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92" r:id="rId2"/>
    <p:sldId id="11163" r:id="rId3"/>
    <p:sldId id="258" r:id="rId4"/>
    <p:sldId id="262" r:id="rId5"/>
    <p:sldId id="259" r:id="rId6"/>
    <p:sldId id="263" r:id="rId7"/>
    <p:sldId id="264" r:id="rId8"/>
    <p:sldId id="265" r:id="rId9"/>
    <p:sldId id="266" r:id="rId10"/>
    <p:sldId id="267" r:id="rId11"/>
    <p:sldId id="289" r:id="rId12"/>
    <p:sldId id="268" r:id="rId13"/>
    <p:sldId id="270" r:id="rId14"/>
    <p:sldId id="271" r:id="rId15"/>
    <p:sldId id="272" r:id="rId16"/>
    <p:sldId id="273" r:id="rId17"/>
    <p:sldId id="290" r:id="rId18"/>
    <p:sldId id="291" r:id="rId19"/>
    <p:sldId id="286"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6098"/>
    <p:restoredTop sz="96006"/>
  </p:normalViewPr>
  <p:slideViewPr>
    <p:cSldViewPr snapToGrid="0">
      <p:cViewPr varScale="1">
        <p:scale>
          <a:sx n="106" d="100"/>
          <a:sy n="106" d="100"/>
        </p:scale>
        <p:origin x="192" y="5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3121D-A104-D9AC-4AEB-46D2E23B12BA}"/>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F8818F0A-9B80-9A14-4267-D8043800BF8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42BA6D6E-47B8-54FB-85E1-804E4F6D8F46}"/>
              </a:ext>
            </a:extLst>
          </p:cNvPr>
          <p:cNvSpPr>
            <a:spLocks noGrp="1"/>
          </p:cNvSpPr>
          <p:nvPr>
            <p:ph type="dt" sz="half" idx="10"/>
          </p:nvPr>
        </p:nvSpPr>
        <p:spPr/>
        <p:txBody>
          <a:bodyPr/>
          <a:lstStyle/>
          <a:p>
            <a:fld id="{83C837CF-9D1A-3840-9ACA-36F2352F1030}" type="datetimeFigureOut">
              <a:rPr lang="en-US" smtClean="0"/>
              <a:t>11/28/23</a:t>
            </a:fld>
            <a:endParaRPr lang="en-US"/>
          </a:p>
        </p:txBody>
      </p:sp>
      <p:sp>
        <p:nvSpPr>
          <p:cNvPr id="5" name="Footer Placeholder 4">
            <a:extLst>
              <a:ext uri="{FF2B5EF4-FFF2-40B4-BE49-F238E27FC236}">
                <a16:creationId xmlns:a16="http://schemas.microsoft.com/office/drawing/2014/main" id="{4E53E90E-CA4E-33E8-ABBB-794D23CC5D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C60D3D-9060-4310-340A-6351DBD483DD}"/>
              </a:ext>
            </a:extLst>
          </p:cNvPr>
          <p:cNvSpPr>
            <a:spLocks noGrp="1"/>
          </p:cNvSpPr>
          <p:nvPr>
            <p:ph type="sldNum" sz="quarter" idx="12"/>
          </p:nvPr>
        </p:nvSpPr>
        <p:spPr/>
        <p:txBody>
          <a:bodyPr/>
          <a:lstStyle/>
          <a:p>
            <a:fld id="{0E704B47-A10F-6A45-826B-C34378E8B04E}" type="slidenum">
              <a:rPr lang="en-US" smtClean="0"/>
              <a:t>‹#›</a:t>
            </a:fld>
            <a:endParaRPr lang="en-US"/>
          </a:p>
        </p:txBody>
      </p:sp>
    </p:spTree>
    <p:extLst>
      <p:ext uri="{BB962C8B-B14F-4D97-AF65-F5344CB8AC3E}">
        <p14:creationId xmlns:p14="http://schemas.microsoft.com/office/powerpoint/2010/main" val="14904804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A776E-5C04-1F72-F9CE-10D8F10773E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E0E92A82-92E5-91F5-652C-2D481AEAD591}"/>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818C313-661F-2BDC-BCDC-25EF66D23755}"/>
              </a:ext>
            </a:extLst>
          </p:cNvPr>
          <p:cNvSpPr>
            <a:spLocks noGrp="1"/>
          </p:cNvSpPr>
          <p:nvPr>
            <p:ph type="dt" sz="half" idx="10"/>
          </p:nvPr>
        </p:nvSpPr>
        <p:spPr/>
        <p:txBody>
          <a:bodyPr/>
          <a:lstStyle/>
          <a:p>
            <a:fld id="{83C837CF-9D1A-3840-9ACA-36F2352F1030}" type="datetimeFigureOut">
              <a:rPr lang="en-US" smtClean="0"/>
              <a:t>11/28/23</a:t>
            </a:fld>
            <a:endParaRPr lang="en-US"/>
          </a:p>
        </p:txBody>
      </p:sp>
      <p:sp>
        <p:nvSpPr>
          <p:cNvPr id="5" name="Footer Placeholder 4">
            <a:extLst>
              <a:ext uri="{FF2B5EF4-FFF2-40B4-BE49-F238E27FC236}">
                <a16:creationId xmlns:a16="http://schemas.microsoft.com/office/drawing/2014/main" id="{C89EA433-7616-3014-786F-747CAB4ECB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F044B2-AE2D-B435-A545-DB672B43033F}"/>
              </a:ext>
            </a:extLst>
          </p:cNvPr>
          <p:cNvSpPr>
            <a:spLocks noGrp="1"/>
          </p:cNvSpPr>
          <p:nvPr>
            <p:ph type="sldNum" sz="quarter" idx="12"/>
          </p:nvPr>
        </p:nvSpPr>
        <p:spPr/>
        <p:txBody>
          <a:bodyPr/>
          <a:lstStyle/>
          <a:p>
            <a:fld id="{0E704B47-A10F-6A45-826B-C34378E8B04E}" type="slidenum">
              <a:rPr lang="en-US" smtClean="0"/>
              <a:t>‹#›</a:t>
            </a:fld>
            <a:endParaRPr lang="en-US"/>
          </a:p>
        </p:txBody>
      </p:sp>
    </p:spTree>
    <p:extLst>
      <p:ext uri="{BB962C8B-B14F-4D97-AF65-F5344CB8AC3E}">
        <p14:creationId xmlns:p14="http://schemas.microsoft.com/office/powerpoint/2010/main" val="11372663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9928A-9E58-62D6-93A5-A347E5A04D45}"/>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E9C0EEDF-84DC-0447-922A-D4414222863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75CA3D74-82DB-C844-8E79-AF204EC7262B}"/>
              </a:ext>
            </a:extLst>
          </p:cNvPr>
          <p:cNvSpPr>
            <a:spLocks noGrp="1"/>
          </p:cNvSpPr>
          <p:nvPr>
            <p:ph type="dt" sz="half" idx="10"/>
          </p:nvPr>
        </p:nvSpPr>
        <p:spPr/>
        <p:txBody>
          <a:bodyPr/>
          <a:lstStyle/>
          <a:p>
            <a:fld id="{83C837CF-9D1A-3840-9ACA-36F2352F1030}" type="datetimeFigureOut">
              <a:rPr lang="en-US" smtClean="0"/>
              <a:t>11/28/23</a:t>
            </a:fld>
            <a:endParaRPr lang="en-US"/>
          </a:p>
        </p:txBody>
      </p:sp>
      <p:sp>
        <p:nvSpPr>
          <p:cNvPr id="5" name="Footer Placeholder 4">
            <a:extLst>
              <a:ext uri="{FF2B5EF4-FFF2-40B4-BE49-F238E27FC236}">
                <a16:creationId xmlns:a16="http://schemas.microsoft.com/office/drawing/2014/main" id="{ECE8891E-BD29-F566-5928-DB3781CE7B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EC6815-AB4C-09C5-3A5B-FE91FF7735F2}"/>
              </a:ext>
            </a:extLst>
          </p:cNvPr>
          <p:cNvSpPr>
            <a:spLocks noGrp="1"/>
          </p:cNvSpPr>
          <p:nvPr>
            <p:ph type="sldNum" sz="quarter" idx="12"/>
          </p:nvPr>
        </p:nvSpPr>
        <p:spPr/>
        <p:txBody>
          <a:bodyPr/>
          <a:lstStyle/>
          <a:p>
            <a:fld id="{0E704B47-A10F-6A45-826B-C34378E8B04E}" type="slidenum">
              <a:rPr lang="en-US" smtClean="0"/>
              <a:t>‹#›</a:t>
            </a:fld>
            <a:endParaRPr lang="en-US"/>
          </a:p>
        </p:txBody>
      </p:sp>
    </p:spTree>
    <p:extLst>
      <p:ext uri="{BB962C8B-B14F-4D97-AF65-F5344CB8AC3E}">
        <p14:creationId xmlns:p14="http://schemas.microsoft.com/office/powerpoint/2010/main" val="38326925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A44FE-B82D-1B69-1609-E82915C0C9DB}"/>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201A77E5-1E1E-96D6-AF9A-B5396118F24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707DA72D-8617-1439-BEB1-E43AE1404985}"/>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19771C1A-753A-8909-EA61-C9BCCE91B32D}"/>
              </a:ext>
            </a:extLst>
          </p:cNvPr>
          <p:cNvSpPr>
            <a:spLocks noGrp="1"/>
          </p:cNvSpPr>
          <p:nvPr>
            <p:ph type="dt" sz="half" idx="10"/>
          </p:nvPr>
        </p:nvSpPr>
        <p:spPr/>
        <p:txBody>
          <a:bodyPr/>
          <a:lstStyle/>
          <a:p>
            <a:fld id="{83C837CF-9D1A-3840-9ACA-36F2352F1030}" type="datetimeFigureOut">
              <a:rPr lang="en-US" smtClean="0"/>
              <a:t>11/28/23</a:t>
            </a:fld>
            <a:endParaRPr lang="en-US"/>
          </a:p>
        </p:txBody>
      </p:sp>
      <p:sp>
        <p:nvSpPr>
          <p:cNvPr id="6" name="Footer Placeholder 5">
            <a:extLst>
              <a:ext uri="{FF2B5EF4-FFF2-40B4-BE49-F238E27FC236}">
                <a16:creationId xmlns:a16="http://schemas.microsoft.com/office/drawing/2014/main" id="{39144119-DFAE-F3DD-2A23-CA537D02B91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F8B7C3B-00CC-2C0C-4113-CE32884FADF6}"/>
              </a:ext>
            </a:extLst>
          </p:cNvPr>
          <p:cNvSpPr>
            <a:spLocks noGrp="1"/>
          </p:cNvSpPr>
          <p:nvPr>
            <p:ph type="sldNum" sz="quarter" idx="12"/>
          </p:nvPr>
        </p:nvSpPr>
        <p:spPr/>
        <p:txBody>
          <a:bodyPr/>
          <a:lstStyle/>
          <a:p>
            <a:fld id="{0E704B47-A10F-6A45-826B-C34378E8B04E}" type="slidenum">
              <a:rPr lang="en-US" smtClean="0"/>
              <a:t>‹#›</a:t>
            </a:fld>
            <a:endParaRPr lang="en-US"/>
          </a:p>
        </p:txBody>
      </p:sp>
    </p:spTree>
    <p:extLst>
      <p:ext uri="{BB962C8B-B14F-4D97-AF65-F5344CB8AC3E}">
        <p14:creationId xmlns:p14="http://schemas.microsoft.com/office/powerpoint/2010/main" val="2872541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56AD2-4316-AFC0-D49E-CB0E681DE709}"/>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C992CE4-28E5-570A-E6EA-DAB0E9BDBE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3DAEFE7B-F025-743F-B0B5-045FEF7CD78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EC5EEF18-869B-51F5-B216-74CF1799C4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9DBB611-0E94-8023-DF00-ED556E43378E}"/>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F0A4A773-D685-D0E0-AD0D-14084481562A}"/>
              </a:ext>
            </a:extLst>
          </p:cNvPr>
          <p:cNvSpPr>
            <a:spLocks noGrp="1"/>
          </p:cNvSpPr>
          <p:nvPr>
            <p:ph type="dt" sz="half" idx="10"/>
          </p:nvPr>
        </p:nvSpPr>
        <p:spPr/>
        <p:txBody>
          <a:bodyPr/>
          <a:lstStyle/>
          <a:p>
            <a:fld id="{83C837CF-9D1A-3840-9ACA-36F2352F1030}" type="datetimeFigureOut">
              <a:rPr lang="en-US" smtClean="0"/>
              <a:t>11/28/23</a:t>
            </a:fld>
            <a:endParaRPr lang="en-US"/>
          </a:p>
        </p:txBody>
      </p:sp>
      <p:sp>
        <p:nvSpPr>
          <p:cNvPr id="8" name="Footer Placeholder 7">
            <a:extLst>
              <a:ext uri="{FF2B5EF4-FFF2-40B4-BE49-F238E27FC236}">
                <a16:creationId xmlns:a16="http://schemas.microsoft.com/office/drawing/2014/main" id="{A031C411-26ED-FD81-2ACC-651EDFA6274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F8D8B7F-FBAF-F4B9-3CEB-21D1D5D9B8F6}"/>
              </a:ext>
            </a:extLst>
          </p:cNvPr>
          <p:cNvSpPr>
            <a:spLocks noGrp="1"/>
          </p:cNvSpPr>
          <p:nvPr>
            <p:ph type="sldNum" sz="quarter" idx="12"/>
          </p:nvPr>
        </p:nvSpPr>
        <p:spPr/>
        <p:txBody>
          <a:bodyPr/>
          <a:lstStyle/>
          <a:p>
            <a:fld id="{0E704B47-A10F-6A45-826B-C34378E8B04E}" type="slidenum">
              <a:rPr lang="en-US" smtClean="0"/>
              <a:t>‹#›</a:t>
            </a:fld>
            <a:endParaRPr lang="en-US"/>
          </a:p>
        </p:txBody>
      </p:sp>
    </p:spTree>
    <p:extLst>
      <p:ext uri="{BB962C8B-B14F-4D97-AF65-F5344CB8AC3E}">
        <p14:creationId xmlns:p14="http://schemas.microsoft.com/office/powerpoint/2010/main" val="41006187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A5388-A542-2546-515D-3302A7D634B8}"/>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1A4495A7-67B1-57F3-482C-5AAD2B15CD6D}"/>
              </a:ext>
            </a:extLst>
          </p:cNvPr>
          <p:cNvSpPr>
            <a:spLocks noGrp="1"/>
          </p:cNvSpPr>
          <p:nvPr>
            <p:ph type="dt" sz="half" idx="10"/>
          </p:nvPr>
        </p:nvSpPr>
        <p:spPr/>
        <p:txBody>
          <a:bodyPr/>
          <a:lstStyle/>
          <a:p>
            <a:fld id="{83C837CF-9D1A-3840-9ACA-36F2352F1030}" type="datetimeFigureOut">
              <a:rPr lang="en-US" smtClean="0"/>
              <a:t>11/28/23</a:t>
            </a:fld>
            <a:endParaRPr lang="en-US"/>
          </a:p>
        </p:txBody>
      </p:sp>
      <p:sp>
        <p:nvSpPr>
          <p:cNvPr id="4" name="Footer Placeholder 3">
            <a:extLst>
              <a:ext uri="{FF2B5EF4-FFF2-40B4-BE49-F238E27FC236}">
                <a16:creationId xmlns:a16="http://schemas.microsoft.com/office/drawing/2014/main" id="{0051B4B0-3C3A-8C7B-D222-443EAA951F4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BAD3D08-6F96-42E1-9BB0-2C4E6DEB6241}"/>
              </a:ext>
            </a:extLst>
          </p:cNvPr>
          <p:cNvSpPr>
            <a:spLocks noGrp="1"/>
          </p:cNvSpPr>
          <p:nvPr>
            <p:ph type="sldNum" sz="quarter" idx="12"/>
          </p:nvPr>
        </p:nvSpPr>
        <p:spPr/>
        <p:txBody>
          <a:bodyPr/>
          <a:lstStyle/>
          <a:p>
            <a:fld id="{0E704B47-A10F-6A45-826B-C34378E8B04E}" type="slidenum">
              <a:rPr lang="en-US" smtClean="0"/>
              <a:t>‹#›</a:t>
            </a:fld>
            <a:endParaRPr lang="en-US"/>
          </a:p>
        </p:txBody>
      </p:sp>
    </p:spTree>
    <p:extLst>
      <p:ext uri="{BB962C8B-B14F-4D97-AF65-F5344CB8AC3E}">
        <p14:creationId xmlns:p14="http://schemas.microsoft.com/office/powerpoint/2010/main" val="32986239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C3497BE-D056-6D32-2F17-06B898D1F7D8}"/>
              </a:ext>
            </a:extLst>
          </p:cNvPr>
          <p:cNvSpPr>
            <a:spLocks noGrp="1"/>
          </p:cNvSpPr>
          <p:nvPr>
            <p:ph type="dt" sz="half" idx="10"/>
          </p:nvPr>
        </p:nvSpPr>
        <p:spPr/>
        <p:txBody>
          <a:bodyPr/>
          <a:lstStyle/>
          <a:p>
            <a:fld id="{83C837CF-9D1A-3840-9ACA-36F2352F1030}" type="datetimeFigureOut">
              <a:rPr lang="en-US" smtClean="0"/>
              <a:t>11/28/23</a:t>
            </a:fld>
            <a:endParaRPr lang="en-US"/>
          </a:p>
        </p:txBody>
      </p:sp>
      <p:sp>
        <p:nvSpPr>
          <p:cNvPr id="3" name="Footer Placeholder 2">
            <a:extLst>
              <a:ext uri="{FF2B5EF4-FFF2-40B4-BE49-F238E27FC236}">
                <a16:creationId xmlns:a16="http://schemas.microsoft.com/office/drawing/2014/main" id="{CA0A65A4-F848-05DF-C0F7-93B4D82A2BE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556D680-C934-CB9A-DD9F-A4BF5B35FFE2}"/>
              </a:ext>
            </a:extLst>
          </p:cNvPr>
          <p:cNvSpPr>
            <a:spLocks noGrp="1"/>
          </p:cNvSpPr>
          <p:nvPr>
            <p:ph type="sldNum" sz="quarter" idx="12"/>
          </p:nvPr>
        </p:nvSpPr>
        <p:spPr/>
        <p:txBody>
          <a:bodyPr/>
          <a:lstStyle/>
          <a:p>
            <a:fld id="{0E704B47-A10F-6A45-826B-C34378E8B04E}" type="slidenum">
              <a:rPr lang="en-US" smtClean="0"/>
              <a:t>‹#›</a:t>
            </a:fld>
            <a:endParaRPr lang="en-US"/>
          </a:p>
        </p:txBody>
      </p:sp>
    </p:spTree>
    <p:extLst>
      <p:ext uri="{BB962C8B-B14F-4D97-AF65-F5344CB8AC3E}">
        <p14:creationId xmlns:p14="http://schemas.microsoft.com/office/powerpoint/2010/main" val="13400331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A33F5-E91F-0A39-D99B-6A7400AEDF4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9DDE28D8-2F71-2D0D-AE9B-A9B2CF6A6B8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AC99900C-B8A5-258A-D78F-10C8E00A7C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53992AB-E0E6-0E3E-72F4-9C2D86FE867E}"/>
              </a:ext>
            </a:extLst>
          </p:cNvPr>
          <p:cNvSpPr>
            <a:spLocks noGrp="1"/>
          </p:cNvSpPr>
          <p:nvPr>
            <p:ph type="dt" sz="half" idx="10"/>
          </p:nvPr>
        </p:nvSpPr>
        <p:spPr/>
        <p:txBody>
          <a:bodyPr/>
          <a:lstStyle/>
          <a:p>
            <a:fld id="{83C837CF-9D1A-3840-9ACA-36F2352F1030}" type="datetimeFigureOut">
              <a:rPr lang="en-US" smtClean="0"/>
              <a:t>11/28/23</a:t>
            </a:fld>
            <a:endParaRPr lang="en-US"/>
          </a:p>
        </p:txBody>
      </p:sp>
      <p:sp>
        <p:nvSpPr>
          <p:cNvPr id="6" name="Footer Placeholder 5">
            <a:extLst>
              <a:ext uri="{FF2B5EF4-FFF2-40B4-BE49-F238E27FC236}">
                <a16:creationId xmlns:a16="http://schemas.microsoft.com/office/drawing/2014/main" id="{851C6698-4F71-96EB-0BAD-2BFDAC3A00D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651BA53-C861-0ED1-D417-E54A348D42B6}"/>
              </a:ext>
            </a:extLst>
          </p:cNvPr>
          <p:cNvSpPr>
            <a:spLocks noGrp="1"/>
          </p:cNvSpPr>
          <p:nvPr>
            <p:ph type="sldNum" sz="quarter" idx="12"/>
          </p:nvPr>
        </p:nvSpPr>
        <p:spPr/>
        <p:txBody>
          <a:bodyPr/>
          <a:lstStyle/>
          <a:p>
            <a:fld id="{0E704B47-A10F-6A45-826B-C34378E8B04E}" type="slidenum">
              <a:rPr lang="en-US" smtClean="0"/>
              <a:t>‹#›</a:t>
            </a:fld>
            <a:endParaRPr lang="en-US"/>
          </a:p>
        </p:txBody>
      </p:sp>
    </p:spTree>
    <p:extLst>
      <p:ext uri="{BB962C8B-B14F-4D97-AF65-F5344CB8AC3E}">
        <p14:creationId xmlns:p14="http://schemas.microsoft.com/office/powerpoint/2010/main" val="36073767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0FA88-1FBD-F463-577E-B737E33850B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A84BFE85-B688-248B-E642-C7464508925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B79DB33-3B88-02E4-9E47-27E6E4DE2A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67D6303-0DFA-A02B-FDFF-21098724F32C}"/>
              </a:ext>
            </a:extLst>
          </p:cNvPr>
          <p:cNvSpPr>
            <a:spLocks noGrp="1"/>
          </p:cNvSpPr>
          <p:nvPr>
            <p:ph type="dt" sz="half" idx="10"/>
          </p:nvPr>
        </p:nvSpPr>
        <p:spPr/>
        <p:txBody>
          <a:bodyPr/>
          <a:lstStyle/>
          <a:p>
            <a:fld id="{83C837CF-9D1A-3840-9ACA-36F2352F1030}" type="datetimeFigureOut">
              <a:rPr lang="en-US" smtClean="0"/>
              <a:t>11/28/23</a:t>
            </a:fld>
            <a:endParaRPr lang="en-US"/>
          </a:p>
        </p:txBody>
      </p:sp>
      <p:sp>
        <p:nvSpPr>
          <p:cNvPr id="6" name="Footer Placeholder 5">
            <a:extLst>
              <a:ext uri="{FF2B5EF4-FFF2-40B4-BE49-F238E27FC236}">
                <a16:creationId xmlns:a16="http://schemas.microsoft.com/office/drawing/2014/main" id="{A36C0B00-AF47-FD65-37AA-7264B57404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53B1528-7A86-BCE1-B391-896971FFFCC3}"/>
              </a:ext>
            </a:extLst>
          </p:cNvPr>
          <p:cNvSpPr>
            <a:spLocks noGrp="1"/>
          </p:cNvSpPr>
          <p:nvPr>
            <p:ph type="sldNum" sz="quarter" idx="12"/>
          </p:nvPr>
        </p:nvSpPr>
        <p:spPr/>
        <p:txBody>
          <a:bodyPr/>
          <a:lstStyle/>
          <a:p>
            <a:fld id="{0E704B47-A10F-6A45-826B-C34378E8B04E}" type="slidenum">
              <a:rPr lang="en-US" smtClean="0"/>
              <a:t>‹#›</a:t>
            </a:fld>
            <a:endParaRPr lang="en-US"/>
          </a:p>
        </p:txBody>
      </p:sp>
    </p:spTree>
    <p:extLst>
      <p:ext uri="{BB962C8B-B14F-4D97-AF65-F5344CB8AC3E}">
        <p14:creationId xmlns:p14="http://schemas.microsoft.com/office/powerpoint/2010/main" val="17073827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0D5AD-F88C-3546-74A5-E4A204C0F0E4}"/>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32A10EC6-7ECB-8346-4456-E64C3E171D23}"/>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F234D71-CA9D-C9A9-BFD4-641336261ED8}"/>
              </a:ext>
            </a:extLst>
          </p:cNvPr>
          <p:cNvSpPr>
            <a:spLocks noGrp="1"/>
          </p:cNvSpPr>
          <p:nvPr>
            <p:ph type="dt" sz="half" idx="10"/>
          </p:nvPr>
        </p:nvSpPr>
        <p:spPr/>
        <p:txBody>
          <a:bodyPr/>
          <a:lstStyle/>
          <a:p>
            <a:fld id="{83C837CF-9D1A-3840-9ACA-36F2352F1030}" type="datetimeFigureOut">
              <a:rPr lang="en-US" smtClean="0"/>
              <a:t>11/28/23</a:t>
            </a:fld>
            <a:endParaRPr lang="en-US"/>
          </a:p>
        </p:txBody>
      </p:sp>
      <p:sp>
        <p:nvSpPr>
          <p:cNvPr id="5" name="Footer Placeholder 4">
            <a:extLst>
              <a:ext uri="{FF2B5EF4-FFF2-40B4-BE49-F238E27FC236}">
                <a16:creationId xmlns:a16="http://schemas.microsoft.com/office/drawing/2014/main" id="{6B63C2D7-89F2-143E-1CF8-8BDCC1C017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D2ED6A-A482-AF2C-69E1-A031527D8BE1}"/>
              </a:ext>
            </a:extLst>
          </p:cNvPr>
          <p:cNvSpPr>
            <a:spLocks noGrp="1"/>
          </p:cNvSpPr>
          <p:nvPr>
            <p:ph type="sldNum" sz="quarter" idx="12"/>
          </p:nvPr>
        </p:nvSpPr>
        <p:spPr/>
        <p:txBody>
          <a:bodyPr/>
          <a:lstStyle/>
          <a:p>
            <a:fld id="{0E704B47-A10F-6A45-826B-C34378E8B04E}" type="slidenum">
              <a:rPr lang="en-US" smtClean="0"/>
              <a:t>‹#›</a:t>
            </a:fld>
            <a:endParaRPr lang="en-US"/>
          </a:p>
        </p:txBody>
      </p:sp>
    </p:spTree>
    <p:extLst>
      <p:ext uri="{BB962C8B-B14F-4D97-AF65-F5344CB8AC3E}">
        <p14:creationId xmlns:p14="http://schemas.microsoft.com/office/powerpoint/2010/main" val="42109158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6F594F8-846A-5765-934B-E3FED081E30D}"/>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C0B83E57-B97C-8679-1105-E29D1EAB7A8F}"/>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E86E10A-F5DA-94C0-764F-CE55DA917DC5}"/>
              </a:ext>
            </a:extLst>
          </p:cNvPr>
          <p:cNvSpPr>
            <a:spLocks noGrp="1"/>
          </p:cNvSpPr>
          <p:nvPr>
            <p:ph type="dt" sz="half" idx="10"/>
          </p:nvPr>
        </p:nvSpPr>
        <p:spPr/>
        <p:txBody>
          <a:bodyPr/>
          <a:lstStyle/>
          <a:p>
            <a:fld id="{83C837CF-9D1A-3840-9ACA-36F2352F1030}" type="datetimeFigureOut">
              <a:rPr lang="en-US" smtClean="0"/>
              <a:t>11/28/23</a:t>
            </a:fld>
            <a:endParaRPr lang="en-US"/>
          </a:p>
        </p:txBody>
      </p:sp>
      <p:sp>
        <p:nvSpPr>
          <p:cNvPr id="5" name="Footer Placeholder 4">
            <a:extLst>
              <a:ext uri="{FF2B5EF4-FFF2-40B4-BE49-F238E27FC236}">
                <a16:creationId xmlns:a16="http://schemas.microsoft.com/office/drawing/2014/main" id="{667B51C2-E7EE-E9B4-6F2E-D3C32EB056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630561-D147-E46A-21D6-16C1268ACE6E}"/>
              </a:ext>
            </a:extLst>
          </p:cNvPr>
          <p:cNvSpPr>
            <a:spLocks noGrp="1"/>
          </p:cNvSpPr>
          <p:nvPr>
            <p:ph type="sldNum" sz="quarter" idx="12"/>
          </p:nvPr>
        </p:nvSpPr>
        <p:spPr/>
        <p:txBody>
          <a:bodyPr/>
          <a:lstStyle/>
          <a:p>
            <a:fld id="{0E704B47-A10F-6A45-826B-C34378E8B04E}" type="slidenum">
              <a:rPr lang="en-US" smtClean="0"/>
              <a:t>‹#›</a:t>
            </a:fld>
            <a:endParaRPr lang="en-US"/>
          </a:p>
        </p:txBody>
      </p:sp>
    </p:spTree>
    <p:extLst>
      <p:ext uri="{BB962C8B-B14F-4D97-AF65-F5344CB8AC3E}">
        <p14:creationId xmlns:p14="http://schemas.microsoft.com/office/powerpoint/2010/main" val="3501119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37054-A206-4A01-A8F8-404F49407157}"/>
              </a:ext>
            </a:extLst>
          </p:cNvPr>
          <p:cNvSpPr>
            <a:spLocks noGrp="1"/>
          </p:cNvSpPr>
          <p:nvPr>
            <p:ph type="title"/>
          </p:nvPr>
        </p:nvSpPr>
        <p:spPr/>
        <p:txBody>
          <a:bodyPr/>
          <a:lstStyle/>
          <a:p>
            <a:r>
              <a:rPr lang="en-US" dirty="0"/>
              <a:t>Click to edit Master title style</a:t>
            </a:r>
          </a:p>
        </p:txBody>
      </p:sp>
      <p:sp>
        <p:nvSpPr>
          <p:cNvPr id="3" name="Copyright" hidden="1">
            <a:extLst>
              <a:ext uri="{FF2B5EF4-FFF2-40B4-BE49-F238E27FC236}">
                <a16:creationId xmlns:a16="http://schemas.microsoft.com/office/drawing/2014/main" id="{88CF4B53-97B2-FED8-597B-B3CB10BE11E6}"/>
              </a:ext>
            </a:extLst>
          </p:cNvPr>
          <p:cNvSpPr txBox="1"/>
          <p:nvPr userDrawn="1"/>
        </p:nvSpPr>
        <p:spPr>
          <a:xfrm rot="16200000">
            <a:off x="10717080" y="3686921"/>
            <a:ext cx="2700003" cy="96950"/>
          </a:xfrm>
          <a:prstGeom prst="rect">
            <a:avLst/>
          </a:prstGeom>
          <a:noFill/>
        </p:spPr>
        <p:txBody>
          <a:bodyPr wrap="square" lIns="0" tIns="0" rIns="0" bIns="0" rtlCol="0" anchor="t">
            <a:spAutoFit/>
          </a:bodyPr>
          <a:lstStyle/>
          <a:p>
            <a:pPr>
              <a:lnSpc>
                <a:spcPct val="90000"/>
              </a:lnSpc>
              <a:spcAft>
                <a:spcPts val="600"/>
              </a:spcAft>
            </a:pPr>
            <a:r>
              <a:rPr lang="en-US" sz="700" b="0" i="0" dirty="0">
                <a:solidFill>
                  <a:schemeClr val="bg1">
                    <a:lumMod val="75000"/>
                  </a:schemeClr>
                </a:solidFill>
                <a:latin typeface="Trebuchet MS" panose="020B0703020202090204" pitchFamily="34" charset="0"/>
                <a:sym typeface="Trebuchet MS" panose="020B0603020202020204" pitchFamily="34" charset="0"/>
              </a:rPr>
              <a:t>Copyright © 2022 by Boston Consulting Group. All rights reserved.</a:t>
            </a:r>
          </a:p>
        </p:txBody>
      </p:sp>
    </p:spTree>
    <p:extLst>
      <p:ext uri="{BB962C8B-B14F-4D97-AF65-F5344CB8AC3E}">
        <p14:creationId xmlns:p14="http://schemas.microsoft.com/office/powerpoint/2010/main" val="8302531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FEDA4D8-8046-FD33-CAF8-3DDABB2140E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9DDA224E-F404-31C6-B657-A1E08A6D175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BB10300-6FA4-9DD4-5436-7DD8185293B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C837CF-9D1A-3840-9ACA-36F2352F1030}" type="datetimeFigureOut">
              <a:rPr lang="en-US" smtClean="0"/>
              <a:t>11/28/23</a:t>
            </a:fld>
            <a:endParaRPr lang="en-US"/>
          </a:p>
        </p:txBody>
      </p:sp>
      <p:sp>
        <p:nvSpPr>
          <p:cNvPr id="5" name="Footer Placeholder 4">
            <a:extLst>
              <a:ext uri="{FF2B5EF4-FFF2-40B4-BE49-F238E27FC236}">
                <a16:creationId xmlns:a16="http://schemas.microsoft.com/office/drawing/2014/main" id="{B3AE9E59-06E4-2D57-E80F-57EE7108EE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1B34780-D707-E263-85C8-EBDAD66385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704B47-A10F-6A45-826B-C34378E8B04E}" type="slidenum">
              <a:rPr lang="en-US" smtClean="0"/>
              <a:t>‹#›</a:t>
            </a:fld>
            <a:endParaRPr lang="en-US"/>
          </a:p>
        </p:txBody>
      </p:sp>
    </p:spTree>
    <p:extLst>
      <p:ext uri="{BB962C8B-B14F-4D97-AF65-F5344CB8AC3E}">
        <p14:creationId xmlns:p14="http://schemas.microsoft.com/office/powerpoint/2010/main" val="20412346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2.xml"/><Relationship Id="rId1" Type="http://schemas.openxmlformats.org/officeDocument/2006/relationships/tags" Target="../tags/tag1.xml"/><Relationship Id="rId5" Type="http://schemas.openxmlformats.org/officeDocument/2006/relationships/image" Target="../media/image2.png"/><Relationship Id="rId4" Type="http://schemas.openxmlformats.org/officeDocument/2006/relationships/image" Target="../media/image1.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781D3419-BAA1-18AB-785F-6F3A1F9C687A}"/>
              </a:ext>
            </a:extLst>
          </p:cNvPr>
          <p:cNvSpPr txBox="1"/>
          <p:nvPr/>
        </p:nvSpPr>
        <p:spPr>
          <a:xfrm>
            <a:off x="1067149" y="2705725"/>
            <a:ext cx="10057701" cy="1446550"/>
          </a:xfrm>
          <a:prstGeom prst="rect">
            <a:avLst/>
          </a:prstGeom>
          <a:noFill/>
        </p:spPr>
        <p:txBody>
          <a:bodyPr wrap="square">
            <a:spAutoFit/>
          </a:bodyPr>
          <a:lstStyle/>
          <a:p>
            <a:pPr algn="ctr"/>
            <a:r>
              <a:rPr lang="en-IN" sz="6600" dirty="0">
                <a:solidFill>
                  <a:srgbClr val="FF0000"/>
                </a:solidFill>
              </a:rPr>
              <a:t>ESCALATE</a:t>
            </a:r>
            <a:r>
              <a:rPr lang="en-IN" sz="6600" dirty="0"/>
              <a:t> (</a:t>
            </a:r>
            <a:r>
              <a:rPr lang="en-IN" sz="8800" dirty="0">
                <a:solidFill>
                  <a:srgbClr val="FF0000"/>
                </a:solidFill>
              </a:rPr>
              <a:t>‘E’</a:t>
            </a:r>
            <a:r>
              <a:rPr lang="en-IN" sz="6600" dirty="0"/>
              <a:t> of  EMOTIV</a:t>
            </a:r>
            <a:r>
              <a:rPr lang="en-IN" sz="8800" dirty="0">
                <a:solidFill>
                  <a:srgbClr val="FF0000"/>
                </a:solidFill>
              </a:rPr>
              <a:t>E</a:t>
            </a:r>
            <a:r>
              <a:rPr lang="en-IN" sz="6600" dirty="0"/>
              <a:t>)</a:t>
            </a:r>
            <a:endParaRPr lang="en-US" sz="6600" dirty="0"/>
          </a:p>
        </p:txBody>
      </p:sp>
    </p:spTree>
    <p:extLst>
      <p:ext uri="{BB962C8B-B14F-4D97-AF65-F5344CB8AC3E}">
        <p14:creationId xmlns:p14="http://schemas.microsoft.com/office/powerpoint/2010/main" val="210752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6017D18C-3D03-482D-B0D4-B3C6ED0E5E5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4" name="Object 3" hidden="1">
                        <a:extLst>
                          <a:ext uri="{FF2B5EF4-FFF2-40B4-BE49-F238E27FC236}">
                            <a16:creationId xmlns:a16="http://schemas.microsoft.com/office/drawing/2014/main" id="{6017D18C-3D03-482D-B0D4-B3C6ED0E5E5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98BDA9AC-950F-6EDC-91E4-7BF80D03FDCE}"/>
              </a:ext>
            </a:extLst>
          </p:cNvPr>
          <p:cNvSpPr>
            <a:spLocks noGrp="1"/>
          </p:cNvSpPr>
          <p:nvPr>
            <p:ph type="title"/>
          </p:nvPr>
        </p:nvSpPr>
        <p:spPr>
          <a:xfrm>
            <a:off x="919214" y="299030"/>
            <a:ext cx="10643460" cy="387798"/>
          </a:xfrm>
        </p:spPr>
        <p:txBody>
          <a:bodyPr vert="horz">
            <a:normAutofit fontScale="90000"/>
          </a:bodyPr>
          <a:lstStyle/>
          <a:p>
            <a:r>
              <a:rPr lang="en-US" sz="2800" b="1" dirty="0">
                <a:solidFill>
                  <a:srgbClr val="02786E"/>
                </a:solidFill>
              </a:rPr>
              <a:t>EMOTIVE Bundle</a:t>
            </a:r>
          </a:p>
        </p:txBody>
      </p:sp>
      <p:sp>
        <p:nvSpPr>
          <p:cNvPr id="14" name="Rectangle 13">
            <a:extLst>
              <a:ext uri="{FF2B5EF4-FFF2-40B4-BE49-F238E27FC236}">
                <a16:creationId xmlns:a16="http://schemas.microsoft.com/office/drawing/2014/main" id="{558BF4B7-B4AE-4035-B3E5-7518B8322EC8}"/>
              </a:ext>
            </a:extLst>
          </p:cNvPr>
          <p:cNvSpPr/>
          <p:nvPr/>
        </p:nvSpPr>
        <p:spPr>
          <a:xfrm>
            <a:off x="630000" y="883920"/>
            <a:ext cx="10490200" cy="5872480"/>
          </a:xfrm>
          <a:prstGeom prst="rect">
            <a:avLst/>
          </a:prstGeom>
          <a:solidFill>
            <a:schemeClr val="bg1"/>
          </a:solidFill>
          <a:ln w="9525" cap="rnd" cmpd="sng" algn="ctr">
            <a:solidFill>
              <a:schemeClr val="bg1"/>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342900" marR="0" lvl="0" indent="-34290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232326"/>
              </a:solidFill>
              <a:effectLst/>
              <a:uLnTx/>
              <a:uFillTx/>
              <a:latin typeface="Trebuchet MS"/>
              <a:ea typeface="+mn-ea"/>
              <a:cs typeface="+mn-cs"/>
            </a:endParaRPr>
          </a:p>
        </p:txBody>
      </p:sp>
      <p:pic>
        <p:nvPicPr>
          <p:cNvPr id="3" name="Picture 2">
            <a:extLst>
              <a:ext uri="{FF2B5EF4-FFF2-40B4-BE49-F238E27FC236}">
                <a16:creationId xmlns:a16="http://schemas.microsoft.com/office/drawing/2014/main" id="{A3A277D3-6C6D-46C7-B3FB-AE5F681834F4}"/>
              </a:ext>
            </a:extLst>
          </p:cNvPr>
          <p:cNvPicPr>
            <a:picLocks noChangeAspect="1"/>
          </p:cNvPicPr>
          <p:nvPr/>
        </p:nvPicPr>
        <p:blipFill>
          <a:blip r:embed="rId5"/>
          <a:stretch>
            <a:fillRect/>
          </a:stretch>
        </p:blipFill>
        <p:spPr>
          <a:xfrm>
            <a:off x="1618298" y="710896"/>
            <a:ext cx="9245291" cy="6136640"/>
          </a:xfrm>
          <a:prstGeom prst="rect">
            <a:avLst/>
          </a:prstGeom>
        </p:spPr>
      </p:pic>
      <p:sp>
        <p:nvSpPr>
          <p:cNvPr id="5" name="Doughnut 4">
            <a:extLst>
              <a:ext uri="{FF2B5EF4-FFF2-40B4-BE49-F238E27FC236}">
                <a16:creationId xmlns:a16="http://schemas.microsoft.com/office/drawing/2014/main" id="{03571F29-2F84-C84D-98A0-8036B8A84993}"/>
              </a:ext>
            </a:extLst>
          </p:cNvPr>
          <p:cNvSpPr/>
          <p:nvPr/>
        </p:nvSpPr>
        <p:spPr>
          <a:xfrm>
            <a:off x="9214875" y="1249119"/>
            <a:ext cx="1405719" cy="1419367"/>
          </a:xfrm>
          <a:prstGeom prst="donut">
            <a:avLst>
              <a:gd name="adj" fmla="val 8032"/>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3679404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909A6-0B4D-AFA3-CC36-39FA0557E8E4}"/>
              </a:ext>
            </a:extLst>
          </p:cNvPr>
          <p:cNvSpPr>
            <a:spLocks noGrp="1"/>
          </p:cNvSpPr>
          <p:nvPr>
            <p:ph type="title"/>
          </p:nvPr>
        </p:nvSpPr>
        <p:spPr>
          <a:xfrm>
            <a:off x="838200" y="365125"/>
            <a:ext cx="10515600" cy="912690"/>
          </a:xfrm>
        </p:spPr>
        <p:txBody>
          <a:bodyPr vert="horz" lIns="91440" tIns="45720" rIns="91440" bIns="45720" rtlCol="0">
            <a:normAutofit/>
          </a:bodyPr>
          <a:lstStyle/>
          <a:p>
            <a:pPr algn="ctr">
              <a:spcBef>
                <a:spcPts val="1000"/>
              </a:spcBef>
            </a:pPr>
            <a:r>
              <a:rPr lang="en-US" sz="4800" b="1" dirty="0">
                <a:latin typeface="Arial" panose="020B0604020202020204" pitchFamily="34" charset="0"/>
                <a:ea typeface="+mn-ea"/>
                <a:cs typeface="Arial" panose="020B0604020202020204" pitchFamily="34" charset="0"/>
              </a:rPr>
              <a:t>Escalate - 6th component</a:t>
            </a:r>
          </a:p>
        </p:txBody>
      </p:sp>
      <p:sp>
        <p:nvSpPr>
          <p:cNvPr id="3" name="Content Placeholder 2">
            <a:extLst>
              <a:ext uri="{FF2B5EF4-FFF2-40B4-BE49-F238E27FC236}">
                <a16:creationId xmlns:a16="http://schemas.microsoft.com/office/drawing/2014/main" id="{31D08D3A-8C6C-CB40-ADAD-92076726B089}"/>
              </a:ext>
            </a:extLst>
          </p:cNvPr>
          <p:cNvSpPr>
            <a:spLocks noGrp="1"/>
          </p:cNvSpPr>
          <p:nvPr>
            <p:ph idx="1"/>
          </p:nvPr>
        </p:nvSpPr>
        <p:spPr/>
        <p:txBody>
          <a:bodyPr>
            <a:normAutofit lnSpcReduction="10000"/>
          </a:bodyPr>
          <a:lstStyle/>
          <a:p>
            <a:r>
              <a:rPr lang="en-US" sz="3200" dirty="0">
                <a:latin typeface="Arial" panose="020B0604020202020204" pitchFamily="34" charset="0"/>
                <a:cs typeface="Arial" panose="020B0604020202020204" pitchFamily="34" charset="0"/>
              </a:rPr>
              <a:t>Evacuate bladder</a:t>
            </a:r>
          </a:p>
          <a:p>
            <a:endParaRPr lang="en-US" sz="3200" dirty="0">
              <a:latin typeface="Arial" panose="020B0604020202020204" pitchFamily="34" charset="0"/>
              <a:cs typeface="Arial" panose="020B0604020202020204" pitchFamily="34" charset="0"/>
            </a:endParaRPr>
          </a:p>
          <a:p>
            <a:r>
              <a:rPr lang="en-US" sz="3200" dirty="0">
                <a:latin typeface="Arial" panose="020B0604020202020204" pitchFamily="34" charset="0"/>
                <a:cs typeface="Arial" panose="020B0604020202020204" pitchFamily="34" charset="0"/>
              </a:rPr>
              <a:t>Evacuate clots</a:t>
            </a:r>
          </a:p>
          <a:p>
            <a:endParaRPr lang="en-US" sz="3200" dirty="0">
              <a:latin typeface="Arial" panose="020B0604020202020204" pitchFamily="34" charset="0"/>
              <a:cs typeface="Arial" panose="020B0604020202020204" pitchFamily="34" charset="0"/>
            </a:endParaRPr>
          </a:p>
          <a:p>
            <a:r>
              <a:rPr lang="en-US" sz="3200" dirty="0">
                <a:latin typeface="Arial" panose="020B0604020202020204" pitchFamily="34" charset="0"/>
                <a:cs typeface="Arial" panose="020B0604020202020204" pitchFamily="34" charset="0"/>
              </a:rPr>
              <a:t>Examine Genital tract to rule out vaginal and cervical tears</a:t>
            </a:r>
          </a:p>
          <a:p>
            <a:endParaRPr lang="en-US" sz="3200" dirty="0">
              <a:latin typeface="Arial" panose="020B0604020202020204" pitchFamily="34" charset="0"/>
              <a:cs typeface="Arial" panose="020B0604020202020204" pitchFamily="34" charset="0"/>
            </a:endParaRPr>
          </a:p>
          <a:p>
            <a:r>
              <a:rPr lang="en-US" sz="3200" dirty="0">
                <a:latin typeface="Arial" panose="020B0604020202020204" pitchFamily="34" charset="0"/>
                <a:cs typeface="Arial" panose="020B0604020202020204" pitchFamily="34" charset="0"/>
              </a:rPr>
              <a:t>Examine Placenta for completeness</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15348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451D3-D432-C17F-EB87-F1FB570F18A7}"/>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9C2D7173-4632-E9CD-6AC7-1DFF9CFF8D52}"/>
              </a:ext>
            </a:extLst>
          </p:cNvPr>
          <p:cNvPicPr>
            <a:picLocks noGrp="1" noChangeAspect="1"/>
          </p:cNvPicPr>
          <p:nvPr>
            <p:ph idx="1"/>
          </p:nvPr>
        </p:nvPicPr>
        <p:blipFill>
          <a:blip r:embed="rId2"/>
          <a:stretch>
            <a:fillRect/>
          </a:stretch>
        </p:blipFill>
        <p:spPr>
          <a:xfrm>
            <a:off x="2937469" y="0"/>
            <a:ext cx="6588368" cy="6670431"/>
          </a:xfrm>
          <a:prstGeom prst="rect">
            <a:avLst/>
          </a:prstGeom>
        </p:spPr>
      </p:pic>
    </p:spTree>
    <p:extLst>
      <p:ext uri="{BB962C8B-B14F-4D97-AF65-F5344CB8AC3E}">
        <p14:creationId xmlns:p14="http://schemas.microsoft.com/office/powerpoint/2010/main" val="15092162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B6213-9C15-CEDC-B2D2-9349FA3069FF}"/>
              </a:ext>
            </a:extLst>
          </p:cNvPr>
          <p:cNvSpPr>
            <a:spLocks noGrp="1"/>
          </p:cNvSpPr>
          <p:nvPr>
            <p:ph type="title"/>
          </p:nvPr>
        </p:nvSpPr>
        <p:spPr>
          <a:xfrm>
            <a:off x="838200" y="365125"/>
            <a:ext cx="10515600" cy="678229"/>
          </a:xfrm>
        </p:spPr>
        <p:txBody>
          <a:bodyPr vert="horz" lIns="91440" tIns="45720" rIns="91440" bIns="45720" rtlCol="0" anchor="ctr">
            <a:normAutofit fontScale="90000"/>
          </a:bodyPr>
          <a:lstStyle/>
          <a:p>
            <a:pPr algn="ctr">
              <a:spcBef>
                <a:spcPts val="1000"/>
              </a:spcBef>
            </a:pPr>
            <a:r>
              <a:rPr lang="en-US" sz="4800" b="1" dirty="0">
                <a:latin typeface="Arial" panose="020B0604020202020204" pitchFamily="34" charset="0"/>
                <a:ea typeface="+mn-ea"/>
                <a:cs typeface="Arial" panose="020B0604020202020204" pitchFamily="34" charset="0"/>
              </a:rPr>
              <a:t>Escalate</a:t>
            </a:r>
          </a:p>
        </p:txBody>
      </p:sp>
      <p:sp>
        <p:nvSpPr>
          <p:cNvPr id="3" name="Content Placeholder 2">
            <a:extLst>
              <a:ext uri="{FF2B5EF4-FFF2-40B4-BE49-F238E27FC236}">
                <a16:creationId xmlns:a16="http://schemas.microsoft.com/office/drawing/2014/main" id="{687B2903-ED3B-5CC3-D19E-F9386C4DD565}"/>
              </a:ext>
            </a:extLst>
          </p:cNvPr>
          <p:cNvSpPr>
            <a:spLocks noGrp="1"/>
          </p:cNvSpPr>
          <p:nvPr>
            <p:ph idx="1"/>
          </p:nvPr>
        </p:nvSpPr>
        <p:spPr>
          <a:xfrm>
            <a:off x="838200" y="1790455"/>
            <a:ext cx="10515600" cy="3989021"/>
          </a:xfrm>
        </p:spPr>
        <p:txBody>
          <a:bodyPr vert="horz" lIns="91440" tIns="45720" rIns="91440" bIns="45720" rtlCol="0">
            <a:normAutofit/>
          </a:bodyPr>
          <a:lstStyle/>
          <a:p>
            <a:r>
              <a:rPr lang="en-US" sz="4400" dirty="0">
                <a:latin typeface="Arial" panose="020B0604020202020204" pitchFamily="34" charset="0"/>
                <a:cs typeface="Arial" panose="020B0604020202020204" pitchFamily="34" charset="0"/>
              </a:rPr>
              <a:t>If bleeding does not stop or health provider not able to identify or manage cause of bleeding – </a:t>
            </a:r>
            <a:r>
              <a:rPr lang="en-US" sz="4400" dirty="0">
                <a:solidFill>
                  <a:srgbClr val="FF0000"/>
                </a:solidFill>
                <a:highlight>
                  <a:srgbClr val="FFFF00"/>
                </a:highlight>
                <a:latin typeface="Arial" panose="020B0604020202020204" pitchFamily="34" charset="0"/>
                <a:cs typeface="Arial" panose="020B0604020202020204" pitchFamily="34" charset="0"/>
              </a:rPr>
              <a:t>Take it from </a:t>
            </a:r>
            <a:r>
              <a:rPr lang="en-US" sz="4400" dirty="0" err="1">
                <a:solidFill>
                  <a:srgbClr val="FF0000"/>
                </a:solidFill>
                <a:highlight>
                  <a:srgbClr val="FFFF00"/>
                </a:highlight>
                <a:latin typeface="Arial" panose="020B0604020202020204" pitchFamily="34" charset="0"/>
                <a:cs typeface="Arial" panose="020B0604020202020204" pitchFamily="34" charset="0"/>
              </a:rPr>
              <a:t>Suvarnas</a:t>
            </a:r>
            <a:r>
              <a:rPr lang="en-US" sz="4400" dirty="0">
                <a:solidFill>
                  <a:srgbClr val="FF0000"/>
                </a:solidFill>
                <a:highlight>
                  <a:srgbClr val="FFFF00"/>
                </a:highlight>
                <a:latin typeface="Arial" panose="020B0604020202020204" pitchFamily="34" charset="0"/>
                <a:cs typeface="Arial" panose="020B0604020202020204" pitchFamily="34" charset="0"/>
              </a:rPr>
              <a:t> ppt time frame?? </a:t>
            </a:r>
          </a:p>
          <a:p>
            <a:endParaRPr lang="en-US" sz="4400" dirty="0">
              <a:latin typeface="Arial" panose="020B0604020202020204" pitchFamily="34" charset="0"/>
              <a:cs typeface="Arial" panose="020B0604020202020204" pitchFamily="34" charset="0"/>
            </a:endParaRPr>
          </a:p>
          <a:p>
            <a:r>
              <a:rPr lang="en-US" sz="4400" dirty="0">
                <a:latin typeface="Arial" panose="020B0604020202020204" pitchFamily="34" charset="0"/>
                <a:cs typeface="Arial" panose="020B0604020202020204" pitchFamily="34" charset="0"/>
              </a:rPr>
              <a:t>Escalate to manage refractory cases</a:t>
            </a:r>
          </a:p>
        </p:txBody>
      </p:sp>
    </p:spTree>
    <p:extLst>
      <p:ext uri="{BB962C8B-B14F-4D97-AF65-F5344CB8AC3E}">
        <p14:creationId xmlns:p14="http://schemas.microsoft.com/office/powerpoint/2010/main" val="24334465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3EB94-53EE-B28E-0CC8-D64164560069}"/>
              </a:ext>
            </a:extLst>
          </p:cNvPr>
          <p:cNvSpPr>
            <a:spLocks noGrp="1"/>
          </p:cNvSpPr>
          <p:nvPr>
            <p:ph type="title"/>
          </p:nvPr>
        </p:nvSpPr>
        <p:spPr>
          <a:xfrm>
            <a:off x="838200" y="341680"/>
            <a:ext cx="10515600" cy="713398"/>
          </a:xfrm>
        </p:spPr>
        <p:txBody>
          <a:bodyPr vert="horz" lIns="91440" tIns="45720" rIns="91440" bIns="45720" rtlCol="0" anchor="ctr">
            <a:normAutofit fontScale="90000"/>
          </a:bodyPr>
          <a:lstStyle/>
          <a:p>
            <a:pPr algn="ctr">
              <a:spcBef>
                <a:spcPts val="1000"/>
              </a:spcBef>
            </a:pPr>
            <a:r>
              <a:rPr lang="en-US" sz="4800" b="1" dirty="0">
                <a:latin typeface="Arial" panose="020B0604020202020204" pitchFamily="34" charset="0"/>
                <a:ea typeface="+mn-ea"/>
                <a:cs typeface="Arial" panose="020B0604020202020204" pitchFamily="34" charset="0"/>
              </a:rPr>
              <a:t>Response to Refractory PPH</a:t>
            </a:r>
          </a:p>
        </p:txBody>
      </p:sp>
      <p:sp>
        <p:nvSpPr>
          <p:cNvPr id="3" name="Content Placeholder 2">
            <a:extLst>
              <a:ext uri="{FF2B5EF4-FFF2-40B4-BE49-F238E27FC236}">
                <a16:creationId xmlns:a16="http://schemas.microsoft.com/office/drawing/2014/main" id="{585AC69A-134F-CACA-9A15-9F70ACDB3313}"/>
              </a:ext>
            </a:extLst>
          </p:cNvPr>
          <p:cNvSpPr>
            <a:spLocks noGrp="1"/>
          </p:cNvSpPr>
          <p:nvPr>
            <p:ph idx="1"/>
          </p:nvPr>
        </p:nvSpPr>
        <p:spPr>
          <a:xfrm>
            <a:off x="838200" y="1488831"/>
            <a:ext cx="10515600" cy="5240215"/>
          </a:xfrm>
        </p:spPr>
        <p:txBody>
          <a:bodyPr vert="horz" lIns="91440" tIns="45720" rIns="91440" bIns="45720" rtlCol="0">
            <a:normAutofit lnSpcReduction="10000"/>
          </a:bodyPr>
          <a:lstStyle/>
          <a:p>
            <a:r>
              <a:rPr lang="en-IN" sz="3200" dirty="0">
                <a:latin typeface="Arial" panose="020B0604020202020204" pitchFamily="34" charset="0"/>
                <a:cs typeface="Arial" panose="020B0604020202020204" pitchFamily="34" charset="0"/>
              </a:rPr>
              <a:t>Compressive measures (aortic compression or bimanual uterine compression)</a:t>
            </a:r>
          </a:p>
          <a:p>
            <a:pPr marL="0" indent="0">
              <a:buNone/>
            </a:pPr>
            <a:endParaRPr lang="en-IN" sz="3200" dirty="0">
              <a:latin typeface="Arial" panose="020B0604020202020204" pitchFamily="34" charset="0"/>
              <a:cs typeface="Arial" panose="020B0604020202020204" pitchFamily="34" charset="0"/>
            </a:endParaRPr>
          </a:p>
          <a:p>
            <a:r>
              <a:rPr lang="en-IN" sz="3200" dirty="0">
                <a:latin typeface="Arial" panose="020B0604020202020204" pitchFamily="34" charset="0"/>
                <a:cs typeface="Arial" panose="020B0604020202020204" pitchFamily="34" charset="0"/>
              </a:rPr>
              <a:t>Intrauterine balloon tamponade</a:t>
            </a:r>
          </a:p>
          <a:p>
            <a:endParaRPr lang="en-IN" sz="3200" dirty="0">
              <a:latin typeface="Arial" panose="020B0604020202020204" pitchFamily="34" charset="0"/>
              <a:cs typeface="Arial" panose="020B0604020202020204" pitchFamily="34" charset="0"/>
            </a:endParaRPr>
          </a:p>
          <a:p>
            <a:r>
              <a:rPr lang="en-IN" sz="3200" dirty="0">
                <a:latin typeface="Arial" panose="020B0604020202020204" pitchFamily="34" charset="0"/>
                <a:cs typeface="Arial" panose="020B0604020202020204" pitchFamily="34" charset="0"/>
              </a:rPr>
              <a:t>Non-pneumatic antishock garment</a:t>
            </a:r>
          </a:p>
          <a:p>
            <a:endParaRPr lang="en-IN" sz="3200" dirty="0">
              <a:latin typeface="Arial" panose="020B0604020202020204" pitchFamily="34" charset="0"/>
              <a:cs typeface="Arial" panose="020B0604020202020204" pitchFamily="34" charset="0"/>
            </a:endParaRPr>
          </a:p>
          <a:p>
            <a:r>
              <a:rPr lang="en-IN" sz="3200" dirty="0">
                <a:latin typeface="Arial" panose="020B0604020202020204" pitchFamily="34" charset="0"/>
                <a:cs typeface="Arial" panose="020B0604020202020204" pitchFamily="34" charset="0"/>
              </a:rPr>
              <a:t>A continuing dose of uterotonics (e.g. oxytocin diluted in isotonic crystalloids) and a second dose of tranexamic acid should be administered during the application of this bundle</a:t>
            </a:r>
          </a:p>
          <a:p>
            <a:endParaRPr 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955931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36B83-FD31-BEC2-B468-D06965D0C25E}"/>
              </a:ext>
            </a:extLst>
          </p:cNvPr>
          <p:cNvSpPr>
            <a:spLocks noGrp="1"/>
          </p:cNvSpPr>
          <p:nvPr>
            <p:ph type="title"/>
          </p:nvPr>
        </p:nvSpPr>
        <p:spPr>
          <a:xfrm>
            <a:off x="375138" y="271584"/>
            <a:ext cx="11441723" cy="818906"/>
          </a:xfrm>
        </p:spPr>
        <p:txBody>
          <a:bodyPr vert="horz" lIns="91440" tIns="45720" rIns="91440" bIns="45720" rtlCol="0" anchor="ctr">
            <a:normAutofit/>
          </a:bodyPr>
          <a:lstStyle/>
          <a:p>
            <a:pPr algn="ctr">
              <a:spcBef>
                <a:spcPts val="1000"/>
              </a:spcBef>
            </a:pPr>
            <a:r>
              <a:rPr lang="en-US" sz="4000" b="1" dirty="0">
                <a:latin typeface="Arial" panose="020B0604020202020204" pitchFamily="34" charset="0"/>
                <a:ea typeface="+mn-ea"/>
                <a:cs typeface="Arial" panose="020B0604020202020204" pitchFamily="34" charset="0"/>
              </a:rPr>
              <a:t>Bimanual Uterine compression (not massage)</a:t>
            </a:r>
          </a:p>
        </p:txBody>
      </p:sp>
      <p:sp>
        <p:nvSpPr>
          <p:cNvPr id="3" name="Content Placeholder 2">
            <a:extLst>
              <a:ext uri="{FF2B5EF4-FFF2-40B4-BE49-F238E27FC236}">
                <a16:creationId xmlns:a16="http://schemas.microsoft.com/office/drawing/2014/main" id="{9E626118-D46E-386A-458E-6CC5F959BF24}"/>
              </a:ext>
            </a:extLst>
          </p:cNvPr>
          <p:cNvSpPr>
            <a:spLocks noGrp="1"/>
          </p:cNvSpPr>
          <p:nvPr>
            <p:ph idx="1"/>
          </p:nvPr>
        </p:nvSpPr>
        <p:spPr>
          <a:xfrm>
            <a:off x="594946" y="1368425"/>
            <a:ext cx="11002108" cy="5217991"/>
          </a:xfrm>
        </p:spPr>
        <p:txBody>
          <a:bodyPr vert="horz" lIns="91440" tIns="45720" rIns="91440" bIns="45720" rtlCol="0">
            <a:normAutofit lnSpcReduction="10000"/>
          </a:bodyPr>
          <a:lstStyle/>
          <a:p>
            <a:r>
              <a:rPr lang="en-IN" sz="3200" dirty="0">
                <a:latin typeface="Arial" panose="020B0604020202020204" pitchFamily="34" charset="0"/>
                <a:cs typeface="Arial" panose="020B0604020202020204" pitchFamily="34" charset="0"/>
              </a:rPr>
              <a:t>Involves one hand internally putting upward pressure on the uterus, while the external hand puts pressure on the fundus through the abdomen</a:t>
            </a:r>
          </a:p>
          <a:p>
            <a:pPr marL="0" indent="0">
              <a:buNone/>
            </a:pPr>
            <a:r>
              <a:rPr lang="en-IN" sz="3200" dirty="0">
                <a:latin typeface="Arial" panose="020B0604020202020204" pitchFamily="34" charset="0"/>
                <a:cs typeface="Arial" panose="020B0604020202020204" pitchFamily="34" charset="0"/>
              </a:rPr>
              <a:t> </a:t>
            </a:r>
          </a:p>
          <a:p>
            <a:r>
              <a:rPr lang="en-IN" sz="3200" dirty="0">
                <a:latin typeface="Arial" panose="020B0604020202020204" pitchFamily="34" charset="0"/>
                <a:cs typeface="Arial" panose="020B0604020202020204" pitchFamily="34" charset="0"/>
              </a:rPr>
              <a:t>The uterus should be kept compressed until medical support arrives or during transport to the operating </a:t>
            </a:r>
            <a:r>
              <a:rPr lang="en-IN" sz="3200" dirty="0" err="1">
                <a:latin typeface="Arial" panose="020B0604020202020204" pitchFamily="34" charset="0"/>
                <a:cs typeface="Arial" panose="020B0604020202020204" pitchFamily="34" charset="0"/>
              </a:rPr>
              <a:t>theater</a:t>
            </a:r>
            <a:r>
              <a:rPr lang="en-IN" sz="3200" dirty="0">
                <a:latin typeface="Arial" panose="020B0604020202020204" pitchFamily="34" charset="0"/>
                <a:cs typeface="Arial" panose="020B0604020202020204" pitchFamily="34" charset="0"/>
              </a:rPr>
              <a:t> or to a higher-level facility</a:t>
            </a:r>
          </a:p>
          <a:p>
            <a:endParaRPr lang="en-IN" sz="3200" dirty="0">
              <a:latin typeface="Arial" panose="020B0604020202020204" pitchFamily="34" charset="0"/>
              <a:cs typeface="Arial" panose="020B0604020202020204" pitchFamily="34" charset="0"/>
            </a:endParaRPr>
          </a:p>
          <a:p>
            <a:r>
              <a:rPr lang="en-IN" sz="3200" dirty="0">
                <a:latin typeface="Arial" panose="020B0604020202020204" pitchFamily="34" charset="0"/>
                <a:cs typeface="Arial" panose="020B0604020202020204" pitchFamily="34" charset="0"/>
              </a:rPr>
              <a:t>Occasionally bimanual compression alone will stop the haemorrhage and no other haemostatic measures will be necessary. </a:t>
            </a:r>
            <a:endParaRPr 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876755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DA318770-47C6-8A8F-5DEE-05A927FBA75A}"/>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483" r="5341"/>
          <a:stretch/>
        </p:blipFill>
        <p:spPr bwMode="auto">
          <a:xfrm>
            <a:off x="1379415" y="186531"/>
            <a:ext cx="9433169" cy="64849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77744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1ADF5-428D-EDE5-AA73-6D0181DA5951}"/>
              </a:ext>
            </a:extLst>
          </p:cNvPr>
          <p:cNvSpPr>
            <a:spLocks noGrp="1"/>
          </p:cNvSpPr>
          <p:nvPr>
            <p:ph type="title"/>
          </p:nvPr>
        </p:nvSpPr>
        <p:spPr>
          <a:xfrm>
            <a:off x="3304088" y="347541"/>
            <a:ext cx="5583823" cy="706930"/>
          </a:xfrm>
        </p:spPr>
        <p:txBody>
          <a:bodyPr vert="horz" lIns="91440" tIns="45720" rIns="91440" bIns="45720" rtlCol="0" anchor="ctr">
            <a:normAutofit fontScale="90000"/>
          </a:bodyPr>
          <a:lstStyle/>
          <a:p>
            <a:pPr algn="ctr">
              <a:spcBef>
                <a:spcPts val="1000"/>
              </a:spcBef>
            </a:pPr>
            <a:r>
              <a:rPr lang="en-US" sz="4800" b="1" dirty="0">
                <a:latin typeface="Arial" panose="020B0604020202020204" pitchFamily="34" charset="0"/>
                <a:ea typeface="+mn-ea"/>
                <a:cs typeface="Arial" panose="020B0604020202020204" pitchFamily="34" charset="0"/>
              </a:rPr>
              <a:t> Aortic compression</a:t>
            </a:r>
          </a:p>
        </p:txBody>
      </p:sp>
      <p:sp>
        <p:nvSpPr>
          <p:cNvPr id="3" name="Content Placeholder 2">
            <a:extLst>
              <a:ext uri="{FF2B5EF4-FFF2-40B4-BE49-F238E27FC236}">
                <a16:creationId xmlns:a16="http://schemas.microsoft.com/office/drawing/2014/main" id="{DAA6F501-0BA2-A661-05C3-C881447178DF}"/>
              </a:ext>
            </a:extLst>
          </p:cNvPr>
          <p:cNvSpPr>
            <a:spLocks noGrp="1"/>
          </p:cNvSpPr>
          <p:nvPr>
            <p:ph idx="1"/>
          </p:nvPr>
        </p:nvSpPr>
        <p:spPr>
          <a:xfrm>
            <a:off x="406400" y="1148863"/>
            <a:ext cx="5954379" cy="5267812"/>
          </a:xfrm>
        </p:spPr>
        <p:txBody>
          <a:bodyPr vert="horz" lIns="91440" tIns="45720" rIns="91440" bIns="45720" rtlCol="0">
            <a:normAutofit fontScale="77500" lnSpcReduction="20000"/>
          </a:bodyPr>
          <a:lstStyle/>
          <a:p>
            <a:pPr marL="0" indent="0">
              <a:buNone/>
            </a:pPr>
            <a:endParaRPr lang="en-IN" sz="3200" dirty="0">
              <a:latin typeface="Arial" panose="020B0604020202020204" pitchFamily="34" charset="0"/>
              <a:cs typeface="Arial" panose="020B0604020202020204" pitchFamily="34" charset="0"/>
            </a:endParaRPr>
          </a:p>
          <a:p>
            <a:r>
              <a:rPr lang="en-IN" sz="3200" dirty="0">
                <a:latin typeface="Arial" panose="020B0604020202020204" pitchFamily="34" charset="0"/>
                <a:cs typeface="Arial" panose="020B0604020202020204" pitchFamily="34" charset="0"/>
              </a:rPr>
              <a:t>Concept is to maintain blood flow in the superior portion of the body, while preventing blood flow in the inferior portion; thus keeping the vital organs perfused</a:t>
            </a:r>
          </a:p>
          <a:p>
            <a:endParaRPr lang="en-IN" sz="3200" dirty="0">
              <a:latin typeface="Arial" panose="020B0604020202020204" pitchFamily="34" charset="0"/>
              <a:cs typeface="Arial" panose="020B0604020202020204" pitchFamily="34" charset="0"/>
            </a:endParaRPr>
          </a:p>
          <a:p>
            <a:r>
              <a:rPr lang="en-IN" sz="3200" dirty="0">
                <a:latin typeface="Arial" panose="020B0604020202020204" pitchFamily="34" charset="0"/>
                <a:cs typeface="Arial" panose="020B0604020202020204" pitchFamily="34" charset="0"/>
              </a:rPr>
              <a:t>Operator stands to the right of the patient and places the left fist on the superior left side of the patient’s umbilicus, while simultaneously palpating for femoral pulses with the right hand</a:t>
            </a:r>
          </a:p>
          <a:p>
            <a:endParaRPr lang="en-IN" sz="3200" dirty="0">
              <a:latin typeface="Arial" panose="020B0604020202020204" pitchFamily="34" charset="0"/>
              <a:cs typeface="Arial" panose="020B0604020202020204" pitchFamily="34" charset="0"/>
            </a:endParaRPr>
          </a:p>
          <a:p>
            <a:r>
              <a:rPr lang="en-IN" sz="3200" dirty="0">
                <a:latin typeface="Arial" panose="020B0604020202020204" pitchFamily="34" charset="0"/>
                <a:cs typeface="Arial" panose="020B0604020202020204" pitchFamily="34" charset="0"/>
              </a:rPr>
              <a:t>Absence of femoral pulse confirms adequate compression</a:t>
            </a:r>
            <a:endParaRPr lang="en-US" sz="3200" dirty="0">
              <a:latin typeface="Arial" panose="020B0604020202020204" pitchFamily="34" charset="0"/>
              <a:cs typeface="Arial" panose="020B0604020202020204" pitchFamily="34" charset="0"/>
            </a:endParaRPr>
          </a:p>
        </p:txBody>
      </p:sp>
      <p:pic>
        <p:nvPicPr>
          <p:cNvPr id="3074" name="Picture 2">
            <a:extLst>
              <a:ext uri="{FF2B5EF4-FFF2-40B4-BE49-F238E27FC236}">
                <a16:creationId xmlns:a16="http://schemas.microsoft.com/office/drawing/2014/main" id="{099AA164-9B5D-9C59-B4BE-5498DD25B7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54413" y="2170480"/>
            <a:ext cx="5889857" cy="3210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91739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0B598-EA9B-675F-6F7D-CC4DF8D3D149}"/>
              </a:ext>
            </a:extLst>
          </p:cNvPr>
          <p:cNvSpPr>
            <a:spLocks noGrp="1"/>
          </p:cNvSpPr>
          <p:nvPr>
            <p:ph type="title"/>
          </p:nvPr>
        </p:nvSpPr>
        <p:spPr>
          <a:xfrm>
            <a:off x="2072054" y="353645"/>
            <a:ext cx="8047892" cy="654783"/>
          </a:xfrm>
        </p:spPr>
        <p:txBody>
          <a:bodyPr vert="horz" lIns="91440" tIns="45720" rIns="91440" bIns="45720" rtlCol="0" anchor="ctr">
            <a:normAutofit fontScale="90000"/>
          </a:bodyPr>
          <a:lstStyle/>
          <a:p>
            <a:pPr algn="ctr">
              <a:spcBef>
                <a:spcPts val="1000"/>
              </a:spcBef>
            </a:pPr>
            <a:r>
              <a:rPr lang="en-US" sz="4800" b="1" dirty="0">
                <a:latin typeface="Arial" panose="020B0604020202020204" pitchFamily="34" charset="0"/>
                <a:ea typeface="+mn-ea"/>
                <a:cs typeface="Arial" panose="020B0604020202020204" pitchFamily="34" charset="0"/>
              </a:rPr>
              <a:t>Advantages and Limitations</a:t>
            </a:r>
          </a:p>
        </p:txBody>
      </p:sp>
      <p:sp>
        <p:nvSpPr>
          <p:cNvPr id="3" name="Content Placeholder 2">
            <a:extLst>
              <a:ext uri="{FF2B5EF4-FFF2-40B4-BE49-F238E27FC236}">
                <a16:creationId xmlns:a16="http://schemas.microsoft.com/office/drawing/2014/main" id="{BFEA3ED6-304C-395C-BE58-9D99225A4114}"/>
              </a:ext>
            </a:extLst>
          </p:cNvPr>
          <p:cNvSpPr>
            <a:spLocks noGrp="1"/>
          </p:cNvSpPr>
          <p:nvPr>
            <p:ph idx="1"/>
          </p:nvPr>
        </p:nvSpPr>
        <p:spPr>
          <a:xfrm>
            <a:off x="838200" y="1371599"/>
            <a:ext cx="10515600" cy="5320324"/>
          </a:xfrm>
        </p:spPr>
        <p:txBody>
          <a:bodyPr vert="horz" lIns="91440" tIns="45720" rIns="91440" bIns="45720" rtlCol="0">
            <a:normAutofit lnSpcReduction="10000"/>
          </a:bodyPr>
          <a:lstStyle/>
          <a:p>
            <a:r>
              <a:rPr lang="en-US" sz="3200" dirty="0">
                <a:latin typeface="Arial" panose="020B0604020202020204" pitchFamily="34" charset="0"/>
                <a:cs typeface="Arial" panose="020B0604020202020204" pitchFamily="34" charset="0"/>
              </a:rPr>
              <a:t>Can be performed by anyone</a:t>
            </a:r>
          </a:p>
          <a:p>
            <a:pPr marL="0" indent="0">
              <a:buNone/>
            </a:pPr>
            <a:endParaRPr lang="en-US" sz="3200" dirty="0">
              <a:latin typeface="Arial" panose="020B0604020202020204" pitchFamily="34" charset="0"/>
              <a:cs typeface="Arial" panose="020B0604020202020204" pitchFamily="34" charset="0"/>
            </a:endParaRPr>
          </a:p>
          <a:p>
            <a:r>
              <a:rPr lang="en-US" sz="3200" dirty="0">
                <a:latin typeface="Arial" panose="020B0604020202020204" pitchFamily="34" charset="0"/>
                <a:cs typeface="Arial" panose="020B0604020202020204" pitchFamily="34" charset="0"/>
              </a:rPr>
              <a:t>Sterile gloves- Only supplies necessary</a:t>
            </a:r>
          </a:p>
          <a:p>
            <a:endParaRPr lang="en-US" sz="3200" dirty="0">
              <a:latin typeface="Arial" panose="020B0604020202020204" pitchFamily="34" charset="0"/>
              <a:cs typeface="Arial" panose="020B0604020202020204" pitchFamily="34" charset="0"/>
            </a:endParaRPr>
          </a:p>
          <a:p>
            <a:r>
              <a:rPr lang="en-US" sz="3200" dirty="0">
                <a:latin typeface="Arial" panose="020B0604020202020204" pitchFamily="34" charset="0"/>
                <a:cs typeface="Arial" panose="020B0604020202020204" pitchFamily="34" charset="0"/>
              </a:rPr>
              <a:t>Requires operators to use both hands</a:t>
            </a:r>
          </a:p>
          <a:p>
            <a:endParaRPr lang="en-US" sz="3200" dirty="0">
              <a:latin typeface="Arial" panose="020B0604020202020204" pitchFamily="34" charset="0"/>
              <a:cs typeface="Arial" panose="020B0604020202020204" pitchFamily="34" charset="0"/>
            </a:endParaRPr>
          </a:p>
          <a:p>
            <a:r>
              <a:rPr lang="en-US" sz="3200" dirty="0">
                <a:latin typeface="Arial" panose="020B0604020202020204" pitchFamily="34" charset="0"/>
                <a:cs typeface="Arial" panose="020B0604020202020204" pitchFamily="34" charset="0"/>
              </a:rPr>
              <a:t>Uncomfortable to the patients and tiring to the provider</a:t>
            </a:r>
          </a:p>
          <a:p>
            <a:endParaRPr lang="en-IN" sz="3200" dirty="0">
              <a:latin typeface="Arial" panose="020B0604020202020204" pitchFamily="34" charset="0"/>
              <a:cs typeface="Arial" panose="020B0604020202020204" pitchFamily="34" charset="0"/>
            </a:endParaRPr>
          </a:p>
          <a:p>
            <a:r>
              <a:rPr lang="en-IN" sz="3200" dirty="0">
                <a:latin typeface="Arial" panose="020B0604020202020204" pitchFamily="34" charset="0"/>
                <a:cs typeface="Arial" panose="020B0604020202020204" pitchFamily="34" charset="0"/>
              </a:rPr>
              <a:t>May be difficult to sustain adequate pressure over long periods of time </a:t>
            </a:r>
            <a:endParaRPr 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296624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CCB87-0312-91FD-FC86-18B1765C99E5}"/>
              </a:ext>
            </a:extLst>
          </p:cNvPr>
          <p:cNvSpPr>
            <a:spLocks noGrp="1"/>
          </p:cNvSpPr>
          <p:nvPr>
            <p:ph type="title"/>
          </p:nvPr>
        </p:nvSpPr>
        <p:spPr>
          <a:xfrm>
            <a:off x="838200" y="312615"/>
            <a:ext cx="10515600" cy="736844"/>
          </a:xfrm>
        </p:spPr>
        <p:txBody>
          <a:bodyPr vert="horz" lIns="91440" tIns="45720" rIns="91440" bIns="45720" rtlCol="0" anchor="ctr">
            <a:normAutofit/>
          </a:bodyPr>
          <a:lstStyle/>
          <a:p>
            <a:pPr algn="ctr">
              <a:spcBef>
                <a:spcPts val="1000"/>
              </a:spcBef>
            </a:pPr>
            <a:r>
              <a:rPr lang="en-US" sz="4000" b="1" dirty="0">
                <a:latin typeface="Arial" panose="020B0604020202020204" pitchFamily="34" charset="0"/>
                <a:ea typeface="+mn-ea"/>
                <a:cs typeface="Arial" panose="020B0604020202020204" pitchFamily="34" charset="0"/>
              </a:rPr>
              <a:t>NASG- Nonpneumatic antishock garment </a:t>
            </a:r>
          </a:p>
        </p:txBody>
      </p:sp>
      <p:sp>
        <p:nvSpPr>
          <p:cNvPr id="3" name="Content Placeholder 2">
            <a:extLst>
              <a:ext uri="{FF2B5EF4-FFF2-40B4-BE49-F238E27FC236}">
                <a16:creationId xmlns:a16="http://schemas.microsoft.com/office/drawing/2014/main" id="{CF02B187-BB64-696E-4B92-7C18DC76ADD1}"/>
              </a:ext>
            </a:extLst>
          </p:cNvPr>
          <p:cNvSpPr>
            <a:spLocks noGrp="1"/>
          </p:cNvSpPr>
          <p:nvPr>
            <p:ph idx="1"/>
          </p:nvPr>
        </p:nvSpPr>
        <p:spPr>
          <a:xfrm>
            <a:off x="838200" y="1500554"/>
            <a:ext cx="10515600" cy="5044831"/>
          </a:xfrm>
        </p:spPr>
        <p:txBody>
          <a:bodyPr>
            <a:normAutofit/>
          </a:bodyPr>
          <a:lstStyle/>
          <a:p>
            <a:r>
              <a:rPr lang="en-IN" sz="3600" dirty="0">
                <a:solidFill>
                  <a:srgbClr val="000000"/>
                </a:solidFill>
                <a:effectLst/>
                <a:latin typeface="Arial" panose="020B0604020202020204" pitchFamily="34" charset="0"/>
                <a:cs typeface="Arial" panose="020B0604020202020204" pitchFamily="34" charset="0"/>
              </a:rPr>
              <a:t>Low-technology, affordable, first-aid compression device for the management and stabilization of women with hypovolemic shock due to PPH and management of refractory PPH</a:t>
            </a:r>
          </a:p>
          <a:p>
            <a:endParaRPr lang="en-IN" sz="3600" dirty="0">
              <a:solidFill>
                <a:srgbClr val="000000"/>
              </a:solidFill>
              <a:effectLst/>
              <a:latin typeface="Arial" panose="020B0604020202020204" pitchFamily="34" charset="0"/>
              <a:cs typeface="Arial" panose="020B0604020202020204" pitchFamily="34" charset="0"/>
            </a:endParaRPr>
          </a:p>
          <a:p>
            <a:r>
              <a:rPr lang="en-IN" sz="3600" dirty="0">
                <a:solidFill>
                  <a:srgbClr val="000000"/>
                </a:solidFill>
                <a:effectLst/>
                <a:latin typeface="Arial" panose="020B0604020202020204" pitchFamily="34" charset="0"/>
                <a:cs typeface="Arial" panose="020B0604020202020204" pitchFamily="34" charset="0"/>
              </a:rPr>
              <a:t>Temporary measure to maintain haemodynamic stability to allow other definite interventions  like transfer,  blood transfusion and surgery or used to reverse shock </a:t>
            </a:r>
            <a:r>
              <a:rPr lang="en-IN" sz="3600" dirty="0" err="1">
                <a:solidFill>
                  <a:srgbClr val="000000"/>
                </a:solidFill>
                <a:effectLst/>
                <a:latin typeface="Arial" panose="020B0604020202020204" pitchFamily="34" charset="0"/>
                <a:cs typeface="Arial" panose="020B0604020202020204" pitchFamily="34" charset="0"/>
              </a:rPr>
              <a:t>whern</a:t>
            </a:r>
            <a:r>
              <a:rPr lang="en-IN" sz="3600" dirty="0">
                <a:solidFill>
                  <a:srgbClr val="000000"/>
                </a:solidFill>
                <a:effectLst/>
                <a:latin typeface="Arial" panose="020B0604020202020204" pitchFamily="34" charset="0"/>
                <a:cs typeface="Arial" panose="020B0604020202020204" pitchFamily="34" charset="0"/>
              </a:rPr>
              <a:t> other methods have failed</a:t>
            </a:r>
          </a:p>
          <a:p>
            <a:endParaRPr lang="en-US"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996850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B5C5F-AB41-A7F0-257B-D94A4A129271}"/>
              </a:ext>
            </a:extLst>
          </p:cNvPr>
          <p:cNvSpPr>
            <a:spLocks noGrp="1"/>
          </p:cNvSpPr>
          <p:nvPr>
            <p:ph type="title"/>
          </p:nvPr>
        </p:nvSpPr>
        <p:spPr>
          <a:xfrm>
            <a:off x="3645452" y="272379"/>
            <a:ext cx="2052791" cy="688913"/>
          </a:xfrm>
        </p:spPr>
        <p:txBody>
          <a:bodyPr vert="horz" lIns="91440" tIns="45720" rIns="91440" bIns="45720" rtlCol="0" anchor="ctr">
            <a:normAutofit fontScale="90000"/>
          </a:bodyPr>
          <a:lstStyle/>
          <a:p>
            <a:pPr algn="ctr">
              <a:spcBef>
                <a:spcPts val="1000"/>
              </a:spcBef>
            </a:pPr>
            <a:r>
              <a:rPr lang="en-US" sz="4800" b="1" dirty="0">
                <a:latin typeface="Arial" panose="020B0604020202020204" pitchFamily="34" charset="0"/>
                <a:ea typeface="+mn-ea"/>
                <a:cs typeface="Arial" panose="020B0604020202020204" pitchFamily="34" charset="0"/>
              </a:rPr>
              <a:t> NASG</a:t>
            </a:r>
          </a:p>
        </p:txBody>
      </p:sp>
      <p:sp>
        <p:nvSpPr>
          <p:cNvPr id="3" name="Content Placeholder 2">
            <a:extLst>
              <a:ext uri="{FF2B5EF4-FFF2-40B4-BE49-F238E27FC236}">
                <a16:creationId xmlns:a16="http://schemas.microsoft.com/office/drawing/2014/main" id="{92014CF4-36B5-D7EC-1C9E-6FB8B28A9D2C}"/>
              </a:ext>
            </a:extLst>
          </p:cNvPr>
          <p:cNvSpPr>
            <a:spLocks noGrp="1"/>
          </p:cNvSpPr>
          <p:nvPr>
            <p:ph idx="1"/>
          </p:nvPr>
        </p:nvSpPr>
        <p:spPr>
          <a:xfrm>
            <a:off x="196038" y="1168399"/>
            <a:ext cx="7705315" cy="5560647"/>
          </a:xfrm>
        </p:spPr>
        <p:txBody>
          <a:bodyPr>
            <a:normAutofit/>
          </a:bodyPr>
          <a:lstStyle/>
          <a:p>
            <a:r>
              <a:rPr lang="en-IN" sz="1600" dirty="0">
                <a:solidFill>
                  <a:srgbClr val="000000"/>
                </a:solidFill>
                <a:effectLst/>
                <a:latin typeface="Arial" panose="020B0604020202020204" pitchFamily="34" charset="0"/>
                <a:cs typeface="Arial" panose="020B0604020202020204" pitchFamily="34" charset="0"/>
              </a:rPr>
              <a:t> </a:t>
            </a:r>
            <a:r>
              <a:rPr lang="en-IN" sz="2400" dirty="0">
                <a:solidFill>
                  <a:srgbClr val="000000"/>
                </a:solidFill>
                <a:latin typeface="Arial" panose="020B0604020202020204" pitchFamily="34" charset="0"/>
                <a:cs typeface="Arial" panose="020B0604020202020204" pitchFamily="34" charset="0"/>
              </a:rPr>
              <a:t>L</a:t>
            </a:r>
            <a:r>
              <a:rPr lang="en-IN" sz="2400" dirty="0">
                <a:solidFill>
                  <a:srgbClr val="000000"/>
                </a:solidFill>
                <a:effectLst/>
                <a:latin typeface="Arial" panose="020B0604020202020204" pitchFamily="34" charset="0"/>
                <a:cs typeface="Arial" panose="020B0604020202020204" pitchFamily="34" charset="0"/>
              </a:rPr>
              <a:t>ightweight, lower body compression device comprising six articulated neoprene and hook-and-loop fastener segments that provide lower body circumferential counterpressure to improve cardiac output and blood pressure</a:t>
            </a:r>
          </a:p>
          <a:p>
            <a:endParaRPr lang="en-IN" sz="2400" dirty="0">
              <a:solidFill>
                <a:srgbClr val="000000"/>
              </a:solidFill>
              <a:latin typeface="Arial" panose="020B0604020202020204" pitchFamily="34" charset="0"/>
              <a:cs typeface="Arial" panose="020B0604020202020204" pitchFamily="34" charset="0"/>
            </a:endParaRPr>
          </a:p>
          <a:p>
            <a:r>
              <a:rPr lang="en-IN" sz="2400" dirty="0">
                <a:solidFill>
                  <a:srgbClr val="000000"/>
                </a:solidFill>
                <a:latin typeface="Arial" panose="020B0604020202020204" pitchFamily="34" charset="0"/>
                <a:cs typeface="Arial" panose="020B0604020202020204" pitchFamily="34" charset="0"/>
              </a:rPr>
              <a:t>A</a:t>
            </a:r>
            <a:r>
              <a:rPr lang="en-IN" sz="2400" dirty="0">
                <a:solidFill>
                  <a:srgbClr val="000000"/>
                </a:solidFill>
                <a:effectLst/>
                <a:latin typeface="Arial" panose="020B0604020202020204" pitchFamily="34" charset="0"/>
                <a:cs typeface="Arial" panose="020B0604020202020204" pitchFamily="34" charset="0"/>
              </a:rPr>
              <a:t>pply NASG starting at the ankles and  to remain in place until source of bleeding found, and bleeding decreased to 25–50 ml/h</a:t>
            </a:r>
          </a:p>
          <a:p>
            <a:endParaRPr lang="en-IN" sz="2400" dirty="0">
              <a:solidFill>
                <a:srgbClr val="000000"/>
              </a:solidFill>
              <a:effectLst/>
              <a:latin typeface="Arial" panose="020B0604020202020204" pitchFamily="34" charset="0"/>
              <a:cs typeface="Arial" panose="020B0604020202020204" pitchFamily="34" charset="0"/>
            </a:endParaRPr>
          </a:p>
          <a:p>
            <a:r>
              <a:rPr lang="en-IN" sz="2400" dirty="0">
                <a:solidFill>
                  <a:srgbClr val="000000"/>
                </a:solidFill>
                <a:effectLst/>
                <a:latin typeface="Arial" panose="020B0604020202020204" pitchFamily="34" charset="0"/>
                <a:cs typeface="Arial" panose="020B0604020202020204" pitchFamily="34" charset="0"/>
              </a:rPr>
              <a:t>The 20-40 mm </a:t>
            </a:r>
            <a:r>
              <a:rPr lang="en-IN" sz="2400" dirty="0">
                <a:solidFill>
                  <a:srgbClr val="000000"/>
                </a:solidFill>
                <a:latin typeface="Arial" panose="020B0604020202020204" pitchFamily="34" charset="0"/>
                <a:cs typeface="Arial" panose="020B0604020202020204" pitchFamily="34" charset="0"/>
              </a:rPr>
              <a:t>Hg </a:t>
            </a:r>
            <a:r>
              <a:rPr lang="en-IN" sz="2400" dirty="0">
                <a:solidFill>
                  <a:srgbClr val="000000"/>
                </a:solidFill>
                <a:effectLst/>
                <a:latin typeface="Arial" panose="020B0604020202020204" pitchFamily="34" charset="0"/>
                <a:cs typeface="Arial" panose="020B0604020202020204" pitchFamily="34" charset="0"/>
              </a:rPr>
              <a:t>pressure applied increases cardiac output and the central circulation, allowing an increased distribution of blood flow to vital upper body organs (heart, lung, brains) and contributing to a rapid recovery from shock</a:t>
            </a:r>
          </a:p>
        </p:txBody>
      </p:sp>
      <p:pic>
        <p:nvPicPr>
          <p:cNvPr id="4" name="Picture 3">
            <a:extLst>
              <a:ext uri="{FF2B5EF4-FFF2-40B4-BE49-F238E27FC236}">
                <a16:creationId xmlns:a16="http://schemas.microsoft.com/office/drawing/2014/main" id="{DAC7B8A6-A585-B6D8-B0EB-08ABEE1C7D19}"/>
              </a:ext>
            </a:extLst>
          </p:cNvPr>
          <p:cNvPicPr>
            <a:picLocks noChangeAspect="1"/>
          </p:cNvPicPr>
          <p:nvPr/>
        </p:nvPicPr>
        <p:blipFill>
          <a:blip r:embed="rId2"/>
          <a:stretch>
            <a:fillRect/>
          </a:stretch>
        </p:blipFill>
        <p:spPr>
          <a:xfrm>
            <a:off x="7901353" y="1584567"/>
            <a:ext cx="4295325" cy="4728309"/>
          </a:xfrm>
          <a:prstGeom prst="rect">
            <a:avLst/>
          </a:prstGeom>
        </p:spPr>
      </p:pic>
    </p:spTree>
    <p:extLst>
      <p:ext uri="{BB962C8B-B14F-4D97-AF65-F5344CB8AC3E}">
        <p14:creationId xmlns:p14="http://schemas.microsoft.com/office/powerpoint/2010/main" val="3954044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86245-6E7F-2B5E-58F7-7766142BBFD7}"/>
              </a:ext>
            </a:extLst>
          </p:cNvPr>
          <p:cNvSpPr>
            <a:spLocks noGrp="1"/>
          </p:cNvSpPr>
          <p:nvPr>
            <p:ph type="title"/>
          </p:nvPr>
        </p:nvSpPr>
        <p:spPr>
          <a:xfrm>
            <a:off x="838200" y="365126"/>
            <a:ext cx="10515600" cy="514106"/>
          </a:xfrm>
        </p:spPr>
        <p:txBody>
          <a:bodyPr vert="horz" lIns="91440" tIns="45720" rIns="91440" bIns="45720" rtlCol="0" anchor="ctr">
            <a:normAutofit fontScale="90000"/>
          </a:bodyPr>
          <a:lstStyle/>
          <a:p>
            <a:pPr algn="ctr">
              <a:spcBef>
                <a:spcPts val="1000"/>
              </a:spcBef>
            </a:pPr>
            <a:r>
              <a:rPr lang="en-US" sz="4800" b="1" dirty="0">
                <a:latin typeface="Arial" panose="020B0604020202020204" pitchFamily="34" charset="0"/>
                <a:ea typeface="+mn-ea"/>
                <a:cs typeface="Arial" panose="020B0604020202020204" pitchFamily="34" charset="0"/>
              </a:rPr>
              <a:t>Tamponade</a:t>
            </a:r>
          </a:p>
        </p:txBody>
      </p:sp>
      <p:sp>
        <p:nvSpPr>
          <p:cNvPr id="3" name="Content Placeholder 2">
            <a:extLst>
              <a:ext uri="{FF2B5EF4-FFF2-40B4-BE49-F238E27FC236}">
                <a16:creationId xmlns:a16="http://schemas.microsoft.com/office/drawing/2014/main" id="{5E7A9A97-A923-B113-6115-7640F152917C}"/>
              </a:ext>
            </a:extLst>
          </p:cNvPr>
          <p:cNvSpPr>
            <a:spLocks noGrp="1"/>
          </p:cNvSpPr>
          <p:nvPr>
            <p:ph idx="1"/>
          </p:nvPr>
        </p:nvSpPr>
        <p:spPr>
          <a:xfrm>
            <a:off x="838200" y="1525229"/>
            <a:ext cx="5715000" cy="4651734"/>
          </a:xfrm>
        </p:spPr>
        <p:txBody>
          <a:bodyPr>
            <a:normAutofit lnSpcReduction="10000"/>
          </a:bodyPr>
          <a:lstStyle/>
          <a:p>
            <a:r>
              <a:rPr lang="en-IN" b="0" i="0" dirty="0">
                <a:solidFill>
                  <a:srgbClr val="000000"/>
                </a:solidFill>
                <a:effectLst/>
                <a:latin typeface="Arial" panose="020B0604020202020204" pitchFamily="34" charset="0"/>
                <a:cs typeface="Arial" panose="020B0604020202020204" pitchFamily="34" charset="0"/>
              </a:rPr>
              <a:t>Diagnostic and therapeutic tool</a:t>
            </a:r>
          </a:p>
          <a:p>
            <a:endParaRPr lang="en-IN" b="0" i="0" dirty="0">
              <a:solidFill>
                <a:srgbClr val="000000"/>
              </a:solidFill>
              <a:effectLst/>
              <a:latin typeface="Arial" panose="020B0604020202020204" pitchFamily="34" charset="0"/>
              <a:cs typeface="Arial" panose="020B0604020202020204" pitchFamily="34" charset="0"/>
            </a:endParaRPr>
          </a:p>
          <a:p>
            <a:r>
              <a:rPr lang="en-IN" b="0" i="0" dirty="0">
                <a:solidFill>
                  <a:srgbClr val="000000"/>
                </a:solidFill>
                <a:effectLst/>
                <a:latin typeface="Arial" panose="020B0604020202020204" pitchFamily="34" charset="0"/>
                <a:cs typeface="Arial" panose="020B0604020202020204" pitchFamily="34" charset="0"/>
              </a:rPr>
              <a:t>Should be considered early when emergency measures for management of PPH are initiated after ruling out a uterus tear and performed by trained and competent health care providers.</a:t>
            </a:r>
          </a:p>
          <a:p>
            <a:endParaRPr lang="en-IN" b="0" i="0" dirty="0">
              <a:solidFill>
                <a:srgbClr val="000000"/>
              </a:solidFill>
              <a:effectLst/>
              <a:latin typeface="Arial" panose="020B0604020202020204" pitchFamily="34" charset="0"/>
              <a:cs typeface="Arial" panose="020B0604020202020204" pitchFamily="34" charset="0"/>
            </a:endParaRPr>
          </a:p>
          <a:p>
            <a:r>
              <a:rPr lang="en-IN" dirty="0">
                <a:solidFill>
                  <a:srgbClr val="000000"/>
                </a:solidFill>
                <a:latin typeface="Arial" panose="020B0604020202020204" pitchFamily="34" charset="0"/>
                <a:cs typeface="Arial" panose="020B0604020202020204" pitchFamily="34" charset="0"/>
              </a:rPr>
              <a:t>H</a:t>
            </a:r>
            <a:r>
              <a:rPr lang="en-IN" b="0" i="0" dirty="0">
                <a:solidFill>
                  <a:srgbClr val="000000"/>
                </a:solidFill>
                <a:effectLst/>
                <a:latin typeface="Arial" panose="020B0604020202020204" pitchFamily="34" charset="0"/>
                <a:cs typeface="Arial" panose="020B0604020202020204" pitchFamily="34" charset="0"/>
              </a:rPr>
              <a:t>as proven to be an effective nonsurgical technique</a:t>
            </a:r>
          </a:p>
          <a:p>
            <a:endParaRPr lang="en-US"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56424C20-BB7E-C8C0-B7C6-B882DD04641D}"/>
              </a:ext>
            </a:extLst>
          </p:cNvPr>
          <p:cNvPicPr>
            <a:picLocks noChangeAspect="1"/>
          </p:cNvPicPr>
          <p:nvPr/>
        </p:nvPicPr>
        <p:blipFill>
          <a:blip r:embed="rId2"/>
          <a:stretch>
            <a:fillRect/>
          </a:stretch>
        </p:blipFill>
        <p:spPr>
          <a:xfrm>
            <a:off x="7101566" y="1525229"/>
            <a:ext cx="4953000" cy="3807542"/>
          </a:xfrm>
          <a:prstGeom prst="rect">
            <a:avLst/>
          </a:prstGeom>
        </p:spPr>
      </p:pic>
    </p:spTree>
    <p:extLst>
      <p:ext uri="{BB962C8B-B14F-4D97-AF65-F5344CB8AC3E}">
        <p14:creationId xmlns:p14="http://schemas.microsoft.com/office/powerpoint/2010/main" val="2996577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D83D83-24CD-CD79-ECEC-48469069CD66}"/>
              </a:ext>
            </a:extLst>
          </p:cNvPr>
          <p:cNvSpPr>
            <a:spLocks noGrp="1"/>
          </p:cNvSpPr>
          <p:nvPr>
            <p:ph idx="1"/>
          </p:nvPr>
        </p:nvSpPr>
        <p:spPr>
          <a:xfrm>
            <a:off x="177800" y="269633"/>
            <a:ext cx="6101050" cy="6248399"/>
          </a:xfrm>
        </p:spPr>
        <p:txBody>
          <a:bodyPr>
            <a:normAutofit fontScale="92500" lnSpcReduction="10000"/>
          </a:bodyPr>
          <a:lstStyle/>
          <a:p>
            <a:pPr marL="0" indent="0">
              <a:buNone/>
            </a:pPr>
            <a:r>
              <a:rPr lang="en-IN" sz="3200" dirty="0">
                <a:effectLst/>
              </a:rPr>
              <a:t>Uterine balloon devices can be divided into two groups:</a:t>
            </a:r>
          </a:p>
          <a:p>
            <a:pPr marL="0" indent="0">
              <a:buNone/>
            </a:pPr>
            <a:endParaRPr lang="en-IN" sz="3200" dirty="0">
              <a:effectLst/>
            </a:endParaRPr>
          </a:p>
          <a:p>
            <a:r>
              <a:rPr lang="en-IN" sz="3200" dirty="0">
                <a:effectLst/>
              </a:rPr>
              <a:t>Fixed volume devices: </a:t>
            </a:r>
          </a:p>
          <a:p>
            <a:pPr lvl="1"/>
            <a:r>
              <a:rPr lang="en-IN" sz="2800" dirty="0">
                <a:effectLst/>
              </a:rPr>
              <a:t>Condom uterine balloons , Bakri balloon, </a:t>
            </a:r>
            <a:r>
              <a:rPr lang="en-IN" sz="2800" dirty="0" err="1">
                <a:effectLst/>
              </a:rPr>
              <a:t>Rusch</a:t>
            </a:r>
            <a:r>
              <a:rPr lang="en-IN" sz="2800" dirty="0">
                <a:effectLst/>
              </a:rPr>
              <a:t> balloon, and Ebb system</a:t>
            </a:r>
          </a:p>
          <a:p>
            <a:pPr marL="0" indent="0">
              <a:buNone/>
            </a:pPr>
            <a:endParaRPr lang="en-IN" sz="3200" b="0" u="none" strike="noStrike" baseline="30000" dirty="0">
              <a:effectLst/>
            </a:endParaRPr>
          </a:p>
          <a:p>
            <a:r>
              <a:rPr lang="en-IN" sz="3200" dirty="0">
                <a:effectLst/>
              </a:rPr>
              <a:t>Free flow devices: </a:t>
            </a:r>
          </a:p>
          <a:p>
            <a:pPr lvl="1"/>
            <a:r>
              <a:rPr lang="en-IN" sz="2800" dirty="0">
                <a:effectLst/>
              </a:rPr>
              <a:t>the glove balloon, </a:t>
            </a:r>
            <a:r>
              <a:rPr lang="en-IN" sz="2800" dirty="0" err="1">
                <a:effectLst/>
              </a:rPr>
              <a:t>Ellavi</a:t>
            </a:r>
            <a:r>
              <a:rPr lang="en-IN" sz="2800" dirty="0">
                <a:effectLst/>
              </a:rPr>
              <a:t> UBT, and </a:t>
            </a:r>
            <a:r>
              <a:rPr lang="en-IN" sz="2800" dirty="0" err="1">
                <a:effectLst/>
              </a:rPr>
              <a:t>Zukovski</a:t>
            </a:r>
            <a:r>
              <a:rPr lang="en-IN" sz="2800" dirty="0">
                <a:effectLst/>
              </a:rPr>
              <a:t> balloon.</a:t>
            </a:r>
            <a:r>
              <a:rPr lang="en-IN" sz="2800" baseline="30000" dirty="0"/>
              <a:t> </a:t>
            </a:r>
            <a:r>
              <a:rPr lang="en-IN" sz="2800" dirty="0">
                <a:effectLst/>
              </a:rPr>
              <a:t>The glove and </a:t>
            </a:r>
            <a:r>
              <a:rPr lang="en-IN" sz="2800" dirty="0" err="1">
                <a:effectLst/>
              </a:rPr>
              <a:t>Ellavi</a:t>
            </a:r>
            <a:r>
              <a:rPr lang="en-IN" sz="2800" dirty="0">
                <a:effectLst/>
              </a:rPr>
              <a:t> balloons allow intrauterine pressure control according to systolic blood pressure. The </a:t>
            </a:r>
            <a:r>
              <a:rPr lang="en-IN" sz="2800" dirty="0" err="1">
                <a:effectLst/>
              </a:rPr>
              <a:t>Zukovski</a:t>
            </a:r>
            <a:r>
              <a:rPr lang="en-IN" sz="2800" dirty="0">
                <a:effectLst/>
              </a:rPr>
              <a:t> balloon uses 50 cm (3.8 </a:t>
            </a:r>
            <a:r>
              <a:rPr lang="en-IN" sz="2800" dirty="0" err="1">
                <a:effectLst/>
              </a:rPr>
              <a:t>cmHg</a:t>
            </a:r>
            <a:r>
              <a:rPr lang="en-IN" sz="2800" dirty="0">
                <a:effectLst/>
              </a:rPr>
              <a:t>) pressure for </a:t>
            </a:r>
            <a:r>
              <a:rPr lang="en-IN" sz="2800" dirty="0"/>
              <a:t>  </a:t>
            </a:r>
            <a:r>
              <a:rPr lang="en-IN" sz="2800" dirty="0">
                <a:effectLst/>
              </a:rPr>
              <a:t>inflating the balloon</a:t>
            </a:r>
          </a:p>
        </p:txBody>
      </p:sp>
      <p:pic>
        <p:nvPicPr>
          <p:cNvPr id="4" name="Picture 4" descr="JOGI">
            <a:extLst>
              <a:ext uri="{FF2B5EF4-FFF2-40B4-BE49-F238E27FC236}">
                <a16:creationId xmlns:a16="http://schemas.microsoft.com/office/drawing/2014/main" id="{BC308C73-A377-A238-83F4-D85DBC5D53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60831" y="545978"/>
            <a:ext cx="6101050" cy="57660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6473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0F38D-4BCB-4999-50D6-21EAC94FF9BD}"/>
              </a:ext>
            </a:extLst>
          </p:cNvPr>
          <p:cNvSpPr>
            <a:spLocks noGrp="1"/>
          </p:cNvSpPr>
          <p:nvPr>
            <p:ph type="title"/>
          </p:nvPr>
        </p:nvSpPr>
        <p:spPr>
          <a:xfrm>
            <a:off x="838200" y="388572"/>
            <a:ext cx="10515600" cy="736844"/>
          </a:xfrm>
        </p:spPr>
        <p:txBody>
          <a:bodyPr vert="horz" lIns="91440" tIns="45720" rIns="91440" bIns="45720" rtlCol="0" anchor="ctr">
            <a:normAutofit fontScale="90000"/>
          </a:bodyPr>
          <a:lstStyle/>
          <a:p>
            <a:pPr algn="ctr">
              <a:spcBef>
                <a:spcPts val="1000"/>
              </a:spcBef>
            </a:pPr>
            <a:r>
              <a:rPr lang="en-US" sz="4800" b="1" dirty="0">
                <a:latin typeface="Arial" panose="020B0604020202020204" pitchFamily="34" charset="0"/>
                <a:ea typeface="+mn-ea"/>
                <a:cs typeface="Arial" panose="020B0604020202020204" pitchFamily="34" charset="0"/>
              </a:rPr>
              <a:t>Mechanism of action</a:t>
            </a:r>
          </a:p>
        </p:txBody>
      </p:sp>
      <p:sp>
        <p:nvSpPr>
          <p:cNvPr id="3" name="Content Placeholder 2">
            <a:extLst>
              <a:ext uri="{FF2B5EF4-FFF2-40B4-BE49-F238E27FC236}">
                <a16:creationId xmlns:a16="http://schemas.microsoft.com/office/drawing/2014/main" id="{0D8DF96E-6701-452F-46BD-65AB8CA40081}"/>
              </a:ext>
            </a:extLst>
          </p:cNvPr>
          <p:cNvSpPr>
            <a:spLocks noGrp="1"/>
          </p:cNvSpPr>
          <p:nvPr>
            <p:ph idx="1"/>
          </p:nvPr>
        </p:nvSpPr>
        <p:spPr>
          <a:xfrm>
            <a:off x="838200" y="1437053"/>
            <a:ext cx="10515600" cy="5032375"/>
          </a:xfrm>
        </p:spPr>
        <p:txBody>
          <a:bodyPr>
            <a:normAutofit lnSpcReduction="10000"/>
          </a:bodyPr>
          <a:lstStyle/>
          <a:p>
            <a:r>
              <a:rPr lang="en-US" dirty="0">
                <a:latin typeface="Arial" panose="020B0604020202020204" pitchFamily="34" charset="0"/>
                <a:cs typeface="Arial" panose="020B0604020202020204" pitchFamily="34" charset="0"/>
              </a:rPr>
              <a:t>Stimulation of receptors by the device which in turn stimulates Uterine contraction</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Direct application of hydrostatic pressure against the bleeding sinuses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FIGO recommends Uterine balloon tamponade as an effective nonsurgical technique which if used by a properly trained person can improve survival in women with PPH</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Can be combined with compression sutures</a:t>
            </a:r>
          </a:p>
        </p:txBody>
      </p:sp>
    </p:spTree>
    <p:extLst>
      <p:ext uri="{BB962C8B-B14F-4D97-AF65-F5344CB8AC3E}">
        <p14:creationId xmlns:p14="http://schemas.microsoft.com/office/powerpoint/2010/main" val="28523091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A7BA6-2E06-DA79-6A80-D0243002C11B}"/>
              </a:ext>
            </a:extLst>
          </p:cNvPr>
          <p:cNvSpPr>
            <a:spLocks noGrp="1"/>
          </p:cNvSpPr>
          <p:nvPr>
            <p:ph type="title"/>
          </p:nvPr>
        </p:nvSpPr>
        <p:spPr>
          <a:xfrm>
            <a:off x="838200" y="365126"/>
            <a:ext cx="5421923" cy="560998"/>
          </a:xfrm>
        </p:spPr>
        <p:txBody>
          <a:bodyPr vert="horz" lIns="91440" tIns="45720" rIns="91440" bIns="45720" rtlCol="0" anchor="ctr">
            <a:normAutofit fontScale="90000"/>
          </a:bodyPr>
          <a:lstStyle/>
          <a:p>
            <a:pPr algn="ctr">
              <a:spcBef>
                <a:spcPts val="1000"/>
              </a:spcBef>
            </a:pPr>
            <a:r>
              <a:rPr lang="en-US" sz="4800" b="1" dirty="0">
                <a:latin typeface="Arial" panose="020B0604020202020204" pitchFamily="34" charset="0"/>
                <a:ea typeface="+mn-ea"/>
                <a:cs typeface="Arial" panose="020B0604020202020204" pitchFamily="34" charset="0"/>
              </a:rPr>
              <a:t>Other interventions</a:t>
            </a:r>
          </a:p>
        </p:txBody>
      </p:sp>
      <p:sp>
        <p:nvSpPr>
          <p:cNvPr id="3" name="Content Placeholder 2">
            <a:extLst>
              <a:ext uri="{FF2B5EF4-FFF2-40B4-BE49-F238E27FC236}">
                <a16:creationId xmlns:a16="http://schemas.microsoft.com/office/drawing/2014/main" id="{080CC584-7326-81A5-4F91-6A02E1D35DF6}"/>
              </a:ext>
            </a:extLst>
          </p:cNvPr>
          <p:cNvSpPr>
            <a:spLocks noGrp="1"/>
          </p:cNvSpPr>
          <p:nvPr>
            <p:ph idx="1"/>
          </p:nvPr>
        </p:nvSpPr>
        <p:spPr>
          <a:xfrm>
            <a:off x="175846" y="1124842"/>
            <a:ext cx="6986954" cy="5627649"/>
          </a:xfrm>
        </p:spPr>
        <p:txBody>
          <a:bodyPr>
            <a:normAutofit fontScale="92500" lnSpcReduction="20000"/>
          </a:bodyPr>
          <a:lstStyle/>
          <a:p>
            <a:r>
              <a:rPr lang="en-US" dirty="0">
                <a:latin typeface="Arial" panose="020B0604020202020204" pitchFamily="34" charset="0"/>
                <a:cs typeface="Arial" panose="020B0604020202020204" pitchFamily="34" charset="0"/>
              </a:rPr>
              <a:t>Uterine artery embolization- Effective in cases of PAS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Compression sutures – B Lynch, Hayman and Pereira- can be combined with tamponade</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Uterine artery ligation- Simple, popular and easy to perform</a:t>
            </a:r>
          </a:p>
          <a:p>
            <a:endParaRPr lang="en-US" dirty="0">
              <a:latin typeface="Arial" panose="020B0604020202020204" pitchFamily="34" charset="0"/>
              <a:cs typeface="Arial" panose="020B0604020202020204" pitchFamily="34" charset="0"/>
            </a:endParaRPr>
          </a:p>
          <a:p>
            <a:r>
              <a:rPr lang="en-US" dirty="0" err="1">
                <a:latin typeface="Arial" panose="020B0604020202020204" pitchFamily="34" charset="0"/>
                <a:cs typeface="Arial" panose="020B0604020202020204" pitchFamily="34" charset="0"/>
              </a:rPr>
              <a:t>Bil</a:t>
            </a:r>
            <a:r>
              <a:rPr lang="en-US" dirty="0">
                <a:latin typeface="Arial" panose="020B0604020202020204" pitchFamily="34" charset="0"/>
                <a:cs typeface="Arial" panose="020B0604020202020204" pitchFamily="34" charset="0"/>
              </a:rPr>
              <a:t> Internal Iliac artery ligation- Rapid and effective way, but needs skilled surgeons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Hysterectomy- Usually the last resort but effective as the main line in PAS </a:t>
            </a:r>
          </a:p>
          <a:p>
            <a:endParaRPr lang="en-US" dirty="0">
              <a:latin typeface="Arial" panose="020B0604020202020204" pitchFamily="34" charset="0"/>
              <a:cs typeface="Arial" panose="020B0604020202020204" pitchFamily="34" charset="0"/>
            </a:endParaRPr>
          </a:p>
        </p:txBody>
      </p:sp>
      <p:pic>
        <p:nvPicPr>
          <p:cNvPr id="4" name="Picture 4" descr="JaypeeDigital | eBook Reader">
            <a:extLst>
              <a:ext uri="{FF2B5EF4-FFF2-40B4-BE49-F238E27FC236}">
                <a16:creationId xmlns:a16="http://schemas.microsoft.com/office/drawing/2014/main" id="{BBACA41E-0E97-E6D7-FDAD-21DAAD259B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82980" y="1558881"/>
            <a:ext cx="5209020" cy="47595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178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4423A-1DD7-2F41-B4E3-BE7E4DE371B4}"/>
              </a:ext>
            </a:extLst>
          </p:cNvPr>
          <p:cNvSpPr>
            <a:spLocks noGrp="1"/>
          </p:cNvSpPr>
          <p:nvPr>
            <p:ph type="title"/>
          </p:nvPr>
        </p:nvSpPr>
        <p:spPr>
          <a:xfrm>
            <a:off x="838200" y="365125"/>
            <a:ext cx="10515600" cy="807183"/>
          </a:xfrm>
        </p:spPr>
        <p:txBody>
          <a:bodyPr vert="horz" lIns="91440" tIns="45720" rIns="91440" bIns="45720" rtlCol="0" anchor="ctr">
            <a:normAutofit/>
          </a:bodyPr>
          <a:lstStyle/>
          <a:p>
            <a:pPr algn="ctr">
              <a:spcBef>
                <a:spcPts val="1000"/>
              </a:spcBef>
            </a:pPr>
            <a:r>
              <a:rPr lang="en-US" sz="4800" b="1" dirty="0">
                <a:latin typeface="Arial" panose="020B0604020202020204" pitchFamily="34" charset="0"/>
                <a:ea typeface="+mn-ea"/>
                <a:cs typeface="Arial" panose="020B0604020202020204" pitchFamily="34" charset="0"/>
              </a:rPr>
              <a:t>Blood and blood products</a:t>
            </a:r>
          </a:p>
        </p:txBody>
      </p:sp>
      <p:sp>
        <p:nvSpPr>
          <p:cNvPr id="3" name="Content Placeholder 2">
            <a:extLst>
              <a:ext uri="{FF2B5EF4-FFF2-40B4-BE49-F238E27FC236}">
                <a16:creationId xmlns:a16="http://schemas.microsoft.com/office/drawing/2014/main" id="{4B2237B8-376B-4D46-A9CB-28BA56BC864B}"/>
              </a:ext>
            </a:extLst>
          </p:cNvPr>
          <p:cNvSpPr>
            <a:spLocks noGrp="1"/>
          </p:cNvSpPr>
          <p:nvPr>
            <p:ph idx="1"/>
          </p:nvPr>
        </p:nvSpPr>
        <p:spPr>
          <a:xfrm>
            <a:off x="741600" y="1560146"/>
            <a:ext cx="10708800" cy="4078654"/>
          </a:xfrm>
        </p:spPr>
        <p:txBody>
          <a:bodyPr>
            <a:noAutofit/>
          </a:bodyPr>
          <a:lstStyle/>
          <a:p>
            <a:r>
              <a:rPr lang="en-US" sz="2800" dirty="0">
                <a:latin typeface="Arial" panose="020B0604020202020204" pitchFamily="34" charset="0"/>
                <a:cs typeface="Arial" panose="020B0604020202020204" pitchFamily="34" charset="0"/>
              </a:rPr>
              <a:t>Timing important</a:t>
            </a:r>
          </a:p>
          <a:p>
            <a:endParaRPr lang="en-US" sz="2800" dirty="0">
              <a:latin typeface="Arial" panose="020B0604020202020204" pitchFamily="34" charset="0"/>
              <a:cs typeface="Arial" panose="020B0604020202020204" pitchFamily="34" charset="0"/>
            </a:endParaRPr>
          </a:p>
          <a:p>
            <a:r>
              <a:rPr lang="en-US" sz="2800" dirty="0">
                <a:latin typeface="Arial" panose="020B0604020202020204" pitchFamily="34" charset="0"/>
                <a:cs typeface="Arial" panose="020B0604020202020204" pitchFamily="34" charset="0"/>
              </a:rPr>
              <a:t>Underestimation of blood loss</a:t>
            </a:r>
          </a:p>
          <a:p>
            <a:endParaRPr lang="en-US" sz="2800" dirty="0">
              <a:latin typeface="Arial" panose="020B0604020202020204" pitchFamily="34" charset="0"/>
              <a:cs typeface="Arial" panose="020B0604020202020204" pitchFamily="34" charset="0"/>
            </a:endParaRPr>
          </a:p>
          <a:p>
            <a:r>
              <a:rPr lang="en-US" sz="2800" dirty="0">
                <a:latin typeface="Arial" panose="020B0604020202020204" pitchFamily="34" charset="0"/>
                <a:cs typeface="Arial" panose="020B0604020202020204" pitchFamily="34" charset="0"/>
              </a:rPr>
              <a:t>Massive transfusion Protocol</a:t>
            </a:r>
          </a:p>
          <a:p>
            <a:pPr marL="0" indent="0">
              <a:buNone/>
            </a:pPr>
            <a:r>
              <a:rPr lang="en-US" dirty="0">
                <a:solidFill>
                  <a:srgbClr val="000000"/>
                </a:solidFill>
                <a:effectLst/>
                <a:latin typeface="Arial" panose="020B0604020202020204" pitchFamily="34" charset="0"/>
                <a:cs typeface="Arial" panose="020B0604020202020204" pitchFamily="34" charset="0"/>
              </a:rPr>
              <a:t>  </a:t>
            </a:r>
            <a:endParaRPr lang="en-US" sz="2800" dirty="0">
              <a:latin typeface="Arial" panose="020B0604020202020204" pitchFamily="34" charset="0"/>
              <a:cs typeface="Arial" panose="020B0604020202020204" pitchFamily="34" charset="0"/>
            </a:endParaRPr>
          </a:p>
          <a:p>
            <a:r>
              <a:rPr lang="en-US" sz="2800" dirty="0">
                <a:latin typeface="Arial" panose="020B0604020202020204" pitchFamily="34" charset="0"/>
                <a:cs typeface="Arial" panose="020B0604020202020204" pitchFamily="34" charset="0"/>
              </a:rPr>
              <a:t>Optimal blood replacement- Multicomponent therapy (1:1:1)</a:t>
            </a:r>
          </a:p>
          <a:p>
            <a:pPr marL="0" indent="0">
              <a:buNone/>
            </a:pPr>
            <a:r>
              <a:rPr lang="en-IN" dirty="0">
                <a:solidFill>
                  <a:srgbClr val="000000"/>
                </a:solidFill>
                <a:effectLst/>
                <a:latin typeface="Arial" panose="020B0604020202020204" pitchFamily="34" charset="0"/>
                <a:cs typeface="Arial" panose="020B0604020202020204" pitchFamily="34" charset="0"/>
              </a:rPr>
              <a:t>  PRBC, FFP, and PLT are applied in a 1:1:1 </a:t>
            </a:r>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211634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C70C3-326A-17B4-EB4A-9ED0F753F6A7}"/>
              </a:ext>
            </a:extLst>
          </p:cNvPr>
          <p:cNvSpPr>
            <a:spLocks noGrp="1"/>
          </p:cNvSpPr>
          <p:nvPr>
            <p:ph type="title"/>
          </p:nvPr>
        </p:nvSpPr>
        <p:spPr>
          <a:xfrm>
            <a:off x="838198" y="365125"/>
            <a:ext cx="10515601" cy="638485"/>
          </a:xfrm>
        </p:spPr>
        <p:txBody>
          <a:bodyPr vert="horz" lIns="91440" tIns="45720" rIns="91440" bIns="45720" rtlCol="0" anchor="ctr">
            <a:normAutofit fontScale="90000"/>
          </a:bodyPr>
          <a:lstStyle/>
          <a:p>
            <a:pPr algn="ctr">
              <a:spcBef>
                <a:spcPts val="1000"/>
              </a:spcBef>
            </a:pPr>
            <a:r>
              <a:rPr lang="en-US" sz="4800" b="1" dirty="0">
                <a:latin typeface="Arial" panose="020B0604020202020204" pitchFamily="34" charset="0"/>
                <a:ea typeface="+mn-ea"/>
                <a:cs typeface="Arial" panose="020B0604020202020204" pitchFamily="34" charset="0"/>
              </a:rPr>
              <a:t>Take home…</a:t>
            </a:r>
          </a:p>
        </p:txBody>
      </p:sp>
      <p:sp>
        <p:nvSpPr>
          <p:cNvPr id="3" name="Content Placeholder 2">
            <a:extLst>
              <a:ext uri="{FF2B5EF4-FFF2-40B4-BE49-F238E27FC236}">
                <a16:creationId xmlns:a16="http://schemas.microsoft.com/office/drawing/2014/main" id="{AAD71436-57B8-F241-1956-A45530C6B459}"/>
              </a:ext>
            </a:extLst>
          </p:cNvPr>
          <p:cNvSpPr>
            <a:spLocks noGrp="1"/>
          </p:cNvSpPr>
          <p:nvPr>
            <p:ph idx="1"/>
          </p:nvPr>
        </p:nvSpPr>
        <p:spPr>
          <a:xfrm>
            <a:off x="731333" y="1475639"/>
            <a:ext cx="10729332" cy="5017236"/>
          </a:xfrm>
        </p:spPr>
        <p:txBody>
          <a:bodyPr>
            <a:normAutofit/>
          </a:bodyPr>
          <a:lstStyle/>
          <a:p>
            <a:r>
              <a:rPr lang="en-US" dirty="0">
                <a:latin typeface="Arial" panose="020B0604020202020204" pitchFamily="34" charset="0"/>
                <a:cs typeface="Arial" panose="020B0604020202020204" pitchFamily="34" charset="0"/>
              </a:rPr>
              <a:t>E-MOTIVE - Early detection of PPH and treatment using WHO first response bundle</a:t>
            </a:r>
          </a:p>
          <a:p>
            <a:r>
              <a:rPr lang="en-US" dirty="0">
                <a:latin typeface="Arial" panose="020B0604020202020204" pitchFamily="34" charset="0"/>
                <a:cs typeface="Arial" panose="020B0604020202020204" pitchFamily="34" charset="0"/>
              </a:rPr>
              <a:t>Use of a calibrated drape for detection</a:t>
            </a:r>
          </a:p>
          <a:p>
            <a:r>
              <a:rPr lang="en-US" dirty="0">
                <a:latin typeface="Arial" panose="020B0604020202020204" pitchFamily="34" charset="0"/>
                <a:cs typeface="Arial" panose="020B0604020202020204" pitchFamily="34" charset="0"/>
              </a:rPr>
              <a:t>Bundle of treatments</a:t>
            </a:r>
          </a:p>
          <a:p>
            <a:pPr lvl="1"/>
            <a:r>
              <a:rPr lang="en-US" dirty="0">
                <a:latin typeface="Arial" panose="020B0604020202020204" pitchFamily="34" charset="0"/>
                <a:cs typeface="Arial" panose="020B0604020202020204" pitchFamily="34" charset="0"/>
              </a:rPr>
              <a:t>Uterine massage</a:t>
            </a:r>
          </a:p>
          <a:p>
            <a:pPr lvl="1"/>
            <a:r>
              <a:rPr lang="en-US" dirty="0" err="1">
                <a:latin typeface="Arial" panose="020B0604020202020204" pitchFamily="34" charset="0"/>
                <a:cs typeface="Arial" panose="020B0604020202020204" pitchFamily="34" charset="0"/>
              </a:rPr>
              <a:t>Oxytocics</a:t>
            </a:r>
            <a:r>
              <a:rPr lang="en-US" dirty="0">
                <a:latin typeface="Arial" panose="020B0604020202020204" pitchFamily="34" charset="0"/>
                <a:cs typeface="Arial" panose="020B0604020202020204" pitchFamily="34" charset="0"/>
              </a:rPr>
              <a:t> and Tranexamic acid IV fluids</a:t>
            </a:r>
          </a:p>
          <a:p>
            <a:pPr lvl="1"/>
            <a:r>
              <a:rPr lang="en-US" dirty="0">
                <a:latin typeface="Arial" panose="020B0604020202020204" pitchFamily="34" charset="0"/>
                <a:cs typeface="Arial" panose="020B0604020202020204" pitchFamily="34" charset="0"/>
              </a:rPr>
              <a:t>Escalation of treatments if refractory PPH</a:t>
            </a:r>
          </a:p>
          <a:p>
            <a:pPr lvl="1"/>
            <a:endParaRPr lang="en-US" dirty="0">
              <a:latin typeface="Arial" panose="020B0604020202020204" pitchFamily="34" charset="0"/>
              <a:cs typeface="Arial" panose="020B0604020202020204" pitchFamily="34" charset="0"/>
            </a:endParaRPr>
          </a:p>
          <a:p>
            <a:r>
              <a:rPr lang="en-IN" dirty="0">
                <a:solidFill>
                  <a:srgbClr val="FF0000"/>
                </a:solidFill>
                <a:effectLst/>
                <a:latin typeface="Arial" panose="020B0604020202020204" pitchFamily="34" charset="0"/>
                <a:cs typeface="Arial" panose="020B0604020202020204" pitchFamily="34" charset="0"/>
              </a:rPr>
              <a:t>60% reduction in severe PPH </a:t>
            </a:r>
          </a:p>
          <a:p>
            <a:r>
              <a:rPr lang="en-IN" dirty="0">
                <a:solidFill>
                  <a:srgbClr val="FF0000"/>
                </a:solidFill>
                <a:effectLst/>
                <a:latin typeface="Arial" panose="020B0604020202020204" pitchFamily="34" charset="0"/>
                <a:cs typeface="Arial" panose="020B0604020202020204" pitchFamily="34" charset="0"/>
              </a:rPr>
              <a:t>The median blood loss, the need for postpartum blood transfusion, and the number of maternal deaths also reduced</a:t>
            </a:r>
            <a:endParaRPr lang="en-US"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413940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FF479-DEC4-BCC4-AAEE-474D816508D5}"/>
              </a:ext>
            </a:extLst>
          </p:cNvPr>
          <p:cNvSpPr>
            <a:spLocks noGrp="1"/>
          </p:cNvSpPr>
          <p:nvPr>
            <p:ph type="title"/>
          </p:nvPr>
        </p:nvSpPr>
        <p:spPr>
          <a:xfrm>
            <a:off x="838200" y="189281"/>
            <a:ext cx="10515600" cy="865796"/>
          </a:xfrm>
        </p:spPr>
        <p:txBody>
          <a:bodyPr vert="horz" lIns="91440" tIns="45720" rIns="91440" bIns="45720" rtlCol="0" anchor="ctr">
            <a:normAutofit/>
          </a:bodyPr>
          <a:lstStyle/>
          <a:p>
            <a:pPr algn="ctr">
              <a:spcBef>
                <a:spcPts val="1000"/>
              </a:spcBef>
            </a:pPr>
            <a:r>
              <a:rPr lang="en-US" sz="4800" b="1" dirty="0">
                <a:latin typeface="Arial" panose="020B0604020202020204" pitchFamily="34" charset="0"/>
                <a:ea typeface="+mn-ea"/>
                <a:cs typeface="Arial" panose="020B0604020202020204" pitchFamily="34" charset="0"/>
              </a:rPr>
              <a:t>Novel methods</a:t>
            </a:r>
            <a:endParaRPr lang="en-US" sz="4800" b="1" dirty="0">
              <a:solidFill>
                <a:srgbClr val="FF0000"/>
              </a:solidFill>
              <a:highlight>
                <a:srgbClr val="FFFF00"/>
              </a:highlight>
              <a:latin typeface="Arial" panose="020B0604020202020204" pitchFamily="34" charset="0"/>
              <a:ea typeface="+mn-ea"/>
              <a:cs typeface="Arial" panose="020B0604020202020204" pitchFamily="34" charset="0"/>
            </a:endParaRPr>
          </a:p>
        </p:txBody>
      </p:sp>
      <p:sp>
        <p:nvSpPr>
          <p:cNvPr id="3" name="Content Placeholder 2">
            <a:extLst>
              <a:ext uri="{FF2B5EF4-FFF2-40B4-BE49-F238E27FC236}">
                <a16:creationId xmlns:a16="http://schemas.microsoft.com/office/drawing/2014/main" id="{C319D870-887B-799E-EE7B-9E93E301CF9C}"/>
              </a:ext>
            </a:extLst>
          </p:cNvPr>
          <p:cNvSpPr>
            <a:spLocks noGrp="1"/>
          </p:cNvSpPr>
          <p:nvPr>
            <p:ph idx="1"/>
          </p:nvPr>
        </p:nvSpPr>
        <p:spPr>
          <a:xfrm>
            <a:off x="350196" y="1055077"/>
            <a:ext cx="5612186" cy="5615353"/>
          </a:xfrm>
        </p:spPr>
        <p:txBody>
          <a:bodyPr>
            <a:normAutofit fontScale="92500"/>
          </a:bodyPr>
          <a:lstStyle/>
          <a:p>
            <a:r>
              <a:rPr lang="en-IN" dirty="0">
                <a:latin typeface="Arial" panose="020B0604020202020204" pitchFamily="34" charset="0"/>
                <a:cs typeface="Arial" panose="020B0604020202020204" pitchFamily="34" charset="0"/>
              </a:rPr>
              <a:t>Vacuum suction cannula system can be used and has been tried successfully for atonic PPH</a:t>
            </a:r>
          </a:p>
          <a:p>
            <a:endParaRPr lang="en-IN" dirty="0">
              <a:latin typeface="Arial" panose="020B0604020202020204" pitchFamily="34" charset="0"/>
              <a:cs typeface="Arial" panose="020B0604020202020204" pitchFamily="34" charset="0"/>
            </a:endParaRPr>
          </a:p>
          <a:p>
            <a:r>
              <a:rPr lang="en-IN" dirty="0">
                <a:latin typeface="Arial" panose="020B0604020202020204" pitchFamily="34" charset="0"/>
                <a:cs typeface="Arial" panose="020B0604020202020204" pitchFamily="34" charset="0"/>
              </a:rPr>
              <a:t>After insertion of the cannula into the uterine cavity, when negative pressure is applied, soft cervical tissues get sucked into the small holes of the cervical portion of the cannula and become adherent</a:t>
            </a:r>
          </a:p>
          <a:p>
            <a:endParaRPr lang="en-IN" dirty="0">
              <a:latin typeface="Arial" panose="020B0604020202020204" pitchFamily="34" charset="0"/>
              <a:cs typeface="Arial" panose="020B0604020202020204" pitchFamily="34" charset="0"/>
            </a:endParaRPr>
          </a:p>
          <a:p>
            <a:r>
              <a:rPr lang="en-IN" dirty="0">
                <a:latin typeface="Arial" panose="020B0604020202020204" pitchFamily="34" charset="0"/>
                <a:cs typeface="Arial" panose="020B0604020202020204" pitchFamily="34" charset="0"/>
              </a:rPr>
              <a:t>Indian Innovations </a:t>
            </a:r>
            <a:r>
              <a:rPr lang="en-IN" dirty="0" err="1">
                <a:latin typeface="Arial" panose="020B0604020202020204" pitchFamily="34" charset="0"/>
                <a:cs typeface="Arial" panose="020B0604020202020204" pitchFamily="34" charset="0"/>
              </a:rPr>
              <a:t>e.g</a:t>
            </a:r>
            <a:r>
              <a:rPr lang="en-IN" dirty="0">
                <a:latin typeface="Arial" panose="020B0604020202020204" pitchFamily="34" charset="0"/>
                <a:cs typeface="Arial" panose="020B0604020202020204" pitchFamily="34" charset="0"/>
              </a:rPr>
              <a:t> suction canula have been developed with very good success rates</a:t>
            </a:r>
          </a:p>
        </p:txBody>
      </p:sp>
      <p:pic>
        <p:nvPicPr>
          <p:cNvPr id="4" name="Picture 3">
            <a:extLst>
              <a:ext uri="{FF2B5EF4-FFF2-40B4-BE49-F238E27FC236}">
                <a16:creationId xmlns:a16="http://schemas.microsoft.com/office/drawing/2014/main" id="{398BBD73-9035-EE13-C61B-A8348BD5F943}"/>
              </a:ext>
            </a:extLst>
          </p:cNvPr>
          <p:cNvPicPr>
            <a:picLocks noChangeAspect="1"/>
          </p:cNvPicPr>
          <p:nvPr/>
        </p:nvPicPr>
        <p:blipFill>
          <a:blip r:embed="rId2"/>
          <a:stretch>
            <a:fillRect/>
          </a:stretch>
        </p:blipFill>
        <p:spPr>
          <a:xfrm>
            <a:off x="6229619" y="1947220"/>
            <a:ext cx="5858515" cy="3281272"/>
          </a:xfrm>
          <a:prstGeom prst="rect">
            <a:avLst/>
          </a:prstGeom>
        </p:spPr>
      </p:pic>
      <p:sp>
        <p:nvSpPr>
          <p:cNvPr id="5" name="Content Placeholder 2">
            <a:extLst>
              <a:ext uri="{FF2B5EF4-FFF2-40B4-BE49-F238E27FC236}">
                <a16:creationId xmlns:a16="http://schemas.microsoft.com/office/drawing/2014/main" id="{5DAEAD1F-BF05-A2CB-7690-3629EC17D2A5}"/>
              </a:ext>
            </a:extLst>
          </p:cNvPr>
          <p:cNvSpPr txBox="1">
            <a:spLocks/>
          </p:cNvSpPr>
          <p:nvPr/>
        </p:nvSpPr>
        <p:spPr>
          <a:xfrm>
            <a:off x="6475948" y="5802921"/>
            <a:ext cx="5612186" cy="689953"/>
          </a:xfrm>
          <a:prstGeom prst="rect">
            <a:avLst/>
          </a:prstGeom>
        </p:spPr>
        <p:txBody>
          <a:bodyPr vert="horz" lIns="91440" tIns="45720" rIns="91440" bIns="45720" rtlCol="0">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IN" sz="1600" dirty="0" err="1">
                <a:latin typeface="Arial" panose="020B0604020202020204" pitchFamily="34" charset="0"/>
                <a:cs typeface="Arial" panose="020B0604020202020204" pitchFamily="34" charset="0"/>
              </a:rPr>
              <a:t>Panicker’s</a:t>
            </a:r>
            <a:r>
              <a:rPr lang="en-IN" sz="1600" dirty="0">
                <a:latin typeface="Arial" panose="020B0604020202020204" pitchFamily="34" charset="0"/>
                <a:cs typeface="Arial" panose="020B0604020202020204" pitchFamily="34" charset="0"/>
              </a:rPr>
              <a:t> vacuum suction haemostatic device for treating post-partum haemorrhage. J </a:t>
            </a:r>
            <a:r>
              <a:rPr lang="en-IN" sz="1600" dirty="0" err="1">
                <a:latin typeface="Arial" panose="020B0604020202020204" pitchFamily="34" charset="0"/>
                <a:cs typeface="Arial" panose="020B0604020202020204" pitchFamily="34" charset="0"/>
              </a:rPr>
              <a:t>Obstet</a:t>
            </a:r>
            <a:r>
              <a:rPr lang="en-IN" sz="1600" dirty="0">
                <a:latin typeface="Arial" panose="020B0604020202020204" pitchFamily="34" charset="0"/>
                <a:cs typeface="Arial" panose="020B0604020202020204" pitchFamily="34" charset="0"/>
              </a:rPr>
              <a:t> </a:t>
            </a:r>
            <a:r>
              <a:rPr lang="en-IN" sz="1600" dirty="0" err="1">
                <a:latin typeface="Arial" panose="020B0604020202020204" pitchFamily="34" charset="0"/>
                <a:cs typeface="Arial" panose="020B0604020202020204" pitchFamily="34" charset="0"/>
              </a:rPr>
              <a:t>Gynaecol</a:t>
            </a:r>
            <a:r>
              <a:rPr lang="en-IN" sz="1600" dirty="0">
                <a:latin typeface="Arial" panose="020B0604020202020204" pitchFamily="34" charset="0"/>
                <a:cs typeface="Arial" panose="020B0604020202020204" pitchFamily="34" charset="0"/>
              </a:rPr>
              <a:t> India. 2017;67(2):150–1. FOGSI updated Guidelines on PPH 2022.</a:t>
            </a:r>
          </a:p>
          <a:p>
            <a:pPr marL="0" indent="0">
              <a:buFont typeface="Arial" panose="020B0604020202020204" pitchFamily="34" charset="0"/>
              <a:buNone/>
            </a:pPr>
            <a:r>
              <a:rPr lang="en-IN" sz="1600" dirty="0" err="1">
                <a:latin typeface="Arial" panose="020B0604020202020204" pitchFamily="34" charset="0"/>
                <a:cs typeface="Arial" panose="020B0604020202020204" pitchFamily="34" charset="0"/>
              </a:rPr>
              <a:t>Samartha</a:t>
            </a:r>
            <a:r>
              <a:rPr lang="en-IN" sz="1600" dirty="0">
                <a:latin typeface="Arial" panose="020B0604020202020204" pitchFamily="34" charset="0"/>
                <a:cs typeface="Arial" panose="020B0604020202020204" pitchFamily="34" charset="0"/>
              </a:rPr>
              <a:t> Ram H, Shankar Ram HS </a:t>
            </a:r>
            <a:r>
              <a:rPr lang="en-IN" sz="1600" dirty="0" err="1">
                <a:latin typeface="Arial" panose="020B0604020202020204" pitchFamily="34" charset="0"/>
                <a:cs typeface="Arial" panose="020B0604020202020204" pitchFamily="34" charset="0"/>
              </a:rPr>
              <a:t>et.al</a:t>
            </a:r>
            <a:r>
              <a:rPr lang="en-IN" sz="1600" dirty="0">
                <a:latin typeface="Arial" panose="020B0604020202020204" pitchFamily="34" charset="0"/>
                <a:cs typeface="Arial" panose="020B0604020202020204" pitchFamily="34" charset="0"/>
              </a:rPr>
              <a:t>. ‘Vacuum retraction of uterus for the management of atonic  postpartum </a:t>
            </a:r>
            <a:r>
              <a:rPr lang="en-IN" sz="1600" dirty="0" err="1">
                <a:latin typeface="Arial" panose="020B0604020202020204" pitchFamily="34" charset="0"/>
                <a:cs typeface="Arial" panose="020B0604020202020204" pitchFamily="34" charset="0"/>
              </a:rPr>
              <a:t>hemorrhage</a:t>
            </a:r>
            <a:r>
              <a:rPr lang="en-IN" sz="1600" dirty="0">
                <a:latin typeface="Arial" panose="020B0604020202020204" pitchFamily="34" charset="0"/>
                <a:cs typeface="Arial" panose="020B0604020202020204" pitchFamily="34" charset="0"/>
              </a:rPr>
              <a:t>’ IOSR Journal of Dental and Medical Sciences e-ISSN:2279-0853, plSSN:2279-0861, Vol 13, Issue 11 </a:t>
            </a:r>
            <a:r>
              <a:rPr lang="en-IN" sz="1600" dirty="0" err="1">
                <a:latin typeface="Arial" panose="020B0604020202020204" pitchFamily="34" charset="0"/>
                <a:cs typeface="Arial" panose="020B0604020202020204" pitchFamily="34" charset="0"/>
              </a:rPr>
              <a:t>Ver.II</a:t>
            </a: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2294137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31693</TotalTime>
  <Words>920</Words>
  <Application>Microsoft Macintosh PowerPoint</Application>
  <PresentationFormat>Widescreen</PresentationFormat>
  <Paragraphs>113</Paragraphs>
  <Slides>19</Slides>
  <Notes>0</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5" baseType="lpstr">
      <vt:lpstr>Arial</vt:lpstr>
      <vt:lpstr>Calibri</vt:lpstr>
      <vt:lpstr>Calibri Light</vt:lpstr>
      <vt:lpstr>Trebuchet MS</vt:lpstr>
      <vt:lpstr>Office Theme</vt:lpstr>
      <vt:lpstr>think-cell Slide</vt:lpstr>
      <vt:lpstr>PowerPoint Presentation</vt:lpstr>
      <vt:lpstr>EMOTIVE Bundle</vt:lpstr>
      <vt:lpstr>Escalate - 6th component</vt:lpstr>
      <vt:lpstr>PowerPoint Presentation</vt:lpstr>
      <vt:lpstr>Escalate</vt:lpstr>
      <vt:lpstr>Response to Refractory PPH</vt:lpstr>
      <vt:lpstr>Bimanual Uterine compression (not massage)</vt:lpstr>
      <vt:lpstr>PowerPoint Presentation</vt:lpstr>
      <vt:lpstr> Aortic compression</vt:lpstr>
      <vt:lpstr>Advantages and Limitations</vt:lpstr>
      <vt:lpstr>NASG- Nonpneumatic antishock garment </vt:lpstr>
      <vt:lpstr> NASG</vt:lpstr>
      <vt:lpstr>Tamponade</vt:lpstr>
      <vt:lpstr>PowerPoint Presentation</vt:lpstr>
      <vt:lpstr>Mechanism of action</vt:lpstr>
      <vt:lpstr>Other interventions</vt:lpstr>
      <vt:lpstr>Blood and blood products</vt:lpstr>
      <vt:lpstr>Take home…</vt:lpstr>
      <vt:lpstr>Novel methods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 of EMOTIVE TRIAL</dc:title>
  <dc:creator>Microsoft Office User</dc:creator>
  <cp:lastModifiedBy>Ajey Bhardwaj</cp:lastModifiedBy>
  <cp:revision>29</cp:revision>
  <dcterms:created xsi:type="dcterms:W3CDTF">2023-08-17T05:45:31Z</dcterms:created>
  <dcterms:modified xsi:type="dcterms:W3CDTF">2023-11-28T06:34:23Z</dcterms:modified>
</cp:coreProperties>
</file>