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2.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3.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4.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5.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5"/>
  </p:notesMasterIdLst>
  <p:sldIdLst>
    <p:sldId id="454" r:id="rId2"/>
    <p:sldId id="455" r:id="rId3"/>
    <p:sldId id="456" r:id="rId4"/>
    <p:sldId id="457" r:id="rId5"/>
    <p:sldId id="458" r:id="rId6"/>
    <p:sldId id="459" r:id="rId7"/>
    <p:sldId id="464" r:id="rId8"/>
    <p:sldId id="465" r:id="rId9"/>
    <p:sldId id="466" r:id="rId10"/>
    <p:sldId id="467" r:id="rId11"/>
    <p:sldId id="468" r:id="rId12"/>
    <p:sldId id="469" r:id="rId13"/>
    <p:sldId id="470" r:id="rId14"/>
    <p:sldId id="471" r:id="rId15"/>
    <p:sldId id="472" r:id="rId16"/>
    <p:sldId id="473" r:id="rId17"/>
    <p:sldId id="475" r:id="rId18"/>
    <p:sldId id="296" r:id="rId19"/>
    <p:sldId id="340" r:id="rId20"/>
    <p:sldId id="264" r:id="rId21"/>
    <p:sldId id="341" r:id="rId22"/>
    <p:sldId id="427" r:id="rId23"/>
    <p:sldId id="337" r:id="rId24"/>
    <p:sldId id="343" r:id="rId25"/>
    <p:sldId id="344" r:id="rId26"/>
    <p:sldId id="339" r:id="rId27"/>
    <p:sldId id="347" r:id="rId28"/>
    <p:sldId id="410" r:id="rId29"/>
    <p:sldId id="348" r:id="rId30"/>
    <p:sldId id="349" r:id="rId31"/>
    <p:sldId id="350" r:id="rId32"/>
    <p:sldId id="413" r:id="rId33"/>
    <p:sldId id="273" r:id="rId34"/>
    <p:sldId id="274" r:id="rId35"/>
    <p:sldId id="352" r:id="rId36"/>
    <p:sldId id="429" r:id="rId37"/>
    <p:sldId id="476" r:id="rId38"/>
    <p:sldId id="289" r:id="rId39"/>
    <p:sldId id="292" r:id="rId40"/>
    <p:sldId id="295" r:id="rId41"/>
    <p:sldId id="477" r:id="rId42"/>
    <p:sldId id="412" r:id="rId43"/>
    <p:sldId id="452"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06" autoAdjust="0"/>
    <p:restoredTop sz="94660"/>
  </p:normalViewPr>
  <p:slideViewPr>
    <p:cSldViewPr snapToGrid="0">
      <p:cViewPr varScale="1">
        <p:scale>
          <a:sx n="122" d="100"/>
          <a:sy n="122" d="100"/>
        </p:scale>
        <p:origin x="1000"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1">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4_1#1">
  <dgm:title val=""/>
  <dgm:desc val=""/>
  <dgm:catLst>
    <dgm:cat type="accent4" pri="11100"/>
  </dgm:catLst>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2#2">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3#3">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3#7">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3#8">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3#9">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2#3">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0_3#10">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2#2">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2#3">
  <dgm:title val=""/>
  <dgm:desc val=""/>
  <dgm:catLst>
    <dgm:cat type="colorful" pri="10200"/>
  </dgm:catLst>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2_1#1">
  <dgm:title val=""/>
  <dgm:desc val=""/>
  <dgm:catLst>
    <dgm:cat type="accent2" pri="11100"/>
  </dgm:catLst>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2#4">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2#5">
  <dgm:title val=""/>
  <dgm:desc val=""/>
  <dgm:catLst>
    <dgm:cat type="mainScheme" pri="10200"/>
  </dgm:catLst>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0A17F00D-AC44-4DEA-B0B9-E383B5CCC58E}" type="doc">
      <dgm:prSet loTypeId="urn:microsoft.com/office/officeart/2005/8/layout/radial4#1" qsTypeId="urn:microsoft.com/office/officeart/2005/8/quickstyle/simple1#1" csTypeId="urn:microsoft.com/office/officeart/2005/8/colors/accent0_1#1"/>
      <dgm:spPr/>
      <dgm:t>
        <a:bodyPr/>
        <a:lstStyle/>
        <a:p>
          <a:endParaRPr altLang="en-US"/>
        </a:p>
      </dgm:t>
    </dgm:pt>
    <dgm:pt modelId="{D61653B1-583E-422A-AA30-A6EDA8171336}">
      <dgm:prSet/>
      <dgm:spPr/>
      <dgm:t>
        <a:bodyPr/>
        <a:lstStyle/>
        <a:p>
          <a:r>
            <a:rPr lang="en-US" b="0" i="0" u="none" baseline="0">
              <a:rtl val="0"/>
            </a:rPr>
            <a:t>Oxytocic agents prevents PPH by causing effective uterine contractions and retraction and thus ensuring living ligature </a:t>
          </a:r>
          <a:endParaRPr altLang="en-US"/>
        </a:p>
      </dgm:t>
    </dgm:pt>
    <dgm:pt modelId="{E79B5957-E59A-4475-9EFB-746EE950721E}" type="parTrans" cxnId="{71714475-C271-49DC-9B3A-B944506D1831}">
      <dgm:prSet/>
      <dgm:spPr/>
    </dgm:pt>
    <dgm:pt modelId="{DE36EE4B-CA2E-4F41-95EA-A2912817708C}" type="sibTrans" cxnId="{71714475-C271-49DC-9B3A-B944506D1831}">
      <dgm:prSet/>
      <dgm:spPr/>
    </dgm:pt>
    <dgm:pt modelId="{CDE4C232-61F8-4C4E-A414-F1F77615B574}" type="pres">
      <dgm:prSet presAssocID="{0A17F00D-AC44-4DEA-B0B9-E383B5CCC58E}" presName="cycle" presStyleCnt="0">
        <dgm:presLayoutVars>
          <dgm:chMax val="1"/>
          <dgm:dir/>
          <dgm:animLvl val="ctr"/>
          <dgm:resizeHandles val="exact"/>
        </dgm:presLayoutVars>
      </dgm:prSet>
      <dgm:spPr/>
    </dgm:pt>
    <dgm:pt modelId="{80546A4F-51FD-4FEF-A920-2362A40C27E2}" type="pres">
      <dgm:prSet presAssocID="{D61653B1-583E-422A-AA30-A6EDA8171336}" presName="centerShape" presStyleLbl="node0" presStyleIdx="0" presStyleCnt="1"/>
      <dgm:spPr/>
    </dgm:pt>
  </dgm:ptLst>
  <dgm:cxnLst>
    <dgm:cxn modelId="{005FF940-53BE-4A6D-A96B-5E043F45B2A1}" type="presOf" srcId="{0A17F00D-AC44-4DEA-B0B9-E383B5CCC58E}" destId="{CDE4C232-61F8-4C4E-A414-F1F77615B574}" srcOrd="0" destOrd="0" presId="urn:microsoft.com/office/officeart/2005/8/layout/radial4#1"/>
    <dgm:cxn modelId="{71714475-C271-49DC-9B3A-B944506D1831}" srcId="{0A17F00D-AC44-4DEA-B0B9-E383B5CCC58E}" destId="{D61653B1-583E-422A-AA30-A6EDA8171336}" srcOrd="0" destOrd="0" parTransId="{E79B5957-E59A-4475-9EFB-746EE950721E}" sibTransId="{DE36EE4B-CA2E-4F41-95EA-A2912817708C}"/>
    <dgm:cxn modelId="{4FC1DA7E-0859-45F2-8363-FFC535F212DC}" type="presOf" srcId="{D61653B1-583E-422A-AA30-A6EDA8171336}" destId="{80546A4F-51FD-4FEF-A920-2362A40C27E2}" srcOrd="0" destOrd="0" presId="urn:microsoft.com/office/officeart/2005/8/layout/radial4#1"/>
    <dgm:cxn modelId="{B80801B6-3C0F-41E4-A505-66C33718F6B1}" type="presParOf" srcId="{CDE4C232-61F8-4C4E-A414-F1F77615B574}" destId="{80546A4F-51FD-4FEF-A920-2362A40C27E2}" srcOrd="0" destOrd="0" presId="urn:microsoft.com/office/officeart/2005/8/layout/radial4#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5563DAC-F667-4AE9-BF8F-B8041E0B6E3F}" type="doc">
      <dgm:prSet loTypeId="urn:microsoft.com/office/officeart/2008/layout/PictureStrips" qsTypeId="urn:microsoft.com/office/officeart/2005/8/quickstyle/simple1#2" csTypeId="urn:microsoft.com/office/officeart/2005/8/colors/accent1_2#1" phldr="1"/>
      <dgm:spPr/>
      <dgm:t>
        <a:bodyPr/>
        <a:lstStyle/>
        <a:p>
          <a:endParaRPr altLang="en-US"/>
        </a:p>
      </dgm:t>
    </dgm:pt>
    <dgm:pt modelId="{EDF4CC7F-A176-4942-8BFD-8993193EEC4F}">
      <dgm:prSet phldr="0" custT="1"/>
      <dgm:spPr/>
      <dgm:t>
        <a:bodyPr vert="horz" wrap="square"/>
        <a:lstStyle/>
        <a:p>
          <a:pPr>
            <a:lnSpc>
              <a:spcPct val="100000"/>
            </a:lnSpc>
            <a:spcBef>
              <a:spcPct val="0"/>
            </a:spcBef>
            <a:spcAft>
              <a:spcPct val="35000"/>
            </a:spcAft>
          </a:pPr>
          <a:r>
            <a:rPr lang="en-IN" sz="1800" b="0" i="0" u="none" baseline="0">
              <a:rtl val="0"/>
            </a:rPr>
            <a:t>Oxytocics are drugs of varying nature that have the power to stimulate the contraction of uterine muscles</a:t>
          </a:r>
          <a:endParaRPr lang="en-IN" altLang="en-US" sz="1800" b="0" i="0" u="none" baseline="0">
            <a:rtl val="0"/>
          </a:endParaRPr>
        </a:p>
      </dgm:t>
    </dgm:pt>
    <dgm:pt modelId="{E17CC680-8201-47C5-ACA5-198355058A47}" type="parTrans" cxnId="{2E4D38A5-A19B-4CE0-9D7C-2E96FBF6E386}">
      <dgm:prSet/>
      <dgm:spPr/>
      <dgm:t>
        <a:bodyPr/>
        <a:lstStyle/>
        <a:p>
          <a:endParaRPr lang="en-GB"/>
        </a:p>
      </dgm:t>
    </dgm:pt>
    <dgm:pt modelId="{DD698491-EE59-4B7C-AF35-B2F9027112F2}" type="sibTrans" cxnId="{2E4D38A5-A19B-4CE0-9D7C-2E96FBF6E386}">
      <dgm:prSet/>
      <dgm:spPr/>
      <dgm:t>
        <a:bodyPr/>
        <a:lstStyle/>
        <a:p>
          <a:endParaRPr lang="en-GB"/>
        </a:p>
      </dgm:t>
    </dgm:pt>
    <dgm:pt modelId="{519D5003-FA19-4F9A-B141-0B4A6C4BB1E5}">
      <dgm:prSet phldr="0" custT="1"/>
      <dgm:spPr/>
      <dgm:t>
        <a:bodyPr vert="horz" wrap="square"/>
        <a:lstStyle/>
        <a:p>
          <a:pPr>
            <a:lnSpc>
              <a:spcPct val="100000"/>
            </a:lnSpc>
            <a:spcBef>
              <a:spcPct val="0"/>
            </a:spcBef>
            <a:spcAft>
              <a:spcPct val="35000"/>
            </a:spcAft>
          </a:pPr>
          <a:r>
            <a:rPr lang="en-IN" sz="2400" b="0" i="0" u="none" baseline="0">
              <a:rtl val="0"/>
            </a:rPr>
            <a:t>Hence they are also known as Uterotonics</a:t>
          </a:r>
          <a:endParaRPr lang="en-IN" altLang="en-US" sz="2400" b="0" i="0" u="none" baseline="0">
            <a:rtl val="0"/>
          </a:endParaRPr>
        </a:p>
      </dgm:t>
    </dgm:pt>
    <dgm:pt modelId="{50A06A3A-C4DA-44FD-A552-8828AE57AFB0}" type="parTrans" cxnId="{8A45EBE9-97DE-493B-B8E4-CAC892FC3F93}">
      <dgm:prSet/>
      <dgm:spPr/>
      <dgm:t>
        <a:bodyPr/>
        <a:lstStyle/>
        <a:p>
          <a:endParaRPr lang="en-GB"/>
        </a:p>
      </dgm:t>
    </dgm:pt>
    <dgm:pt modelId="{B0E71850-364F-466A-B428-CCD05FA0998C}" type="sibTrans" cxnId="{8A45EBE9-97DE-493B-B8E4-CAC892FC3F93}">
      <dgm:prSet/>
      <dgm:spPr/>
      <dgm:t>
        <a:bodyPr/>
        <a:lstStyle/>
        <a:p>
          <a:endParaRPr lang="en-GB"/>
        </a:p>
      </dgm:t>
    </dgm:pt>
    <dgm:pt modelId="{01DDFBA3-C3F3-41DE-830C-8FDFECD03DFF}">
      <dgm:prSet phldr="0" custT="1"/>
      <dgm:spPr/>
      <dgm:t>
        <a:bodyPr vert="horz" wrap="square"/>
        <a:lstStyle/>
        <a:p>
          <a:pPr>
            <a:lnSpc>
              <a:spcPct val="100000"/>
            </a:lnSpc>
            <a:spcBef>
              <a:spcPct val="0"/>
            </a:spcBef>
            <a:spcAft>
              <a:spcPct val="35000"/>
            </a:spcAft>
          </a:pPr>
          <a:r>
            <a:rPr lang="en-IN" sz="1800" b="0" i="0" u="none" baseline="0" dirty="0">
              <a:rtl val="0"/>
            </a:rPr>
            <a:t>Introduction of Oxytocic drugs for treatment of PPH has been considered as one of the most enduring achievements of modern science</a:t>
          </a:r>
          <a:endParaRPr lang="en-IN" altLang="en-US" sz="1800" b="0" i="0" u="none" baseline="0" dirty="0">
            <a:rtl val="0"/>
          </a:endParaRPr>
        </a:p>
      </dgm:t>
    </dgm:pt>
    <dgm:pt modelId="{1ACD7C18-9EEF-450B-9FFF-195DF354DE46}" type="parTrans" cxnId="{588F45CA-49E5-4DB0-9BB6-EBC68E75CEC1}">
      <dgm:prSet/>
      <dgm:spPr/>
      <dgm:t>
        <a:bodyPr/>
        <a:lstStyle/>
        <a:p>
          <a:endParaRPr lang="en-GB"/>
        </a:p>
      </dgm:t>
    </dgm:pt>
    <dgm:pt modelId="{3A3CFBAB-353A-4ED1-8380-A28BA0A522EA}" type="sibTrans" cxnId="{588F45CA-49E5-4DB0-9BB6-EBC68E75CEC1}">
      <dgm:prSet/>
      <dgm:spPr/>
      <dgm:t>
        <a:bodyPr/>
        <a:lstStyle/>
        <a:p>
          <a:endParaRPr lang="en-GB"/>
        </a:p>
      </dgm:t>
    </dgm:pt>
    <dgm:pt modelId="{235C264D-FE62-49B2-8746-4D322B52DD47}">
      <dgm:prSet custT="1"/>
      <dgm:spPr/>
      <dgm:t>
        <a:bodyPr/>
        <a:lstStyle/>
        <a:p>
          <a:r>
            <a:rPr lang="en-US" sz="2400" b="0" i="0" u="none" baseline="0">
              <a:rtl val="0"/>
            </a:rPr>
            <a:t>Uterotonics are considered the first‐line treatment for uterine atony</a:t>
          </a:r>
          <a:endParaRPr altLang="en-US" sz="2400"/>
        </a:p>
      </dgm:t>
    </dgm:pt>
    <dgm:pt modelId="{5FF9BD8D-A7A3-4B25-BC6E-E6E0BF9CD693}" type="parTrans" cxnId="{8EFE0094-6BE1-4DD8-B630-842D575F660D}">
      <dgm:prSet/>
      <dgm:spPr/>
      <dgm:t>
        <a:bodyPr/>
        <a:lstStyle/>
        <a:p>
          <a:endParaRPr lang="en-GB"/>
        </a:p>
      </dgm:t>
    </dgm:pt>
    <dgm:pt modelId="{0456F8CB-AC06-4B76-A18A-8DF56836E1FD}" type="sibTrans" cxnId="{8EFE0094-6BE1-4DD8-B630-842D575F660D}">
      <dgm:prSet/>
      <dgm:spPr/>
      <dgm:t>
        <a:bodyPr/>
        <a:lstStyle/>
        <a:p>
          <a:endParaRPr lang="en-GB"/>
        </a:p>
      </dgm:t>
    </dgm:pt>
    <dgm:pt modelId="{B859E7CF-8AD8-4133-B56A-00C0C0ED72C0}">
      <dgm:prSet/>
      <dgm:spPr/>
      <dgm:t>
        <a:bodyPr/>
        <a:lstStyle/>
        <a:p>
          <a:r>
            <a:rPr lang="en-US" b="0" i="0" u="none" baseline="0">
              <a:rtl val="0"/>
            </a:rPr>
            <a:t>Intravenous oxytocin is usually the preferred drug and route of administration</a:t>
          </a:r>
          <a:endParaRPr altLang="en-US"/>
        </a:p>
      </dgm:t>
    </dgm:pt>
    <dgm:pt modelId="{E0A3D2EA-8B7F-491B-B51E-B2A9D523F3A3}" type="parTrans" cxnId="{BFF8D26C-AAEE-41DF-ADEA-ACB8778A221C}">
      <dgm:prSet/>
      <dgm:spPr/>
      <dgm:t>
        <a:bodyPr/>
        <a:lstStyle/>
        <a:p>
          <a:endParaRPr lang="en-GB"/>
        </a:p>
      </dgm:t>
    </dgm:pt>
    <dgm:pt modelId="{70E5E95B-F9B0-4E7B-8649-7DEE5BF65412}" type="sibTrans" cxnId="{BFF8D26C-AAEE-41DF-ADEA-ACB8778A221C}">
      <dgm:prSet/>
      <dgm:spPr/>
      <dgm:t>
        <a:bodyPr/>
        <a:lstStyle/>
        <a:p>
          <a:endParaRPr lang="en-GB"/>
        </a:p>
      </dgm:t>
    </dgm:pt>
    <dgm:pt modelId="{B8ACF2EA-905D-4C0D-B1B3-4A76B27D4396}" type="pres">
      <dgm:prSet presAssocID="{D5563DAC-F667-4AE9-BF8F-B8041E0B6E3F}" presName="Name0" presStyleCnt="0">
        <dgm:presLayoutVars>
          <dgm:dir/>
          <dgm:resizeHandles val="exact"/>
        </dgm:presLayoutVars>
      </dgm:prSet>
      <dgm:spPr/>
    </dgm:pt>
    <dgm:pt modelId="{8E431251-794D-47D5-9200-1CF1AF2B8221}" type="pres">
      <dgm:prSet presAssocID="{EDF4CC7F-A176-4942-8BFD-8993193EEC4F}" presName="composite" presStyleCnt="0"/>
      <dgm:spPr/>
    </dgm:pt>
    <dgm:pt modelId="{8247385A-C009-480E-9B5D-5E1A0C4E67EB}" type="pres">
      <dgm:prSet presAssocID="{EDF4CC7F-A176-4942-8BFD-8993193EEC4F}" presName="rect1" presStyleLbl="trAlignAcc1" presStyleIdx="0" presStyleCnt="5">
        <dgm:presLayoutVars>
          <dgm:bulletEnabled val="1"/>
        </dgm:presLayoutVars>
      </dgm:prSet>
      <dgm:spPr/>
    </dgm:pt>
    <dgm:pt modelId="{66C8E7C9-3B36-4991-BFD1-3DC75E1ABA77}" type="pres">
      <dgm:prSet presAssocID="{EDF4CC7F-A176-4942-8BFD-8993193EEC4F}" presName="rect2" presStyleLbl="fgImgPlace1" presStyleIdx="0" presStyleCnt="5"/>
      <dgm:spPr/>
    </dgm:pt>
    <dgm:pt modelId="{12CB4964-6BFF-425C-AE54-20F0D9D7AE6C}" type="pres">
      <dgm:prSet presAssocID="{DD698491-EE59-4B7C-AF35-B2F9027112F2}" presName="sibTrans" presStyleCnt="0"/>
      <dgm:spPr/>
    </dgm:pt>
    <dgm:pt modelId="{12A9B80A-827D-42AC-9B33-12EA8FA6AA72}" type="pres">
      <dgm:prSet presAssocID="{519D5003-FA19-4F9A-B141-0B4A6C4BB1E5}" presName="composite" presStyleCnt="0"/>
      <dgm:spPr/>
    </dgm:pt>
    <dgm:pt modelId="{499A1E05-28F3-48F6-9A7F-49A32936AF0D}" type="pres">
      <dgm:prSet presAssocID="{519D5003-FA19-4F9A-B141-0B4A6C4BB1E5}" presName="rect1" presStyleLbl="trAlignAcc1" presStyleIdx="1" presStyleCnt="5">
        <dgm:presLayoutVars>
          <dgm:bulletEnabled val="1"/>
        </dgm:presLayoutVars>
      </dgm:prSet>
      <dgm:spPr/>
    </dgm:pt>
    <dgm:pt modelId="{2D7C81AE-CF16-4612-9DCE-7B986A90591F}" type="pres">
      <dgm:prSet presAssocID="{519D5003-FA19-4F9A-B141-0B4A6C4BB1E5}" presName="rect2" presStyleLbl="fgImgPlace1" presStyleIdx="1" presStyleCnt="5"/>
      <dgm:spPr/>
    </dgm:pt>
    <dgm:pt modelId="{951520A3-F8A5-4925-A7E3-E6E64CFAB321}" type="pres">
      <dgm:prSet presAssocID="{B0E71850-364F-466A-B428-CCD05FA0998C}" presName="sibTrans" presStyleCnt="0"/>
      <dgm:spPr/>
    </dgm:pt>
    <dgm:pt modelId="{BA2B48A5-90A2-4694-BA18-A30D3793F783}" type="pres">
      <dgm:prSet presAssocID="{01DDFBA3-C3F3-41DE-830C-8FDFECD03DFF}" presName="composite" presStyleCnt="0"/>
      <dgm:spPr/>
    </dgm:pt>
    <dgm:pt modelId="{98263E80-D42E-4386-993F-318FF4B0B4F8}" type="pres">
      <dgm:prSet presAssocID="{01DDFBA3-C3F3-41DE-830C-8FDFECD03DFF}" presName="rect1" presStyleLbl="trAlignAcc1" presStyleIdx="2" presStyleCnt="5">
        <dgm:presLayoutVars>
          <dgm:bulletEnabled val="1"/>
        </dgm:presLayoutVars>
      </dgm:prSet>
      <dgm:spPr/>
    </dgm:pt>
    <dgm:pt modelId="{E161C692-2FB1-45A4-BC9C-6E638D01065B}" type="pres">
      <dgm:prSet presAssocID="{01DDFBA3-C3F3-41DE-830C-8FDFECD03DFF}" presName="rect2" presStyleLbl="fgImgPlace1" presStyleIdx="2" presStyleCnt="5"/>
      <dgm:spPr/>
    </dgm:pt>
    <dgm:pt modelId="{F4BEF784-D700-4344-B6C5-1FD00FF43F6A}" type="pres">
      <dgm:prSet presAssocID="{3A3CFBAB-353A-4ED1-8380-A28BA0A522EA}" presName="sibTrans" presStyleCnt="0"/>
      <dgm:spPr/>
    </dgm:pt>
    <dgm:pt modelId="{69504E9A-8E05-40DE-AEDC-E139DE594B2C}" type="pres">
      <dgm:prSet presAssocID="{235C264D-FE62-49B2-8746-4D322B52DD47}" presName="composite" presStyleCnt="0"/>
      <dgm:spPr/>
    </dgm:pt>
    <dgm:pt modelId="{C8E6E1EC-4A71-450D-B81B-9230E09AD7A7}" type="pres">
      <dgm:prSet presAssocID="{235C264D-FE62-49B2-8746-4D322B52DD47}" presName="rect1" presStyleLbl="trAlignAcc1" presStyleIdx="3" presStyleCnt="5">
        <dgm:presLayoutVars>
          <dgm:bulletEnabled val="1"/>
        </dgm:presLayoutVars>
      </dgm:prSet>
      <dgm:spPr/>
    </dgm:pt>
    <dgm:pt modelId="{0E7C7548-AD4F-4752-8CC6-040D281B3EEF}" type="pres">
      <dgm:prSet presAssocID="{235C264D-FE62-49B2-8746-4D322B52DD47}" presName="rect2" presStyleLbl="fgImgPlace1" presStyleIdx="3" presStyleCnt="5"/>
      <dgm:spPr/>
    </dgm:pt>
    <dgm:pt modelId="{80C48873-B023-41CB-9820-D35596C6F253}" type="pres">
      <dgm:prSet presAssocID="{0456F8CB-AC06-4B76-A18A-8DF56836E1FD}" presName="sibTrans" presStyleCnt="0"/>
      <dgm:spPr/>
    </dgm:pt>
    <dgm:pt modelId="{CA6A939B-C009-442D-B480-0F60F1DDDA09}" type="pres">
      <dgm:prSet presAssocID="{B859E7CF-8AD8-4133-B56A-00C0C0ED72C0}" presName="composite" presStyleCnt="0"/>
      <dgm:spPr/>
    </dgm:pt>
    <dgm:pt modelId="{DD085927-A486-43FA-AB2E-73852EE48B43}" type="pres">
      <dgm:prSet presAssocID="{B859E7CF-8AD8-4133-B56A-00C0C0ED72C0}" presName="rect1" presStyleLbl="trAlignAcc1" presStyleIdx="4" presStyleCnt="5">
        <dgm:presLayoutVars>
          <dgm:bulletEnabled val="1"/>
        </dgm:presLayoutVars>
      </dgm:prSet>
      <dgm:spPr/>
    </dgm:pt>
    <dgm:pt modelId="{E2DE5093-8302-419D-84CF-23AD24796C12}" type="pres">
      <dgm:prSet presAssocID="{B859E7CF-8AD8-4133-B56A-00C0C0ED72C0}" presName="rect2" presStyleLbl="fgImgPlace1" presStyleIdx="4" presStyleCnt="5"/>
      <dgm:spPr/>
    </dgm:pt>
  </dgm:ptLst>
  <dgm:cxnLst>
    <dgm:cxn modelId="{59BF4210-F8DE-4F48-91F0-774463BEBAA3}" type="presOf" srcId="{235C264D-FE62-49B2-8746-4D322B52DD47}" destId="{C8E6E1EC-4A71-450D-B81B-9230E09AD7A7}" srcOrd="0" destOrd="0" presId="urn:microsoft.com/office/officeart/2008/layout/PictureStrips"/>
    <dgm:cxn modelId="{1F8FC633-3A97-4B9B-9803-66108D53464A}" type="presOf" srcId="{B859E7CF-8AD8-4133-B56A-00C0C0ED72C0}" destId="{DD085927-A486-43FA-AB2E-73852EE48B43}" srcOrd="0" destOrd="0" presId="urn:microsoft.com/office/officeart/2008/layout/PictureStrips"/>
    <dgm:cxn modelId="{E205443B-C00C-41D1-95CC-57AD35AD39AB}" type="presOf" srcId="{D5563DAC-F667-4AE9-BF8F-B8041E0B6E3F}" destId="{B8ACF2EA-905D-4C0D-B1B3-4A76B27D4396}" srcOrd="0" destOrd="0" presId="urn:microsoft.com/office/officeart/2008/layout/PictureStrips"/>
    <dgm:cxn modelId="{B962CA43-A521-4552-8EB8-F4819B6CF7D3}" type="presOf" srcId="{519D5003-FA19-4F9A-B141-0B4A6C4BB1E5}" destId="{499A1E05-28F3-48F6-9A7F-49A32936AF0D}" srcOrd="0" destOrd="0" presId="urn:microsoft.com/office/officeart/2008/layout/PictureStrips"/>
    <dgm:cxn modelId="{BFF8D26C-AAEE-41DF-ADEA-ACB8778A221C}" srcId="{D5563DAC-F667-4AE9-BF8F-B8041E0B6E3F}" destId="{B859E7CF-8AD8-4133-B56A-00C0C0ED72C0}" srcOrd="4" destOrd="0" parTransId="{E0A3D2EA-8B7F-491B-B51E-B2A9D523F3A3}" sibTransId="{70E5E95B-F9B0-4E7B-8649-7DEE5BF65412}"/>
    <dgm:cxn modelId="{8EFE0094-6BE1-4DD8-B630-842D575F660D}" srcId="{D5563DAC-F667-4AE9-BF8F-B8041E0B6E3F}" destId="{235C264D-FE62-49B2-8746-4D322B52DD47}" srcOrd="3" destOrd="0" parTransId="{5FF9BD8D-A7A3-4B25-BC6E-E6E0BF9CD693}" sibTransId="{0456F8CB-AC06-4B76-A18A-8DF56836E1FD}"/>
    <dgm:cxn modelId="{D3ED5895-4D0C-4AAB-ADF5-4898FC9A34F4}" type="presOf" srcId="{EDF4CC7F-A176-4942-8BFD-8993193EEC4F}" destId="{8247385A-C009-480E-9B5D-5E1A0C4E67EB}" srcOrd="0" destOrd="0" presId="urn:microsoft.com/office/officeart/2008/layout/PictureStrips"/>
    <dgm:cxn modelId="{2E4D38A5-A19B-4CE0-9D7C-2E96FBF6E386}" srcId="{D5563DAC-F667-4AE9-BF8F-B8041E0B6E3F}" destId="{EDF4CC7F-A176-4942-8BFD-8993193EEC4F}" srcOrd="0" destOrd="0" parTransId="{E17CC680-8201-47C5-ACA5-198355058A47}" sibTransId="{DD698491-EE59-4B7C-AF35-B2F9027112F2}"/>
    <dgm:cxn modelId="{88309CB2-219B-404E-AE49-5C2B7041221D}" type="presOf" srcId="{01DDFBA3-C3F3-41DE-830C-8FDFECD03DFF}" destId="{98263E80-D42E-4386-993F-318FF4B0B4F8}" srcOrd="0" destOrd="0" presId="urn:microsoft.com/office/officeart/2008/layout/PictureStrips"/>
    <dgm:cxn modelId="{588F45CA-49E5-4DB0-9BB6-EBC68E75CEC1}" srcId="{D5563DAC-F667-4AE9-BF8F-B8041E0B6E3F}" destId="{01DDFBA3-C3F3-41DE-830C-8FDFECD03DFF}" srcOrd="2" destOrd="0" parTransId="{1ACD7C18-9EEF-450B-9FFF-195DF354DE46}" sibTransId="{3A3CFBAB-353A-4ED1-8380-A28BA0A522EA}"/>
    <dgm:cxn modelId="{8A45EBE9-97DE-493B-B8E4-CAC892FC3F93}" srcId="{D5563DAC-F667-4AE9-BF8F-B8041E0B6E3F}" destId="{519D5003-FA19-4F9A-B141-0B4A6C4BB1E5}" srcOrd="1" destOrd="0" parTransId="{50A06A3A-C4DA-44FD-A552-8828AE57AFB0}" sibTransId="{B0E71850-364F-466A-B428-CCD05FA0998C}"/>
    <dgm:cxn modelId="{91AD3161-798A-4932-9E53-D0AFF6408D86}" type="presParOf" srcId="{B8ACF2EA-905D-4C0D-B1B3-4A76B27D4396}" destId="{8E431251-794D-47D5-9200-1CF1AF2B8221}" srcOrd="0" destOrd="0" presId="urn:microsoft.com/office/officeart/2008/layout/PictureStrips"/>
    <dgm:cxn modelId="{A5DD7799-84F2-44D5-9802-332D9BD39CD0}" type="presParOf" srcId="{8E431251-794D-47D5-9200-1CF1AF2B8221}" destId="{8247385A-C009-480E-9B5D-5E1A0C4E67EB}" srcOrd="0" destOrd="0" presId="urn:microsoft.com/office/officeart/2008/layout/PictureStrips"/>
    <dgm:cxn modelId="{19EDA3C8-EEB9-46DA-9304-7607F95E51E9}" type="presParOf" srcId="{8E431251-794D-47D5-9200-1CF1AF2B8221}" destId="{66C8E7C9-3B36-4991-BFD1-3DC75E1ABA77}" srcOrd="1" destOrd="0" presId="urn:microsoft.com/office/officeart/2008/layout/PictureStrips"/>
    <dgm:cxn modelId="{FFC7ED6F-ABC5-47FE-834B-35BD764E4F95}" type="presParOf" srcId="{B8ACF2EA-905D-4C0D-B1B3-4A76B27D4396}" destId="{12CB4964-6BFF-425C-AE54-20F0D9D7AE6C}" srcOrd="1" destOrd="0" presId="urn:microsoft.com/office/officeart/2008/layout/PictureStrips"/>
    <dgm:cxn modelId="{FCA13AA0-B3DB-4252-AB05-9EBF479E0977}" type="presParOf" srcId="{B8ACF2EA-905D-4C0D-B1B3-4A76B27D4396}" destId="{12A9B80A-827D-42AC-9B33-12EA8FA6AA72}" srcOrd="2" destOrd="0" presId="urn:microsoft.com/office/officeart/2008/layout/PictureStrips"/>
    <dgm:cxn modelId="{27272A73-8B2C-479B-9E7F-635656D8DB8B}" type="presParOf" srcId="{12A9B80A-827D-42AC-9B33-12EA8FA6AA72}" destId="{499A1E05-28F3-48F6-9A7F-49A32936AF0D}" srcOrd="0" destOrd="0" presId="urn:microsoft.com/office/officeart/2008/layout/PictureStrips"/>
    <dgm:cxn modelId="{C493616F-84D1-4558-9CAE-6CB517E12B89}" type="presParOf" srcId="{12A9B80A-827D-42AC-9B33-12EA8FA6AA72}" destId="{2D7C81AE-CF16-4612-9DCE-7B986A90591F}" srcOrd="1" destOrd="0" presId="urn:microsoft.com/office/officeart/2008/layout/PictureStrips"/>
    <dgm:cxn modelId="{8281361B-2EE4-430F-A213-B2DDC1926FBA}" type="presParOf" srcId="{B8ACF2EA-905D-4C0D-B1B3-4A76B27D4396}" destId="{951520A3-F8A5-4925-A7E3-E6E64CFAB321}" srcOrd="3" destOrd="0" presId="urn:microsoft.com/office/officeart/2008/layout/PictureStrips"/>
    <dgm:cxn modelId="{B9754D3C-E4F6-4455-AAE7-8C2713600CFA}" type="presParOf" srcId="{B8ACF2EA-905D-4C0D-B1B3-4A76B27D4396}" destId="{BA2B48A5-90A2-4694-BA18-A30D3793F783}" srcOrd="4" destOrd="0" presId="urn:microsoft.com/office/officeart/2008/layout/PictureStrips"/>
    <dgm:cxn modelId="{E6653D69-4508-42D5-BA91-D619B688115C}" type="presParOf" srcId="{BA2B48A5-90A2-4694-BA18-A30D3793F783}" destId="{98263E80-D42E-4386-993F-318FF4B0B4F8}" srcOrd="0" destOrd="0" presId="urn:microsoft.com/office/officeart/2008/layout/PictureStrips"/>
    <dgm:cxn modelId="{CF5930F0-F5BE-447D-88F5-480DF945A675}" type="presParOf" srcId="{BA2B48A5-90A2-4694-BA18-A30D3793F783}" destId="{E161C692-2FB1-45A4-BC9C-6E638D01065B}" srcOrd="1" destOrd="0" presId="urn:microsoft.com/office/officeart/2008/layout/PictureStrips"/>
    <dgm:cxn modelId="{DB5D707C-2063-41EA-812F-756BDD7D1447}" type="presParOf" srcId="{B8ACF2EA-905D-4C0D-B1B3-4A76B27D4396}" destId="{F4BEF784-D700-4344-B6C5-1FD00FF43F6A}" srcOrd="5" destOrd="0" presId="urn:microsoft.com/office/officeart/2008/layout/PictureStrips"/>
    <dgm:cxn modelId="{D9784D47-98B4-443A-8E5C-65183E686B27}" type="presParOf" srcId="{B8ACF2EA-905D-4C0D-B1B3-4A76B27D4396}" destId="{69504E9A-8E05-40DE-AEDC-E139DE594B2C}" srcOrd="6" destOrd="0" presId="urn:microsoft.com/office/officeart/2008/layout/PictureStrips"/>
    <dgm:cxn modelId="{078F5815-E469-4A87-8712-115B0DDC3BB6}" type="presParOf" srcId="{69504E9A-8E05-40DE-AEDC-E139DE594B2C}" destId="{C8E6E1EC-4A71-450D-B81B-9230E09AD7A7}" srcOrd="0" destOrd="0" presId="urn:microsoft.com/office/officeart/2008/layout/PictureStrips"/>
    <dgm:cxn modelId="{8FC8D333-2CDC-41A2-87FB-81A70E8EE8F1}" type="presParOf" srcId="{69504E9A-8E05-40DE-AEDC-E139DE594B2C}" destId="{0E7C7548-AD4F-4752-8CC6-040D281B3EEF}" srcOrd="1" destOrd="0" presId="urn:microsoft.com/office/officeart/2008/layout/PictureStrips"/>
    <dgm:cxn modelId="{F1F54546-84C8-4672-87BE-2E47F2F477E4}" type="presParOf" srcId="{B8ACF2EA-905D-4C0D-B1B3-4A76B27D4396}" destId="{80C48873-B023-41CB-9820-D35596C6F253}" srcOrd="7" destOrd="0" presId="urn:microsoft.com/office/officeart/2008/layout/PictureStrips"/>
    <dgm:cxn modelId="{74DC74D9-CB78-4AF4-A59B-4DBCC443AAFC}" type="presParOf" srcId="{B8ACF2EA-905D-4C0D-B1B3-4A76B27D4396}" destId="{CA6A939B-C009-442D-B480-0F60F1DDDA09}" srcOrd="8" destOrd="0" presId="urn:microsoft.com/office/officeart/2008/layout/PictureStrips"/>
    <dgm:cxn modelId="{3F3473B7-987A-4593-A94C-A8668D0A9C16}" type="presParOf" srcId="{CA6A939B-C009-442D-B480-0F60F1DDDA09}" destId="{DD085927-A486-43FA-AB2E-73852EE48B43}" srcOrd="0" destOrd="0" presId="urn:microsoft.com/office/officeart/2008/layout/PictureStrips"/>
    <dgm:cxn modelId="{FB32317E-C7C7-4A36-9113-4532F44AC74D}" type="presParOf" srcId="{CA6A939B-C009-442D-B480-0F60F1DDDA09}" destId="{E2DE5093-8302-419D-84CF-23AD24796C12}" srcOrd="1" destOrd="0" presId="urn:microsoft.com/office/officeart/2008/layout/PictureStrip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96D645-D0A2-4A3A-B1D6-D36D4E06F3E1}" type="doc">
      <dgm:prSet loTypeId="urn:microsoft.com/office/officeart/2005/8/layout/vProcess5" qsTypeId="urn:microsoft.com/office/officeart/2005/8/quickstyle/simple1#3" csTypeId="urn:microsoft.com/office/officeart/2005/8/colors/accent0_2#1" phldr="1"/>
      <dgm:spPr/>
      <dgm:t>
        <a:bodyPr/>
        <a:lstStyle/>
        <a:p>
          <a:endParaRPr altLang="en-US"/>
        </a:p>
      </dgm:t>
    </dgm:pt>
    <dgm:pt modelId="{1ED25EED-B892-48E0-BD70-6F253524405B}">
      <dgm:prSet/>
      <dgm:spPr/>
      <dgm:t>
        <a:bodyPr/>
        <a:lstStyle/>
        <a:p>
          <a:r>
            <a:rPr lang="en-US" b="0" i="0" u="none" baseline="0">
              <a:rtl val="0"/>
            </a:rPr>
            <a:t>Posterior pituitary </a:t>
          </a:r>
          <a:endParaRPr altLang="en-US"/>
        </a:p>
      </dgm:t>
    </dgm:pt>
    <dgm:pt modelId="{8FCF200C-3247-457E-B2EE-07BBEE24D6DA}" type="parTrans" cxnId="{F468EF61-B98E-4A6B-9852-5967219F80DA}">
      <dgm:prSet/>
      <dgm:spPr/>
      <dgm:t>
        <a:bodyPr/>
        <a:lstStyle/>
        <a:p>
          <a:endParaRPr lang="en-GB"/>
        </a:p>
      </dgm:t>
    </dgm:pt>
    <dgm:pt modelId="{4AFA18E2-1CD9-41C3-9804-170DB0B66E48}" type="sibTrans" cxnId="{F468EF61-B98E-4A6B-9852-5967219F80DA}">
      <dgm:prSet/>
      <dgm:spPr>
        <a:solidFill>
          <a:schemeClr val="tx1">
            <a:lumMod val="95000"/>
            <a:lumOff val="5000"/>
          </a:schemeClr>
        </a:solidFill>
      </dgm:spPr>
      <dgm:t>
        <a:bodyPr/>
        <a:lstStyle/>
        <a:p>
          <a:endParaRPr lang="en-GB"/>
        </a:p>
      </dgm:t>
    </dgm:pt>
    <dgm:pt modelId="{F6665B6C-6C89-48ED-8BC6-C6C727C5C8B5}">
      <dgm:prSet/>
      <dgm:spPr/>
      <dgm:t>
        <a:bodyPr/>
        <a:lstStyle/>
        <a:p>
          <a:r>
            <a:rPr lang="en-US" b="0" i="0" u="none" baseline="0">
              <a:rtl val="0"/>
            </a:rPr>
            <a:t>Oxytocin</a:t>
          </a:r>
          <a:endParaRPr altLang="en-US"/>
        </a:p>
      </dgm:t>
    </dgm:pt>
    <dgm:pt modelId="{E94AC18C-DC7E-4332-9626-5FC0D881F841}" type="parTrans" cxnId="{2ECB51FC-A415-4197-B7D1-204AF56D5394}">
      <dgm:prSet/>
      <dgm:spPr/>
      <dgm:t>
        <a:bodyPr/>
        <a:lstStyle/>
        <a:p>
          <a:endParaRPr lang="en-GB"/>
        </a:p>
      </dgm:t>
    </dgm:pt>
    <dgm:pt modelId="{1EA8BC3E-C4B0-4D1E-8B69-B7A40FF5294C}" type="sibTrans" cxnId="{2ECB51FC-A415-4197-B7D1-204AF56D5394}">
      <dgm:prSet/>
      <dgm:spPr>
        <a:solidFill>
          <a:schemeClr val="tx1">
            <a:lumMod val="95000"/>
            <a:lumOff val="5000"/>
          </a:schemeClr>
        </a:solidFill>
      </dgm:spPr>
      <dgm:t>
        <a:bodyPr/>
        <a:lstStyle/>
        <a:p>
          <a:endParaRPr lang="en-GB"/>
        </a:p>
      </dgm:t>
    </dgm:pt>
    <dgm:pt modelId="{25287ED5-5543-46F8-A598-635A7AC2E638}">
      <dgm:prSet phldr="0" custT="0"/>
      <dgm:spPr/>
      <dgm:t>
        <a:bodyPr vert="horz" wrap="square"/>
        <a:lstStyle/>
        <a:p>
          <a:pPr>
            <a:lnSpc>
              <a:spcPct val="100000"/>
            </a:lnSpc>
            <a:spcBef>
              <a:spcPct val="0"/>
            </a:spcBef>
            <a:spcAft>
              <a:spcPct val="35000"/>
            </a:spcAft>
          </a:pPr>
          <a:r>
            <a:rPr lang="en-US" b="0" i="0" u="none" baseline="0" dirty="0">
              <a:rtl val="0"/>
            </a:rPr>
            <a:t>   prostaglandin    intracellular calcium ion levels in myometrial cells</a:t>
          </a:r>
          <a:endParaRPr altLang="en-US" dirty="0"/>
        </a:p>
      </dgm:t>
    </dgm:pt>
    <dgm:pt modelId="{D8BBA6A8-D2DE-4D51-9B6C-02F6914CF52D}" type="parTrans" cxnId="{66EE273E-D2A8-479F-8965-DA3F8C2560CD}">
      <dgm:prSet/>
      <dgm:spPr/>
      <dgm:t>
        <a:bodyPr/>
        <a:lstStyle/>
        <a:p>
          <a:endParaRPr lang="en-GB"/>
        </a:p>
      </dgm:t>
    </dgm:pt>
    <dgm:pt modelId="{6AE2DC79-B2B0-4DB2-AC15-C5256CFACFBF}" type="sibTrans" cxnId="{66EE273E-D2A8-479F-8965-DA3F8C2560CD}">
      <dgm:prSet/>
      <dgm:spPr>
        <a:solidFill>
          <a:schemeClr val="tx1">
            <a:lumMod val="95000"/>
            <a:lumOff val="5000"/>
          </a:schemeClr>
        </a:solidFill>
      </dgm:spPr>
      <dgm:t>
        <a:bodyPr/>
        <a:lstStyle/>
        <a:p>
          <a:endParaRPr lang="en-GB"/>
        </a:p>
      </dgm:t>
    </dgm:pt>
    <dgm:pt modelId="{1CA8B25C-C3B1-4997-B8AB-E332FC07DB27}">
      <dgm:prSet/>
      <dgm:spPr/>
      <dgm:t>
        <a:bodyPr/>
        <a:lstStyle/>
        <a:p>
          <a:r>
            <a:rPr lang="en-US" b="0" i="0" u="none" baseline="0">
              <a:rtl val="0"/>
            </a:rPr>
            <a:t>Rhythmic contractions of the upper myometrial segment </a:t>
          </a:r>
          <a:endParaRPr altLang="en-US"/>
        </a:p>
      </dgm:t>
    </dgm:pt>
    <dgm:pt modelId="{79D644B8-B2A8-4FE1-AC17-8739E5B5F222}" type="parTrans" cxnId="{72C13093-231A-4936-8F39-5AC0A226A8B2}">
      <dgm:prSet/>
      <dgm:spPr/>
      <dgm:t>
        <a:bodyPr/>
        <a:lstStyle/>
        <a:p>
          <a:endParaRPr lang="en-GB"/>
        </a:p>
      </dgm:t>
    </dgm:pt>
    <dgm:pt modelId="{D3262671-FED8-46C3-9045-00680AA6BCA0}" type="sibTrans" cxnId="{72C13093-231A-4936-8F39-5AC0A226A8B2}">
      <dgm:prSet/>
      <dgm:spPr>
        <a:solidFill>
          <a:schemeClr val="tx1">
            <a:lumMod val="95000"/>
            <a:lumOff val="5000"/>
          </a:schemeClr>
        </a:solidFill>
      </dgm:spPr>
      <dgm:t>
        <a:bodyPr/>
        <a:lstStyle/>
        <a:p>
          <a:endParaRPr lang="en-GB"/>
        </a:p>
      </dgm:t>
    </dgm:pt>
    <dgm:pt modelId="{972E60AD-5AE9-4A41-B8C0-9A08C26C458F}">
      <dgm:prSet/>
      <dgm:spPr/>
      <dgm:t>
        <a:bodyPr/>
        <a:lstStyle/>
        <a:p>
          <a:r>
            <a:rPr lang="en-US" b="0" i="0" u="none" baseline="0" dirty="0">
              <a:rtl val="0"/>
            </a:rPr>
            <a:t>Spiral arteries are constricted, and uterine blood flow is reduced</a:t>
          </a:r>
          <a:endParaRPr altLang="en-US" dirty="0"/>
        </a:p>
      </dgm:t>
    </dgm:pt>
    <dgm:pt modelId="{0E07F146-B1F7-4248-9480-954FE15FE983}" type="parTrans" cxnId="{F96987CE-611E-4BD7-8F88-386092B2D36A}">
      <dgm:prSet/>
      <dgm:spPr/>
      <dgm:t>
        <a:bodyPr/>
        <a:lstStyle/>
        <a:p>
          <a:endParaRPr lang="en-GB"/>
        </a:p>
      </dgm:t>
    </dgm:pt>
    <dgm:pt modelId="{38B82BEB-0D06-4720-BCD2-82A9E11C2F63}" type="sibTrans" cxnId="{F96987CE-611E-4BD7-8F88-386092B2D36A}">
      <dgm:prSet/>
      <dgm:spPr/>
      <dgm:t>
        <a:bodyPr/>
        <a:lstStyle/>
        <a:p>
          <a:endParaRPr lang="en-GB"/>
        </a:p>
      </dgm:t>
    </dgm:pt>
    <dgm:pt modelId="{2A5CC33A-F68A-45F9-AB79-5473AD8B41A9}">
      <dgm:prSet/>
      <dgm:spPr/>
    </dgm:pt>
    <dgm:pt modelId="{5E400E2D-800D-4E54-A840-A48FD4A8765E}" type="parTrans" cxnId="{DC78AECC-0E58-4A1F-AE54-D3DE7C056306}">
      <dgm:prSet/>
      <dgm:spPr/>
      <dgm:t>
        <a:bodyPr/>
        <a:lstStyle/>
        <a:p>
          <a:endParaRPr lang="en-GB"/>
        </a:p>
      </dgm:t>
    </dgm:pt>
    <dgm:pt modelId="{A5957267-9802-499D-9C1B-BDF1755C3D8D}" type="sibTrans" cxnId="{DC78AECC-0E58-4A1F-AE54-D3DE7C056306}">
      <dgm:prSet/>
      <dgm:spPr/>
      <dgm:t>
        <a:bodyPr/>
        <a:lstStyle/>
        <a:p>
          <a:endParaRPr lang="en-GB"/>
        </a:p>
      </dgm:t>
    </dgm:pt>
    <dgm:pt modelId="{77B9D8ED-79FE-4A83-842E-17541D47C99E}">
      <dgm:prSet/>
      <dgm:spPr/>
    </dgm:pt>
    <dgm:pt modelId="{42FF3980-F786-4530-A726-85601A20EE76}" type="parTrans" cxnId="{38E8A248-EEF9-47A8-996E-3303488880E0}">
      <dgm:prSet/>
      <dgm:spPr/>
      <dgm:t>
        <a:bodyPr/>
        <a:lstStyle/>
        <a:p>
          <a:endParaRPr lang="en-GB"/>
        </a:p>
      </dgm:t>
    </dgm:pt>
    <dgm:pt modelId="{50B590A9-7A18-4E3A-AEE5-7BFE23A0A064}" type="sibTrans" cxnId="{38E8A248-EEF9-47A8-996E-3303488880E0}">
      <dgm:prSet/>
      <dgm:spPr/>
      <dgm:t>
        <a:bodyPr/>
        <a:lstStyle/>
        <a:p>
          <a:endParaRPr lang="en-GB"/>
        </a:p>
      </dgm:t>
    </dgm:pt>
    <dgm:pt modelId="{BBC5009D-BF81-4114-93ED-610EEA95D0BA}" type="pres">
      <dgm:prSet presAssocID="{E396D645-D0A2-4A3A-B1D6-D36D4E06F3E1}" presName="outerComposite" presStyleCnt="0">
        <dgm:presLayoutVars>
          <dgm:chMax val="5"/>
          <dgm:dir/>
          <dgm:resizeHandles val="exact"/>
        </dgm:presLayoutVars>
      </dgm:prSet>
      <dgm:spPr/>
    </dgm:pt>
    <dgm:pt modelId="{BD88B0CF-CB31-4923-BADE-09943B2CD7A5}" type="pres">
      <dgm:prSet presAssocID="{E396D645-D0A2-4A3A-B1D6-D36D4E06F3E1}" presName="dummyMaxCanvas" presStyleCnt="0">
        <dgm:presLayoutVars/>
      </dgm:prSet>
      <dgm:spPr/>
    </dgm:pt>
    <dgm:pt modelId="{F1F6B4D9-FDC2-485B-8EDF-41982CEBCB16}" type="pres">
      <dgm:prSet presAssocID="{E396D645-D0A2-4A3A-B1D6-D36D4E06F3E1}" presName="FiveNodes_1" presStyleLbl="node1" presStyleIdx="0" presStyleCnt="5">
        <dgm:presLayoutVars>
          <dgm:bulletEnabled val="1"/>
        </dgm:presLayoutVars>
      </dgm:prSet>
      <dgm:spPr/>
    </dgm:pt>
    <dgm:pt modelId="{C04A3972-0892-4CBB-B78F-C158772937CF}" type="pres">
      <dgm:prSet presAssocID="{E396D645-D0A2-4A3A-B1D6-D36D4E06F3E1}" presName="FiveNodes_2" presStyleLbl="node1" presStyleIdx="1" presStyleCnt="5">
        <dgm:presLayoutVars>
          <dgm:bulletEnabled val="1"/>
        </dgm:presLayoutVars>
      </dgm:prSet>
      <dgm:spPr/>
    </dgm:pt>
    <dgm:pt modelId="{972E18C1-B8F4-4691-8377-611369EAFE30}" type="pres">
      <dgm:prSet presAssocID="{E396D645-D0A2-4A3A-B1D6-D36D4E06F3E1}" presName="FiveNodes_3" presStyleLbl="node1" presStyleIdx="2" presStyleCnt="5">
        <dgm:presLayoutVars>
          <dgm:bulletEnabled val="1"/>
        </dgm:presLayoutVars>
      </dgm:prSet>
      <dgm:spPr/>
    </dgm:pt>
    <dgm:pt modelId="{E0276D3C-4639-467C-9D3B-6C2A20349161}" type="pres">
      <dgm:prSet presAssocID="{E396D645-D0A2-4A3A-B1D6-D36D4E06F3E1}" presName="FiveNodes_4" presStyleLbl="node1" presStyleIdx="3" presStyleCnt="5">
        <dgm:presLayoutVars>
          <dgm:bulletEnabled val="1"/>
        </dgm:presLayoutVars>
      </dgm:prSet>
      <dgm:spPr/>
    </dgm:pt>
    <dgm:pt modelId="{2AAF4106-A704-4D52-B193-F838742E6F57}" type="pres">
      <dgm:prSet presAssocID="{E396D645-D0A2-4A3A-B1D6-D36D4E06F3E1}" presName="FiveNodes_5" presStyleLbl="node1" presStyleIdx="4" presStyleCnt="5">
        <dgm:presLayoutVars>
          <dgm:bulletEnabled val="1"/>
        </dgm:presLayoutVars>
      </dgm:prSet>
      <dgm:spPr/>
    </dgm:pt>
    <dgm:pt modelId="{C52889CD-548E-4F3D-8750-E540D023814D}" type="pres">
      <dgm:prSet presAssocID="{E396D645-D0A2-4A3A-B1D6-D36D4E06F3E1}" presName="FiveConn_1-2" presStyleLbl="fgAccFollowNode1" presStyleIdx="0" presStyleCnt="4">
        <dgm:presLayoutVars>
          <dgm:bulletEnabled val="1"/>
        </dgm:presLayoutVars>
      </dgm:prSet>
      <dgm:spPr/>
    </dgm:pt>
    <dgm:pt modelId="{AD35BB11-16D3-4107-BDC8-330DE6906501}" type="pres">
      <dgm:prSet presAssocID="{E396D645-D0A2-4A3A-B1D6-D36D4E06F3E1}" presName="FiveConn_2-3" presStyleLbl="fgAccFollowNode1" presStyleIdx="1" presStyleCnt="4">
        <dgm:presLayoutVars>
          <dgm:bulletEnabled val="1"/>
        </dgm:presLayoutVars>
      </dgm:prSet>
      <dgm:spPr/>
    </dgm:pt>
    <dgm:pt modelId="{426A5523-0140-4354-9701-48BF95CA1504}" type="pres">
      <dgm:prSet presAssocID="{E396D645-D0A2-4A3A-B1D6-D36D4E06F3E1}" presName="FiveConn_3-4" presStyleLbl="fgAccFollowNode1" presStyleIdx="2" presStyleCnt="4">
        <dgm:presLayoutVars>
          <dgm:bulletEnabled val="1"/>
        </dgm:presLayoutVars>
      </dgm:prSet>
      <dgm:spPr/>
    </dgm:pt>
    <dgm:pt modelId="{CE972ACF-D6BA-4FE4-B506-A8D6F499590D}" type="pres">
      <dgm:prSet presAssocID="{E396D645-D0A2-4A3A-B1D6-D36D4E06F3E1}" presName="FiveConn_4-5" presStyleLbl="fgAccFollowNode1" presStyleIdx="3" presStyleCnt="4">
        <dgm:presLayoutVars>
          <dgm:bulletEnabled val="1"/>
        </dgm:presLayoutVars>
      </dgm:prSet>
      <dgm:spPr/>
    </dgm:pt>
    <dgm:pt modelId="{233114C2-861D-471A-82DF-B1CC7A2BBD27}" type="pres">
      <dgm:prSet presAssocID="{E396D645-D0A2-4A3A-B1D6-D36D4E06F3E1}" presName="FiveNodes_1_text" presStyleLbl="node1" presStyleIdx="4" presStyleCnt="5">
        <dgm:presLayoutVars>
          <dgm:bulletEnabled val="1"/>
        </dgm:presLayoutVars>
      </dgm:prSet>
      <dgm:spPr/>
    </dgm:pt>
    <dgm:pt modelId="{0386D359-F29A-473C-8BEB-15A637F7F167}" type="pres">
      <dgm:prSet presAssocID="{E396D645-D0A2-4A3A-B1D6-D36D4E06F3E1}" presName="FiveNodes_2_text" presStyleLbl="node1" presStyleIdx="4" presStyleCnt="5">
        <dgm:presLayoutVars>
          <dgm:bulletEnabled val="1"/>
        </dgm:presLayoutVars>
      </dgm:prSet>
      <dgm:spPr/>
    </dgm:pt>
    <dgm:pt modelId="{447576EA-581B-4B4F-B49F-B701E619660B}" type="pres">
      <dgm:prSet presAssocID="{E396D645-D0A2-4A3A-B1D6-D36D4E06F3E1}" presName="FiveNodes_3_text" presStyleLbl="node1" presStyleIdx="4" presStyleCnt="5">
        <dgm:presLayoutVars>
          <dgm:bulletEnabled val="1"/>
        </dgm:presLayoutVars>
      </dgm:prSet>
      <dgm:spPr/>
    </dgm:pt>
    <dgm:pt modelId="{3BFD9EEB-060E-45EA-AE38-84DB9C655EEA}" type="pres">
      <dgm:prSet presAssocID="{E396D645-D0A2-4A3A-B1D6-D36D4E06F3E1}" presName="FiveNodes_4_text" presStyleLbl="node1" presStyleIdx="4" presStyleCnt="5">
        <dgm:presLayoutVars>
          <dgm:bulletEnabled val="1"/>
        </dgm:presLayoutVars>
      </dgm:prSet>
      <dgm:spPr/>
    </dgm:pt>
    <dgm:pt modelId="{D8D475AE-53B5-4EE6-B5BD-DFF43D4D3010}" type="pres">
      <dgm:prSet presAssocID="{E396D645-D0A2-4A3A-B1D6-D36D4E06F3E1}" presName="FiveNodes_5_text" presStyleLbl="node1" presStyleIdx="4" presStyleCnt="5">
        <dgm:presLayoutVars>
          <dgm:bulletEnabled val="1"/>
        </dgm:presLayoutVars>
      </dgm:prSet>
      <dgm:spPr/>
    </dgm:pt>
  </dgm:ptLst>
  <dgm:cxnLst>
    <dgm:cxn modelId="{2FAA8404-B08A-4A3C-9E5E-902206F45CD7}" type="presOf" srcId="{1EA8BC3E-C4B0-4D1E-8B69-B7A40FF5294C}" destId="{AD35BB11-16D3-4107-BDC8-330DE6906501}" srcOrd="0" destOrd="0" presId="urn:microsoft.com/office/officeart/2005/8/layout/vProcess5"/>
    <dgm:cxn modelId="{9C422A1E-7700-495C-9BDC-F9131CAB890C}" type="presOf" srcId="{4AFA18E2-1CD9-41C3-9804-170DB0B66E48}" destId="{C52889CD-548E-4F3D-8750-E540D023814D}" srcOrd="0" destOrd="0" presId="urn:microsoft.com/office/officeart/2005/8/layout/vProcess5"/>
    <dgm:cxn modelId="{E4A78C3A-D699-4F80-8F70-53A00650C2DD}" type="presOf" srcId="{972E60AD-5AE9-4A41-B8C0-9A08C26C458F}" destId="{D8D475AE-53B5-4EE6-B5BD-DFF43D4D3010}" srcOrd="1" destOrd="0" presId="urn:microsoft.com/office/officeart/2005/8/layout/vProcess5"/>
    <dgm:cxn modelId="{23FECA3D-260D-463C-AEEE-8A0EC077C287}" type="presOf" srcId="{F6665B6C-6C89-48ED-8BC6-C6C727C5C8B5}" destId="{0386D359-F29A-473C-8BEB-15A637F7F167}" srcOrd="1" destOrd="0" presId="urn:microsoft.com/office/officeart/2005/8/layout/vProcess5"/>
    <dgm:cxn modelId="{F2EFD23D-99D9-4BC2-AC28-F719C4B6A648}" type="presOf" srcId="{25287ED5-5543-46F8-A598-635A7AC2E638}" destId="{447576EA-581B-4B4F-B49F-B701E619660B}" srcOrd="1" destOrd="0" presId="urn:microsoft.com/office/officeart/2005/8/layout/vProcess5"/>
    <dgm:cxn modelId="{66EE273E-D2A8-479F-8965-DA3F8C2560CD}" srcId="{E396D645-D0A2-4A3A-B1D6-D36D4E06F3E1}" destId="{25287ED5-5543-46F8-A598-635A7AC2E638}" srcOrd="2" destOrd="0" parTransId="{D8BBA6A8-D2DE-4D51-9B6C-02F6914CF52D}" sibTransId="{6AE2DC79-B2B0-4DB2-AC15-C5256CFACFBF}"/>
    <dgm:cxn modelId="{38E8A248-EEF9-47A8-996E-3303488880E0}" srcId="{E396D645-D0A2-4A3A-B1D6-D36D4E06F3E1}" destId="{77B9D8ED-79FE-4A83-842E-17541D47C99E}" srcOrd="6" destOrd="0" parTransId="{42FF3980-F786-4530-A726-85601A20EE76}" sibTransId="{50B590A9-7A18-4E3A-AEE5-7BFE23A0A064}"/>
    <dgm:cxn modelId="{4CF53760-8234-4D53-9A3F-690AB006DDAF}" type="presOf" srcId="{1ED25EED-B892-48E0-BD70-6F253524405B}" destId="{233114C2-861D-471A-82DF-B1CC7A2BBD27}" srcOrd="1" destOrd="0" presId="urn:microsoft.com/office/officeart/2005/8/layout/vProcess5"/>
    <dgm:cxn modelId="{F468EF61-B98E-4A6B-9852-5967219F80DA}" srcId="{E396D645-D0A2-4A3A-B1D6-D36D4E06F3E1}" destId="{1ED25EED-B892-48E0-BD70-6F253524405B}" srcOrd="0" destOrd="0" parTransId="{8FCF200C-3247-457E-B2EE-07BBEE24D6DA}" sibTransId="{4AFA18E2-1CD9-41C3-9804-170DB0B66E48}"/>
    <dgm:cxn modelId="{51AE4674-4CED-4871-BD2D-9509B28D13F5}" type="presOf" srcId="{972E60AD-5AE9-4A41-B8C0-9A08C26C458F}" destId="{2AAF4106-A704-4D52-B193-F838742E6F57}" srcOrd="0" destOrd="0" presId="urn:microsoft.com/office/officeart/2005/8/layout/vProcess5"/>
    <dgm:cxn modelId="{5628987C-75B8-4C1C-BB52-C05C96748B4D}" type="presOf" srcId="{E396D645-D0A2-4A3A-B1D6-D36D4E06F3E1}" destId="{BBC5009D-BF81-4114-93ED-610EEA95D0BA}" srcOrd="0" destOrd="0" presId="urn:microsoft.com/office/officeart/2005/8/layout/vProcess5"/>
    <dgm:cxn modelId="{61D89985-1746-4318-9B04-E7A25418F9A5}" type="presOf" srcId="{F6665B6C-6C89-48ED-8BC6-C6C727C5C8B5}" destId="{C04A3972-0892-4CBB-B78F-C158772937CF}" srcOrd="0" destOrd="0" presId="urn:microsoft.com/office/officeart/2005/8/layout/vProcess5"/>
    <dgm:cxn modelId="{A9D8F092-CFB2-4AB9-9D42-87B28EF598BC}" type="presOf" srcId="{D3262671-FED8-46C3-9045-00680AA6BCA0}" destId="{CE972ACF-D6BA-4FE4-B506-A8D6F499590D}" srcOrd="0" destOrd="0" presId="urn:microsoft.com/office/officeart/2005/8/layout/vProcess5"/>
    <dgm:cxn modelId="{72C13093-231A-4936-8F39-5AC0A226A8B2}" srcId="{E396D645-D0A2-4A3A-B1D6-D36D4E06F3E1}" destId="{1CA8B25C-C3B1-4997-B8AB-E332FC07DB27}" srcOrd="3" destOrd="0" parTransId="{79D644B8-B2A8-4FE1-AC17-8739E5B5F222}" sibTransId="{D3262671-FED8-46C3-9045-00680AA6BCA0}"/>
    <dgm:cxn modelId="{69BB4FB2-16D7-4E24-990E-2A6DA2DE9E00}" type="presOf" srcId="{1CA8B25C-C3B1-4997-B8AB-E332FC07DB27}" destId="{E0276D3C-4639-467C-9D3B-6C2A20349161}" srcOrd="0" destOrd="0" presId="urn:microsoft.com/office/officeart/2005/8/layout/vProcess5"/>
    <dgm:cxn modelId="{32F895B2-27BF-4FBE-ABEC-0E729DB61D6F}" type="presOf" srcId="{1ED25EED-B892-48E0-BD70-6F253524405B}" destId="{F1F6B4D9-FDC2-485B-8EDF-41982CEBCB16}" srcOrd="0" destOrd="0" presId="urn:microsoft.com/office/officeart/2005/8/layout/vProcess5"/>
    <dgm:cxn modelId="{DC78AECC-0E58-4A1F-AE54-D3DE7C056306}" srcId="{E396D645-D0A2-4A3A-B1D6-D36D4E06F3E1}" destId="{2A5CC33A-F68A-45F9-AB79-5473AD8B41A9}" srcOrd="5" destOrd="0" parTransId="{5E400E2D-800D-4E54-A840-A48FD4A8765E}" sibTransId="{A5957267-9802-499D-9C1B-BDF1755C3D8D}"/>
    <dgm:cxn modelId="{F96987CE-611E-4BD7-8F88-386092B2D36A}" srcId="{E396D645-D0A2-4A3A-B1D6-D36D4E06F3E1}" destId="{972E60AD-5AE9-4A41-B8C0-9A08C26C458F}" srcOrd="4" destOrd="0" parTransId="{0E07F146-B1F7-4248-9480-954FE15FE983}" sibTransId="{38B82BEB-0D06-4720-BCD2-82A9E11C2F63}"/>
    <dgm:cxn modelId="{1AE034E2-A625-4BB4-B6A1-42040FCF5556}" type="presOf" srcId="{6AE2DC79-B2B0-4DB2-AC15-C5256CFACFBF}" destId="{426A5523-0140-4354-9701-48BF95CA1504}" srcOrd="0" destOrd="0" presId="urn:microsoft.com/office/officeart/2005/8/layout/vProcess5"/>
    <dgm:cxn modelId="{1082CBF2-72EC-422F-8553-2FB4DC31A98A}" type="presOf" srcId="{25287ED5-5543-46F8-A598-635A7AC2E638}" destId="{972E18C1-B8F4-4691-8377-611369EAFE30}" srcOrd="0" destOrd="0" presId="urn:microsoft.com/office/officeart/2005/8/layout/vProcess5"/>
    <dgm:cxn modelId="{2ECB51FC-A415-4197-B7D1-204AF56D5394}" srcId="{E396D645-D0A2-4A3A-B1D6-D36D4E06F3E1}" destId="{F6665B6C-6C89-48ED-8BC6-C6C727C5C8B5}" srcOrd="1" destOrd="0" parTransId="{E94AC18C-DC7E-4332-9626-5FC0D881F841}" sibTransId="{1EA8BC3E-C4B0-4D1E-8B69-B7A40FF5294C}"/>
    <dgm:cxn modelId="{5295A9FC-9BBD-473D-ACE4-765459967E80}" type="presOf" srcId="{1CA8B25C-C3B1-4997-B8AB-E332FC07DB27}" destId="{3BFD9EEB-060E-45EA-AE38-84DB9C655EEA}" srcOrd="1" destOrd="0" presId="urn:microsoft.com/office/officeart/2005/8/layout/vProcess5"/>
    <dgm:cxn modelId="{DE3F63A0-4347-48D0-A78B-0CC762AA84F2}" type="presParOf" srcId="{BBC5009D-BF81-4114-93ED-610EEA95D0BA}" destId="{BD88B0CF-CB31-4923-BADE-09943B2CD7A5}" srcOrd="0" destOrd="0" presId="urn:microsoft.com/office/officeart/2005/8/layout/vProcess5"/>
    <dgm:cxn modelId="{4A7FF5DB-86F6-41EC-AAA8-0838AE2399DD}" type="presParOf" srcId="{BBC5009D-BF81-4114-93ED-610EEA95D0BA}" destId="{F1F6B4D9-FDC2-485B-8EDF-41982CEBCB16}" srcOrd="1" destOrd="0" presId="urn:microsoft.com/office/officeart/2005/8/layout/vProcess5"/>
    <dgm:cxn modelId="{CAA961DC-884E-42AB-8100-A136413D8744}" type="presParOf" srcId="{BBC5009D-BF81-4114-93ED-610EEA95D0BA}" destId="{C04A3972-0892-4CBB-B78F-C158772937CF}" srcOrd="2" destOrd="0" presId="urn:microsoft.com/office/officeart/2005/8/layout/vProcess5"/>
    <dgm:cxn modelId="{F7247F52-6257-4654-A915-7BB344501852}" type="presParOf" srcId="{BBC5009D-BF81-4114-93ED-610EEA95D0BA}" destId="{972E18C1-B8F4-4691-8377-611369EAFE30}" srcOrd="3" destOrd="0" presId="urn:microsoft.com/office/officeart/2005/8/layout/vProcess5"/>
    <dgm:cxn modelId="{D395D9F6-3288-4EBC-A044-CD188D51548B}" type="presParOf" srcId="{BBC5009D-BF81-4114-93ED-610EEA95D0BA}" destId="{E0276D3C-4639-467C-9D3B-6C2A20349161}" srcOrd="4" destOrd="0" presId="urn:microsoft.com/office/officeart/2005/8/layout/vProcess5"/>
    <dgm:cxn modelId="{55BC9E51-8626-4436-BE4A-656FDFAA213E}" type="presParOf" srcId="{BBC5009D-BF81-4114-93ED-610EEA95D0BA}" destId="{2AAF4106-A704-4D52-B193-F838742E6F57}" srcOrd="5" destOrd="0" presId="urn:microsoft.com/office/officeart/2005/8/layout/vProcess5"/>
    <dgm:cxn modelId="{480E5FE2-2FCD-4310-994A-7E3520023D90}" type="presParOf" srcId="{BBC5009D-BF81-4114-93ED-610EEA95D0BA}" destId="{C52889CD-548E-4F3D-8750-E540D023814D}" srcOrd="6" destOrd="0" presId="urn:microsoft.com/office/officeart/2005/8/layout/vProcess5"/>
    <dgm:cxn modelId="{92FB2A65-51C6-46FC-B4C9-50D353A3D1F3}" type="presParOf" srcId="{BBC5009D-BF81-4114-93ED-610EEA95D0BA}" destId="{AD35BB11-16D3-4107-BDC8-330DE6906501}" srcOrd="7" destOrd="0" presId="urn:microsoft.com/office/officeart/2005/8/layout/vProcess5"/>
    <dgm:cxn modelId="{54E6CF14-81A3-4801-9D2F-89A304AE0B6B}" type="presParOf" srcId="{BBC5009D-BF81-4114-93ED-610EEA95D0BA}" destId="{426A5523-0140-4354-9701-48BF95CA1504}" srcOrd="8" destOrd="0" presId="urn:microsoft.com/office/officeart/2005/8/layout/vProcess5"/>
    <dgm:cxn modelId="{1C1E4B3F-1BF2-4D27-BAD2-E70BDEEE812C}" type="presParOf" srcId="{BBC5009D-BF81-4114-93ED-610EEA95D0BA}" destId="{CE972ACF-D6BA-4FE4-B506-A8D6F499590D}" srcOrd="9" destOrd="0" presId="urn:microsoft.com/office/officeart/2005/8/layout/vProcess5"/>
    <dgm:cxn modelId="{7DD61617-F4E8-476E-97AD-A9436CDE41B6}" type="presParOf" srcId="{BBC5009D-BF81-4114-93ED-610EEA95D0BA}" destId="{233114C2-861D-471A-82DF-B1CC7A2BBD27}" srcOrd="10" destOrd="0" presId="urn:microsoft.com/office/officeart/2005/8/layout/vProcess5"/>
    <dgm:cxn modelId="{B223A0AF-12EA-4555-8792-4B6F43F56A59}" type="presParOf" srcId="{BBC5009D-BF81-4114-93ED-610EEA95D0BA}" destId="{0386D359-F29A-473C-8BEB-15A637F7F167}" srcOrd="11" destOrd="0" presId="urn:microsoft.com/office/officeart/2005/8/layout/vProcess5"/>
    <dgm:cxn modelId="{2D845500-47C2-4EB6-9E79-82F679A25B9A}" type="presParOf" srcId="{BBC5009D-BF81-4114-93ED-610EEA95D0BA}" destId="{447576EA-581B-4B4F-B49F-B701E619660B}" srcOrd="12" destOrd="0" presId="urn:microsoft.com/office/officeart/2005/8/layout/vProcess5"/>
    <dgm:cxn modelId="{97CB1315-AA70-471F-B0BD-CB57CEA6CEE1}" type="presParOf" srcId="{BBC5009D-BF81-4114-93ED-610EEA95D0BA}" destId="{3BFD9EEB-060E-45EA-AE38-84DB9C655EEA}" srcOrd="13" destOrd="0" presId="urn:microsoft.com/office/officeart/2005/8/layout/vProcess5"/>
    <dgm:cxn modelId="{5B2F330A-32AB-4A99-8AC9-D2E1A3BDB48F}" type="presParOf" srcId="{BBC5009D-BF81-4114-93ED-610EEA95D0BA}" destId="{D8D475AE-53B5-4EE6-B5BD-DFF43D4D3010}"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612349-C02E-4725-9C62-89E85CEE796D}" type="doc">
      <dgm:prSet loTypeId="urn:microsoft.com/office/officeart/2005/8/layout/vList2#3" qsTypeId="urn:microsoft.com/office/officeart/2005/8/quickstyle/simple5#2" csTypeId="urn:microsoft.com/office/officeart/2005/8/colors/colorful3#1"/>
      <dgm:spPr/>
      <dgm:t>
        <a:bodyPr/>
        <a:lstStyle/>
        <a:p>
          <a:endParaRPr altLang="en-US"/>
        </a:p>
      </dgm:t>
    </dgm:pt>
    <dgm:pt modelId="{FD202D25-3C30-48F8-B7E0-838F413161A2}">
      <dgm:prSet phldr="0" custT="1"/>
      <dgm:spPr/>
      <dgm:t>
        <a:bodyPr vert="horz" wrap="square"/>
        <a:lstStyle/>
        <a:p>
          <a:pPr>
            <a:lnSpc>
              <a:spcPct val="100000"/>
            </a:lnSpc>
            <a:spcBef>
              <a:spcPct val="0"/>
            </a:spcBef>
            <a:spcAft>
              <a:spcPct val="35000"/>
            </a:spcAft>
          </a:pPr>
          <a:r>
            <a:rPr lang="en-US" sz="2000" i="0" u="none" baseline="0">
              <a:solidFill>
                <a:schemeClr val="tx1"/>
              </a:solidFill>
              <a:rtl val="0"/>
            </a:rPr>
            <a:t>Number of myometrial oxytocin receptors varies by individual </a:t>
          </a:r>
          <a:endParaRPr lang="en-US" altLang="en-US" sz="2000" i="0" u="none" baseline="0">
            <a:solidFill>
              <a:schemeClr val="tx1"/>
            </a:solidFill>
            <a:rtl val="0"/>
          </a:endParaRPr>
        </a:p>
      </dgm:t>
    </dgm:pt>
    <dgm:pt modelId="{3830CB17-7551-43F0-ACF7-02AA5DC9F738}" type="parTrans" cxnId="{435D54B0-4F7F-471A-81C0-E73828791BF8}">
      <dgm:prSet/>
      <dgm:spPr/>
      <dgm:t>
        <a:bodyPr/>
        <a:lstStyle/>
        <a:p>
          <a:endParaRPr lang="en-GB"/>
        </a:p>
      </dgm:t>
    </dgm:pt>
    <dgm:pt modelId="{61604600-268A-4BC2-9E03-E99DE66C5305}" type="sibTrans" cxnId="{435D54B0-4F7F-471A-81C0-E73828791BF8}">
      <dgm:prSet/>
      <dgm:spPr/>
      <dgm:t>
        <a:bodyPr/>
        <a:lstStyle/>
        <a:p>
          <a:endParaRPr lang="en-GB"/>
        </a:p>
      </dgm:t>
    </dgm:pt>
    <dgm:pt modelId="{BA4679C0-43DD-4DC9-842C-2CDFE83574ED}">
      <dgm:prSet phldr="0" custT="1"/>
      <dgm:spPr/>
      <dgm:t>
        <a:bodyPr vert="horz" wrap="square"/>
        <a:lstStyle/>
        <a:p>
          <a:pPr>
            <a:lnSpc>
              <a:spcPct val="100000"/>
            </a:lnSpc>
            <a:spcBef>
              <a:spcPct val="0"/>
            </a:spcBef>
            <a:spcAft>
              <a:spcPct val="35000"/>
            </a:spcAft>
          </a:pPr>
          <a:r>
            <a:rPr lang="en-US" sz="1800" b="0" i="0" u="none" baseline="0" dirty="0">
              <a:rtl val="0"/>
            </a:rPr>
            <a:t>Uterine sensitivity and response to oxytocin administration also varies</a:t>
          </a:r>
          <a:endParaRPr lang="en-US" altLang="en-US" sz="1800" b="0" i="0" u="none" baseline="0" dirty="0">
            <a:rtl val="0"/>
          </a:endParaRPr>
        </a:p>
      </dgm:t>
    </dgm:pt>
    <dgm:pt modelId="{83C0937D-99B1-4ED7-9CBF-1B15D9FA54CC}" type="parTrans" cxnId="{7F08C7B2-145D-446C-A665-7B87857B5C73}">
      <dgm:prSet/>
      <dgm:spPr/>
      <dgm:t>
        <a:bodyPr/>
        <a:lstStyle/>
        <a:p>
          <a:endParaRPr lang="en-GB"/>
        </a:p>
      </dgm:t>
    </dgm:pt>
    <dgm:pt modelId="{8B9EB2F4-EF78-4B7C-9E37-50B48BA8A080}" type="sibTrans" cxnId="{7F08C7B2-145D-446C-A665-7B87857B5C73}">
      <dgm:prSet/>
      <dgm:spPr/>
      <dgm:t>
        <a:bodyPr/>
        <a:lstStyle/>
        <a:p>
          <a:endParaRPr lang="en-GB"/>
        </a:p>
      </dgm:t>
    </dgm:pt>
    <dgm:pt modelId="{6C984F1E-D448-437F-B04B-0AD0010162E9}" type="pres">
      <dgm:prSet presAssocID="{10612349-C02E-4725-9C62-89E85CEE796D}" presName="linear" presStyleCnt="0">
        <dgm:presLayoutVars>
          <dgm:animLvl val="lvl"/>
          <dgm:resizeHandles val="exact"/>
        </dgm:presLayoutVars>
      </dgm:prSet>
      <dgm:spPr/>
    </dgm:pt>
    <dgm:pt modelId="{1D9C1EA1-7A7A-47B4-87A4-0595940EB269}" type="pres">
      <dgm:prSet presAssocID="{FD202D25-3C30-48F8-B7E0-838F413161A2}" presName="parentText" presStyleLbl="node1" presStyleIdx="0" presStyleCnt="2" custLinFactNeighborX="204">
        <dgm:presLayoutVars>
          <dgm:chMax val="0"/>
          <dgm:bulletEnabled val="1"/>
        </dgm:presLayoutVars>
      </dgm:prSet>
      <dgm:spPr/>
    </dgm:pt>
    <dgm:pt modelId="{1E6A27A3-A81E-48DE-B1DE-328E6AFD296E}" type="pres">
      <dgm:prSet presAssocID="{61604600-268A-4BC2-9E03-E99DE66C5305}" presName="spacer" presStyleCnt="0"/>
      <dgm:spPr/>
    </dgm:pt>
    <dgm:pt modelId="{035D66FC-A4F6-4699-A28F-9E0D83EDF84E}" type="pres">
      <dgm:prSet presAssocID="{BA4679C0-43DD-4DC9-842C-2CDFE83574ED}" presName="parentText" presStyleLbl="node1" presStyleIdx="1" presStyleCnt="2">
        <dgm:presLayoutVars>
          <dgm:chMax val="0"/>
          <dgm:bulletEnabled val="1"/>
        </dgm:presLayoutVars>
      </dgm:prSet>
      <dgm:spPr/>
    </dgm:pt>
  </dgm:ptLst>
  <dgm:cxnLst>
    <dgm:cxn modelId="{7EF8D65E-98FD-44C9-B910-40D9400F738D}" type="presOf" srcId="{BA4679C0-43DD-4DC9-842C-2CDFE83574ED}" destId="{035D66FC-A4F6-4699-A28F-9E0D83EDF84E}" srcOrd="0" destOrd="0" presId="urn:microsoft.com/office/officeart/2005/8/layout/vList2#3"/>
    <dgm:cxn modelId="{435D54B0-4F7F-471A-81C0-E73828791BF8}" srcId="{10612349-C02E-4725-9C62-89E85CEE796D}" destId="{FD202D25-3C30-48F8-B7E0-838F413161A2}" srcOrd="0" destOrd="0" parTransId="{3830CB17-7551-43F0-ACF7-02AA5DC9F738}" sibTransId="{61604600-268A-4BC2-9E03-E99DE66C5305}"/>
    <dgm:cxn modelId="{7F08C7B2-145D-446C-A665-7B87857B5C73}" srcId="{10612349-C02E-4725-9C62-89E85CEE796D}" destId="{BA4679C0-43DD-4DC9-842C-2CDFE83574ED}" srcOrd="1" destOrd="0" parTransId="{83C0937D-99B1-4ED7-9CBF-1B15D9FA54CC}" sibTransId="{8B9EB2F4-EF78-4B7C-9E37-50B48BA8A080}"/>
    <dgm:cxn modelId="{99DD8BDA-362E-49EE-9C47-0CA456D7A1C9}" type="presOf" srcId="{10612349-C02E-4725-9C62-89E85CEE796D}" destId="{6C984F1E-D448-437F-B04B-0AD0010162E9}" srcOrd="0" destOrd="0" presId="urn:microsoft.com/office/officeart/2005/8/layout/vList2#3"/>
    <dgm:cxn modelId="{954BE0E4-2A35-449E-B58A-14F7702734ED}" type="presOf" srcId="{FD202D25-3C30-48F8-B7E0-838F413161A2}" destId="{1D9C1EA1-7A7A-47B4-87A4-0595940EB269}" srcOrd="0" destOrd="0" presId="urn:microsoft.com/office/officeart/2005/8/layout/vList2#3"/>
    <dgm:cxn modelId="{118F3887-00C8-4840-BD14-62DF51B1B5AB}" type="presParOf" srcId="{6C984F1E-D448-437F-B04B-0AD0010162E9}" destId="{1D9C1EA1-7A7A-47B4-87A4-0595940EB269}" srcOrd="0" destOrd="0" presId="urn:microsoft.com/office/officeart/2005/8/layout/vList2#3"/>
    <dgm:cxn modelId="{1EDF5BDF-1847-4E2A-BE64-AE6E436FC949}" type="presParOf" srcId="{6C984F1E-D448-437F-B04B-0AD0010162E9}" destId="{1E6A27A3-A81E-48DE-B1DE-328E6AFD296E}" srcOrd="1" destOrd="0" presId="urn:microsoft.com/office/officeart/2005/8/layout/vList2#3"/>
    <dgm:cxn modelId="{090879DB-E337-4C15-8A6D-645A84FB17D2}" type="presParOf" srcId="{6C984F1E-D448-437F-B04B-0AD0010162E9}" destId="{035D66FC-A4F6-4699-A28F-9E0D83EDF84E}" srcOrd="2" destOrd="0" presId="urn:microsoft.com/office/officeart/2005/8/layout/vList2#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B396B50E-47E5-46C8-87CD-BCEE26AF6072}" type="doc">
      <dgm:prSet loTypeId="urn:microsoft.com/office/officeart/2005/8/layout/orgChart1#1" qsTypeId="urn:microsoft.com/office/officeart/2005/8/quickstyle/simple4#2" csTypeId="urn:microsoft.com/office/officeart/2005/8/colors/accent4_1#1" phldr="1"/>
      <dgm:spPr/>
      <dgm:t>
        <a:bodyPr/>
        <a:lstStyle/>
        <a:p>
          <a:endParaRPr altLang="en-US"/>
        </a:p>
      </dgm:t>
    </dgm:pt>
    <dgm:pt modelId="{BE9987B3-20DB-4BE2-8526-808121C92BD0}">
      <dgm:prSet phldr="0" custT="1"/>
      <dgm:spPr/>
      <dgm:t>
        <a:bodyPr vert="horz" wrap="square"/>
        <a:lstStyle/>
        <a:p>
          <a:pPr>
            <a:lnSpc>
              <a:spcPct val="100000"/>
            </a:lnSpc>
            <a:spcBef>
              <a:spcPct val="0"/>
            </a:spcBef>
            <a:spcAft>
              <a:spcPct val="35000"/>
            </a:spcAft>
          </a:pPr>
          <a:r>
            <a:rPr lang="en-US" sz="1600" b="0" i="0" u="none" baseline="0">
              <a:rtl val="0"/>
            </a:rPr>
            <a:t>Uterotonics are considered the first line treatment for uterine atony</a:t>
          </a:r>
          <a:endParaRPr lang="en-US" altLang="en-US" sz="1600" b="0" i="0" u="none" baseline="0">
            <a:rtl val="0"/>
          </a:endParaRPr>
        </a:p>
      </dgm:t>
    </dgm:pt>
    <dgm:pt modelId="{BE82B390-6BF2-490C-BE1D-44B7D344E9BF}" type="parTrans" cxnId="{9D71C508-A5EF-4B9A-9E35-545C05683C21}">
      <dgm:prSet/>
      <dgm:spPr/>
    </dgm:pt>
    <dgm:pt modelId="{1317181F-53EC-40D4-8CFD-94ACE5754706}" type="sibTrans" cxnId="{9D71C508-A5EF-4B9A-9E35-545C05683C21}">
      <dgm:prSet/>
      <dgm:spPr/>
    </dgm:pt>
    <dgm:pt modelId="{4861BDF5-FFC5-4853-9C55-0E110FCCFAE1}">
      <dgm:prSet phldr="0" custT="1"/>
      <dgm:spPr>
        <a:solidFill>
          <a:schemeClr val="accent5">
            <a:lumMod val="50000"/>
          </a:schemeClr>
        </a:solidFill>
      </dgm:spPr>
      <dgm:t>
        <a:bodyPr vert="horz" wrap="square"/>
        <a:lstStyle/>
        <a:p>
          <a:pPr>
            <a:lnSpc>
              <a:spcPct val="100000"/>
            </a:lnSpc>
            <a:spcBef>
              <a:spcPct val="0"/>
            </a:spcBef>
            <a:spcAft>
              <a:spcPct val="35000"/>
            </a:spcAft>
          </a:pPr>
          <a:r>
            <a:rPr lang="en-US" sz="1800" b="0" i="0" u="none" baseline="0" dirty="0">
              <a:rtl val="0"/>
            </a:rPr>
            <a:t>Intravenous oxytocin </a:t>
          </a:r>
          <a:r>
            <a:rPr lang="en-IN" altLang="en-US" sz="1800" b="0" i="0" u="none" baseline="0" dirty="0">
              <a:rtl val="0"/>
            </a:rPr>
            <a:t>alone </a:t>
          </a:r>
          <a:r>
            <a:rPr lang="en-US" sz="1800" b="0" i="0" u="none" baseline="0" dirty="0">
              <a:rtl val="0"/>
            </a:rPr>
            <a:t>is the </a:t>
          </a:r>
          <a:r>
            <a:rPr lang="en-IN" altLang="en-US" sz="1800" b="0" i="0" u="none" baseline="0" dirty="0">
              <a:rtl val="0"/>
            </a:rPr>
            <a:t>recommended first line uterotonic </a:t>
          </a:r>
          <a:r>
            <a:rPr lang="en-US" sz="1800" b="0" i="0" u="none" baseline="0" dirty="0">
              <a:rtl val="0"/>
            </a:rPr>
            <a:t> drug </a:t>
          </a:r>
          <a:r>
            <a:rPr lang="en-IN" altLang="en-US" sz="1800" b="0" i="0" u="none" baseline="0" dirty="0">
              <a:rtl val="0"/>
            </a:rPr>
            <a:t>for treatment of PPH</a:t>
          </a:r>
        </a:p>
      </dgm:t>
    </dgm:pt>
    <dgm:pt modelId="{6BFC974F-ED5B-4EA5-B3D2-490F59BB24D0}" type="parTrans" cxnId="{879C8556-A494-40DA-A146-86E53ED48134}">
      <dgm:prSet/>
      <dgm:spPr/>
    </dgm:pt>
    <dgm:pt modelId="{D5DB725C-67CD-4CB7-AD51-9FD02C9B0C83}" type="sibTrans" cxnId="{879C8556-A494-40DA-A146-86E53ED48134}">
      <dgm:prSet/>
      <dgm:spPr/>
    </dgm:pt>
    <dgm:pt modelId="{EA8D71E1-5A18-490D-A864-D144422D026A}">
      <dgm:prSet phldr="0" custT="1">
        <dgm:style>
          <a:lnRef idx="0">
            <a:srgbClr val="FFFFFF"/>
          </a:lnRef>
          <a:fillRef idx="3">
            <a:schemeClr val="accent1"/>
          </a:fillRef>
          <a:effectRef idx="0">
            <a:srgbClr val="FFFFFF"/>
          </a:effectRef>
          <a:fontRef idx="minor">
            <a:schemeClr val="dk1"/>
          </a:fontRef>
        </dgm:style>
      </dgm:prSet>
      <dgm:spPr/>
      <dgm:t>
        <a:bodyPr vert="horz" wrap="square"/>
        <a:lstStyle/>
        <a:p>
          <a:pPr>
            <a:lnSpc>
              <a:spcPct val="100000"/>
            </a:lnSpc>
            <a:spcBef>
              <a:spcPct val="0"/>
            </a:spcBef>
            <a:spcAft>
              <a:spcPct val="35000"/>
            </a:spcAft>
          </a:pPr>
          <a:endParaRPr lang="en-US" sz="1600" b="0" i="0" u="none" baseline="0">
            <a:rtl val="0"/>
          </a:endParaRPr>
        </a:p>
        <a:p>
          <a:pPr>
            <a:lnSpc>
              <a:spcPct val="100000"/>
            </a:lnSpc>
            <a:spcBef>
              <a:spcPct val="0"/>
            </a:spcBef>
            <a:spcAft>
              <a:spcPct val="35000"/>
            </a:spcAft>
          </a:pPr>
          <a:r>
            <a:rPr lang="en-US" sz="1600" b="0" i="0" u="none" baseline="0">
              <a:rtl val="0"/>
            </a:rPr>
            <a:t>When </a:t>
          </a:r>
          <a:r>
            <a:rPr lang="en-IN" altLang="en-US" sz="1600" b="0" i="0" u="none" baseline="0">
              <a:rtl val="0"/>
            </a:rPr>
            <a:t>IV </a:t>
          </a:r>
          <a:r>
            <a:rPr lang="en-US" sz="1600" b="0" i="0" u="none" baseline="0">
              <a:rtl val="0"/>
            </a:rPr>
            <a:t>oxytocin </a:t>
          </a:r>
          <a:r>
            <a:rPr lang="en-IN" altLang="en-US" sz="1600" b="0" i="0" u="none" baseline="0">
              <a:rtl val="0"/>
            </a:rPr>
            <a:t>is not available or if the bleeding does not respond to oxytocin </a:t>
          </a:r>
          <a:r>
            <a:rPr lang="en-US" sz="1600" b="0" i="0" u="none" baseline="0">
              <a:rtl val="0"/>
            </a:rPr>
            <a:t>the use of an additional drug </a:t>
          </a:r>
        </a:p>
        <a:p>
          <a:pPr>
            <a:lnSpc>
              <a:spcPct val="100000"/>
            </a:lnSpc>
            <a:spcBef>
              <a:spcPct val="0"/>
            </a:spcBef>
            <a:spcAft>
              <a:spcPct val="35000"/>
            </a:spcAft>
          </a:pPr>
          <a:endParaRPr lang="en-US" altLang="en-US" sz="1600" b="0" i="0" u="none" baseline="0">
            <a:rtl val="0"/>
          </a:endParaRPr>
        </a:p>
      </dgm:t>
    </dgm:pt>
    <dgm:pt modelId="{24F81D4A-DC59-490B-AE0B-B9B7B4C57815}" type="parTrans" cxnId="{78B67604-C633-4BBC-B778-FE991883EE06}">
      <dgm:prSet/>
      <dgm:spPr/>
    </dgm:pt>
    <dgm:pt modelId="{9F8D1B03-9CC4-473B-AD03-CAF767AF6E09}" type="sibTrans" cxnId="{78B67604-C633-4BBC-B778-FE991883EE06}">
      <dgm:prSet/>
      <dgm:spPr/>
    </dgm:pt>
    <dgm:pt modelId="{6E64440D-EB67-4C72-8D40-F4279CBECF26}">
      <dgm:prSet phldr="0" custT="0"/>
      <dgm:spPr/>
      <dgm:t>
        <a:bodyPr vert="horz" wrap="square"/>
        <a:lstStyle/>
        <a:p>
          <a:pPr>
            <a:lnSpc>
              <a:spcPct val="100000"/>
            </a:lnSpc>
            <a:spcBef>
              <a:spcPct val="0"/>
            </a:spcBef>
            <a:spcAft>
              <a:spcPct val="35000"/>
            </a:spcAft>
          </a:pPr>
          <a:endParaRPr lang="en-IN" altLang="en-US" b="0" i="0" u="none" baseline="0">
            <a:rtl val="0"/>
          </a:endParaRPr>
        </a:p>
      </dgm:t>
    </dgm:pt>
    <dgm:pt modelId="{51DF3835-CAEA-4CFE-86AE-518D33430741}" type="parTrans" cxnId="{68B68968-4636-478E-A576-39E1D7F6E787}">
      <dgm:prSet/>
      <dgm:spPr/>
    </dgm:pt>
    <dgm:pt modelId="{B53725DD-BD39-4867-948F-5ADCC6E7F8E0}" type="sibTrans" cxnId="{68B68968-4636-478E-A576-39E1D7F6E787}">
      <dgm:prSet/>
      <dgm:spPr/>
    </dgm:pt>
    <dgm:pt modelId="{B3E6DF2C-B5DE-44F2-8AC1-6687D23BDE86}" type="pres">
      <dgm:prSet presAssocID="{B396B50E-47E5-46C8-87CD-BCEE26AF6072}" presName="hierChild1" presStyleCnt="0">
        <dgm:presLayoutVars>
          <dgm:orgChart val="1"/>
          <dgm:chPref val="1"/>
          <dgm:dir/>
          <dgm:animOne val="branch"/>
          <dgm:animLvl val="lvl"/>
          <dgm:resizeHandles/>
        </dgm:presLayoutVars>
      </dgm:prSet>
      <dgm:spPr/>
    </dgm:pt>
    <dgm:pt modelId="{81DF9240-9979-41FC-8C62-D83FE9D582D9}" type="pres">
      <dgm:prSet presAssocID="{BE9987B3-20DB-4BE2-8526-808121C92BD0}" presName="hierRoot1" presStyleCnt="0">
        <dgm:presLayoutVars>
          <dgm:hierBranch val="init"/>
        </dgm:presLayoutVars>
      </dgm:prSet>
      <dgm:spPr/>
    </dgm:pt>
    <dgm:pt modelId="{3F292853-12EA-4B29-85C5-44E9E1B110AE}" type="pres">
      <dgm:prSet presAssocID="{BE9987B3-20DB-4BE2-8526-808121C92BD0}" presName="rootComposite1" presStyleCnt="0"/>
      <dgm:spPr/>
    </dgm:pt>
    <dgm:pt modelId="{EE0B2FBA-2BCA-4FD9-B05B-0D153D411C0F}" type="pres">
      <dgm:prSet presAssocID="{BE9987B3-20DB-4BE2-8526-808121C92BD0}" presName="rootText1" presStyleLbl="node0" presStyleIdx="0" presStyleCnt="4" custScaleY="179088" custLinFactNeighborX="9" custLinFactNeighborY="67111">
        <dgm:presLayoutVars>
          <dgm:chPref val="3"/>
        </dgm:presLayoutVars>
      </dgm:prSet>
      <dgm:spPr/>
    </dgm:pt>
    <dgm:pt modelId="{6BEF99AD-24CD-44B1-8177-D688F476E759}" type="pres">
      <dgm:prSet presAssocID="{BE9987B3-20DB-4BE2-8526-808121C92BD0}" presName="rootConnector1" presStyleLbl="node1" presStyleIdx="0" presStyleCnt="0"/>
      <dgm:spPr/>
    </dgm:pt>
    <dgm:pt modelId="{9531CA1D-3CCB-481A-A64D-D0EEF67CD75D}" type="pres">
      <dgm:prSet presAssocID="{BE9987B3-20DB-4BE2-8526-808121C92BD0}" presName="hierChild2" presStyleCnt="0"/>
      <dgm:spPr/>
    </dgm:pt>
    <dgm:pt modelId="{165FDA0E-9AD7-43D1-8743-D97EE97BAC12}" type="pres">
      <dgm:prSet presAssocID="{BE9987B3-20DB-4BE2-8526-808121C92BD0}" presName="hierChild3" presStyleCnt="0"/>
      <dgm:spPr/>
    </dgm:pt>
    <dgm:pt modelId="{73293237-3CD5-4ABC-AD46-6D555ECB2257}" type="pres">
      <dgm:prSet presAssocID="{4861BDF5-FFC5-4853-9C55-0E110FCCFAE1}" presName="hierRoot1" presStyleCnt="0">
        <dgm:presLayoutVars>
          <dgm:hierBranch val="init"/>
        </dgm:presLayoutVars>
      </dgm:prSet>
      <dgm:spPr/>
    </dgm:pt>
    <dgm:pt modelId="{8EEB0183-FE1B-426C-B625-FE08B01830AD}" type="pres">
      <dgm:prSet presAssocID="{4861BDF5-FFC5-4853-9C55-0E110FCCFAE1}" presName="rootComposite1" presStyleCnt="0"/>
      <dgm:spPr/>
    </dgm:pt>
    <dgm:pt modelId="{44EF8383-A722-47DD-A3AE-E20ED20CB33C}" type="pres">
      <dgm:prSet presAssocID="{4861BDF5-FFC5-4853-9C55-0E110FCCFAE1}" presName="rootText1" presStyleLbl="node0" presStyleIdx="1" presStyleCnt="4" custScaleX="138657" custScaleY="192147" custLinFactNeighborX="-25968" custLinFactNeighborY="-76284">
        <dgm:presLayoutVars>
          <dgm:chPref val="3"/>
        </dgm:presLayoutVars>
      </dgm:prSet>
      <dgm:spPr/>
    </dgm:pt>
    <dgm:pt modelId="{D5B5129B-9A7E-4F6B-8A2F-073D50A4250A}" type="pres">
      <dgm:prSet presAssocID="{4861BDF5-FFC5-4853-9C55-0E110FCCFAE1}" presName="rootConnector1" presStyleLbl="node1" presStyleIdx="0" presStyleCnt="0"/>
      <dgm:spPr/>
    </dgm:pt>
    <dgm:pt modelId="{434668FA-9C3E-4AC3-A8FC-8F7C50042DC2}" type="pres">
      <dgm:prSet presAssocID="{4861BDF5-FFC5-4853-9C55-0E110FCCFAE1}" presName="hierChild2" presStyleCnt="0"/>
      <dgm:spPr/>
    </dgm:pt>
    <dgm:pt modelId="{E349F9B4-1137-4104-893B-9A71919D6FB0}" type="pres">
      <dgm:prSet presAssocID="{4861BDF5-FFC5-4853-9C55-0E110FCCFAE1}" presName="hierChild3" presStyleCnt="0"/>
      <dgm:spPr/>
    </dgm:pt>
    <dgm:pt modelId="{BAE6C326-DE53-4C77-ACE2-AF7126B40621}" type="pres">
      <dgm:prSet presAssocID="{EA8D71E1-5A18-490D-A864-D144422D026A}" presName="hierRoot1" presStyleCnt="0">
        <dgm:presLayoutVars>
          <dgm:hierBranch val="init"/>
        </dgm:presLayoutVars>
      </dgm:prSet>
      <dgm:spPr/>
    </dgm:pt>
    <dgm:pt modelId="{80C40B33-D642-4AC5-BC38-1A5D5826775B}" type="pres">
      <dgm:prSet presAssocID="{EA8D71E1-5A18-490D-A864-D144422D026A}" presName="rootComposite1" presStyleCnt="0"/>
      <dgm:spPr/>
    </dgm:pt>
    <dgm:pt modelId="{CB8476CA-F9A4-42EA-9F00-AE7E29268E90}" type="pres">
      <dgm:prSet presAssocID="{EA8D71E1-5A18-490D-A864-D144422D026A}" presName="rootText1" presStyleLbl="node0" presStyleIdx="2" presStyleCnt="4" custScaleX="130359" custScaleY="138092" custLinFactY="-30893" custLinFactNeighborX="-44754" custLinFactNeighborY="-100000">
        <dgm:presLayoutVars>
          <dgm:chPref val="3"/>
        </dgm:presLayoutVars>
      </dgm:prSet>
      <dgm:spPr/>
    </dgm:pt>
    <dgm:pt modelId="{064E8B53-9052-40C2-AC25-7557476307D6}" type="pres">
      <dgm:prSet presAssocID="{EA8D71E1-5A18-490D-A864-D144422D026A}" presName="rootConnector1" presStyleLbl="node1" presStyleIdx="0" presStyleCnt="0"/>
      <dgm:spPr/>
    </dgm:pt>
    <dgm:pt modelId="{6DA9B259-6C36-42D5-A9FD-BAB6B3C0F519}" type="pres">
      <dgm:prSet presAssocID="{EA8D71E1-5A18-490D-A864-D144422D026A}" presName="hierChild2" presStyleCnt="0"/>
      <dgm:spPr/>
    </dgm:pt>
    <dgm:pt modelId="{479D9238-1B13-4044-9934-8DC96B3A0952}" type="pres">
      <dgm:prSet presAssocID="{EA8D71E1-5A18-490D-A864-D144422D026A}" presName="hierChild3" presStyleCnt="0"/>
      <dgm:spPr/>
    </dgm:pt>
    <dgm:pt modelId="{2D6D4610-D32E-41BD-8676-8743BC2D2959}" type="pres">
      <dgm:prSet presAssocID="{6E64440D-EB67-4C72-8D40-F4279CBECF26}" presName="hierRoot1" presStyleCnt="0">
        <dgm:presLayoutVars>
          <dgm:hierBranch val="init"/>
        </dgm:presLayoutVars>
      </dgm:prSet>
      <dgm:spPr/>
    </dgm:pt>
    <dgm:pt modelId="{32969760-6A0B-49E7-81BF-EE9A0C53F93D}" type="pres">
      <dgm:prSet presAssocID="{6E64440D-EB67-4C72-8D40-F4279CBECF26}" presName="rootComposite1" presStyleCnt="0"/>
      <dgm:spPr/>
    </dgm:pt>
    <dgm:pt modelId="{98DE4970-E108-4D1B-99B8-2D08B27F9FDB}" type="pres">
      <dgm:prSet presAssocID="{6E64440D-EB67-4C72-8D40-F4279CBECF26}" presName="rootText1" presStyleLbl="node0" presStyleIdx="3" presStyleCnt="4" custLinFactY="-100000" custLinFactNeighborX="-4498" custLinFactNeighborY="-149034">
        <dgm:presLayoutVars>
          <dgm:chPref val="3"/>
        </dgm:presLayoutVars>
      </dgm:prSet>
      <dgm:spPr/>
    </dgm:pt>
    <dgm:pt modelId="{34B8B0A0-FC4A-4F76-AF82-20A76850CA1F}" type="pres">
      <dgm:prSet presAssocID="{6E64440D-EB67-4C72-8D40-F4279CBECF26}" presName="rootConnector1" presStyleLbl="node1" presStyleIdx="0" presStyleCnt="0"/>
      <dgm:spPr/>
    </dgm:pt>
    <dgm:pt modelId="{CCA118B2-922B-4A39-AD3F-095830DDAE48}" type="pres">
      <dgm:prSet presAssocID="{6E64440D-EB67-4C72-8D40-F4279CBECF26}" presName="hierChild2" presStyleCnt="0"/>
      <dgm:spPr/>
    </dgm:pt>
    <dgm:pt modelId="{1EEF0DD0-C675-43F0-ADFA-4D4E92B6EDD8}" type="pres">
      <dgm:prSet presAssocID="{6E64440D-EB67-4C72-8D40-F4279CBECF26}" presName="hierChild3" presStyleCnt="0"/>
      <dgm:spPr/>
    </dgm:pt>
  </dgm:ptLst>
  <dgm:cxnLst>
    <dgm:cxn modelId="{78B67604-C633-4BBC-B778-FE991883EE06}" srcId="{B396B50E-47E5-46C8-87CD-BCEE26AF6072}" destId="{EA8D71E1-5A18-490D-A864-D144422D026A}" srcOrd="2" destOrd="0" parTransId="{24F81D4A-DC59-490B-AE0B-B9B7B4C57815}" sibTransId="{9F8D1B03-9CC4-473B-AD03-CAF767AF6E09}"/>
    <dgm:cxn modelId="{5FB6AF04-A1AC-4A7C-8D74-9513EBAF096E}" type="presOf" srcId="{EA8D71E1-5A18-490D-A864-D144422D026A}" destId="{064E8B53-9052-40C2-AC25-7557476307D6}" srcOrd="2" destOrd="0" presId="urn:microsoft.com/office/officeart/2005/8/layout/orgChart1#1"/>
    <dgm:cxn modelId="{9D71C508-A5EF-4B9A-9E35-545C05683C21}" srcId="{B396B50E-47E5-46C8-87CD-BCEE26AF6072}" destId="{BE9987B3-20DB-4BE2-8526-808121C92BD0}" srcOrd="0" destOrd="0" parTransId="{BE82B390-6BF2-490C-BE1D-44B7D344E9BF}" sibTransId="{1317181F-53EC-40D4-8CFD-94ACE5754706}"/>
    <dgm:cxn modelId="{E26CCA1E-FF55-48A0-A421-D40400B1DB77}" type="presOf" srcId="{B396B50E-47E5-46C8-87CD-BCEE26AF6072}" destId="{B3E6DF2C-B5DE-44F2-8AC1-6687D23BDE86}" srcOrd="0" destOrd="0" presId="urn:microsoft.com/office/officeart/2005/8/layout/orgChart1#1"/>
    <dgm:cxn modelId="{A73CB133-B86C-46E7-BFF2-45BF1BACAF2A}" type="presOf" srcId="{BE9987B3-20DB-4BE2-8526-808121C92BD0}" destId="{6BEF99AD-24CD-44B1-8177-D688F476E759}" srcOrd="2" destOrd="0" presId="urn:microsoft.com/office/officeart/2005/8/layout/orgChart1#1"/>
    <dgm:cxn modelId="{879C8556-A494-40DA-A146-86E53ED48134}" srcId="{B396B50E-47E5-46C8-87CD-BCEE26AF6072}" destId="{4861BDF5-FFC5-4853-9C55-0E110FCCFAE1}" srcOrd="1" destOrd="0" parTransId="{6BFC974F-ED5B-4EA5-B3D2-490F59BB24D0}" sibTransId="{D5DB725C-67CD-4CB7-AD51-9FD02C9B0C83}"/>
    <dgm:cxn modelId="{7E6E8163-1628-4056-A498-CC874B5A7853}" type="presOf" srcId="{4861BDF5-FFC5-4853-9C55-0E110FCCFAE1}" destId="{8EEB0183-FE1B-426C-B625-FE08B01830AD}" srcOrd="0" destOrd="0" presId="urn:microsoft.com/office/officeart/2005/8/layout/orgChart1#1"/>
    <dgm:cxn modelId="{68B68968-4636-478E-A576-39E1D7F6E787}" srcId="{B396B50E-47E5-46C8-87CD-BCEE26AF6072}" destId="{6E64440D-EB67-4C72-8D40-F4279CBECF26}" srcOrd="3" destOrd="0" parTransId="{51DF3835-CAEA-4CFE-86AE-518D33430741}" sibTransId="{B53725DD-BD39-4867-948F-5ADCC6E7F8E0}"/>
    <dgm:cxn modelId="{38FF4484-ED11-4FF6-816F-80815AEB09A1}" type="presOf" srcId="{6E64440D-EB67-4C72-8D40-F4279CBECF26}" destId="{98DE4970-E108-4D1B-99B8-2D08B27F9FDB}" srcOrd="1" destOrd="0" presId="urn:microsoft.com/office/officeart/2005/8/layout/orgChart1#1"/>
    <dgm:cxn modelId="{18E4AC84-C543-427F-B616-1ABA7AAEC28D}" type="presOf" srcId="{6E64440D-EB67-4C72-8D40-F4279CBECF26}" destId="{34B8B0A0-FC4A-4F76-AF82-20A76850CA1F}" srcOrd="2" destOrd="0" presId="urn:microsoft.com/office/officeart/2005/8/layout/orgChart1#1"/>
    <dgm:cxn modelId="{4303358F-160E-4079-BB92-A1DB285C4707}" type="presOf" srcId="{EA8D71E1-5A18-490D-A864-D144422D026A}" destId="{CB8476CA-F9A4-42EA-9F00-AE7E29268E90}" srcOrd="1" destOrd="0" presId="urn:microsoft.com/office/officeart/2005/8/layout/orgChart1#1"/>
    <dgm:cxn modelId="{F937C09D-3A3C-4FCA-981C-5B90126D64B6}" type="presOf" srcId="{4861BDF5-FFC5-4853-9C55-0E110FCCFAE1}" destId="{D5B5129B-9A7E-4F6B-8A2F-073D50A4250A}" srcOrd="2" destOrd="0" presId="urn:microsoft.com/office/officeart/2005/8/layout/orgChart1#1"/>
    <dgm:cxn modelId="{27FA5FA4-2BD5-4A31-B317-495CEA0FC924}" type="presOf" srcId="{BE9987B3-20DB-4BE2-8526-808121C92BD0}" destId="{3F292853-12EA-4B29-85C5-44E9E1B110AE}" srcOrd="0" destOrd="0" presId="urn:microsoft.com/office/officeart/2005/8/layout/orgChart1#1"/>
    <dgm:cxn modelId="{6C306BA5-FAE2-46FD-98DC-387109958D1E}" type="presOf" srcId="{EA8D71E1-5A18-490D-A864-D144422D026A}" destId="{80C40B33-D642-4AC5-BC38-1A5D5826775B}" srcOrd="0" destOrd="0" presId="urn:microsoft.com/office/officeart/2005/8/layout/orgChart1#1"/>
    <dgm:cxn modelId="{2FBF31B9-25F9-4B18-B7ED-EE7A93AEFBB1}" type="presOf" srcId="{6E64440D-EB67-4C72-8D40-F4279CBECF26}" destId="{32969760-6A0B-49E7-81BF-EE9A0C53F93D}" srcOrd="0" destOrd="0" presId="urn:microsoft.com/office/officeart/2005/8/layout/orgChart1#1"/>
    <dgm:cxn modelId="{3B3E9DCF-F26F-4259-994D-92C9FBFB0527}" type="presOf" srcId="{4861BDF5-FFC5-4853-9C55-0E110FCCFAE1}" destId="{44EF8383-A722-47DD-A3AE-E20ED20CB33C}" srcOrd="1" destOrd="0" presId="urn:microsoft.com/office/officeart/2005/8/layout/orgChart1#1"/>
    <dgm:cxn modelId="{929B0CDC-4591-404A-852D-5A38D4B2515A}" type="presOf" srcId="{BE9987B3-20DB-4BE2-8526-808121C92BD0}" destId="{EE0B2FBA-2BCA-4FD9-B05B-0D153D411C0F}" srcOrd="1" destOrd="0" presId="urn:microsoft.com/office/officeart/2005/8/layout/orgChart1#1"/>
    <dgm:cxn modelId="{87169722-C5E4-4B0F-8639-49F1AB179F9D}" type="presParOf" srcId="{B3E6DF2C-B5DE-44F2-8AC1-6687D23BDE86}" destId="{81DF9240-9979-41FC-8C62-D83FE9D582D9}" srcOrd="0" destOrd="0" presId="urn:microsoft.com/office/officeart/2005/8/layout/orgChart1#1"/>
    <dgm:cxn modelId="{1BFC9EDB-A95D-4185-A50B-0A0C7D87B1F6}" type="presParOf" srcId="{81DF9240-9979-41FC-8C62-D83FE9D582D9}" destId="{3F292853-12EA-4B29-85C5-44E9E1B110AE}" srcOrd="0" destOrd="0" presId="urn:microsoft.com/office/officeart/2005/8/layout/orgChart1#1"/>
    <dgm:cxn modelId="{96F01D57-C26F-453A-B3DD-FD6ED19E72AF}" type="presParOf" srcId="{3F292853-12EA-4B29-85C5-44E9E1B110AE}" destId="{EE0B2FBA-2BCA-4FD9-B05B-0D153D411C0F}" srcOrd="0" destOrd="0" presId="urn:microsoft.com/office/officeart/2005/8/layout/orgChart1#1"/>
    <dgm:cxn modelId="{66A99982-8155-4A4A-A9E0-3C703C383E27}" type="presParOf" srcId="{3F292853-12EA-4B29-85C5-44E9E1B110AE}" destId="{6BEF99AD-24CD-44B1-8177-D688F476E759}" srcOrd="1" destOrd="0" presId="urn:microsoft.com/office/officeart/2005/8/layout/orgChart1#1"/>
    <dgm:cxn modelId="{6B6A9A96-259E-4E79-A85D-9FEFBBEE3BBD}" type="presParOf" srcId="{81DF9240-9979-41FC-8C62-D83FE9D582D9}" destId="{9531CA1D-3CCB-481A-A64D-D0EEF67CD75D}" srcOrd="1" destOrd="0" presId="urn:microsoft.com/office/officeart/2005/8/layout/orgChart1#1"/>
    <dgm:cxn modelId="{F576F90C-70B3-41BD-B890-1B7ACFE141DD}" type="presParOf" srcId="{81DF9240-9979-41FC-8C62-D83FE9D582D9}" destId="{165FDA0E-9AD7-43D1-8743-D97EE97BAC12}" srcOrd="2" destOrd="0" presId="urn:microsoft.com/office/officeart/2005/8/layout/orgChart1#1"/>
    <dgm:cxn modelId="{18339F55-39CF-479F-A603-F3B9E6A5F494}" type="presParOf" srcId="{B3E6DF2C-B5DE-44F2-8AC1-6687D23BDE86}" destId="{73293237-3CD5-4ABC-AD46-6D555ECB2257}" srcOrd="1" destOrd="0" presId="urn:microsoft.com/office/officeart/2005/8/layout/orgChart1#1"/>
    <dgm:cxn modelId="{EDF85E67-8622-4296-BD9B-776386BFAD82}" type="presParOf" srcId="{73293237-3CD5-4ABC-AD46-6D555ECB2257}" destId="{8EEB0183-FE1B-426C-B625-FE08B01830AD}" srcOrd="0" destOrd="0" presId="urn:microsoft.com/office/officeart/2005/8/layout/orgChart1#1"/>
    <dgm:cxn modelId="{F5E1DE01-1D2D-47BF-AE8F-65A4AC738536}" type="presParOf" srcId="{8EEB0183-FE1B-426C-B625-FE08B01830AD}" destId="{44EF8383-A722-47DD-A3AE-E20ED20CB33C}" srcOrd="0" destOrd="0" presId="urn:microsoft.com/office/officeart/2005/8/layout/orgChart1#1"/>
    <dgm:cxn modelId="{16A0D9DE-EE13-4362-978C-3EBEFD913C21}" type="presParOf" srcId="{8EEB0183-FE1B-426C-B625-FE08B01830AD}" destId="{D5B5129B-9A7E-4F6B-8A2F-073D50A4250A}" srcOrd="1" destOrd="0" presId="urn:microsoft.com/office/officeart/2005/8/layout/orgChart1#1"/>
    <dgm:cxn modelId="{1B745056-DF4E-44EB-8D53-4212A0588878}" type="presParOf" srcId="{73293237-3CD5-4ABC-AD46-6D555ECB2257}" destId="{434668FA-9C3E-4AC3-A8FC-8F7C50042DC2}" srcOrd="1" destOrd="0" presId="urn:microsoft.com/office/officeart/2005/8/layout/orgChart1#1"/>
    <dgm:cxn modelId="{7BB0CA4E-B74A-4719-8A96-74BA3E7F63E6}" type="presParOf" srcId="{73293237-3CD5-4ABC-AD46-6D555ECB2257}" destId="{E349F9B4-1137-4104-893B-9A71919D6FB0}" srcOrd="2" destOrd="0" presId="urn:microsoft.com/office/officeart/2005/8/layout/orgChart1#1"/>
    <dgm:cxn modelId="{705EF0D6-41DB-4370-9CDC-3054CF239EA1}" type="presParOf" srcId="{B3E6DF2C-B5DE-44F2-8AC1-6687D23BDE86}" destId="{BAE6C326-DE53-4C77-ACE2-AF7126B40621}" srcOrd="2" destOrd="0" presId="urn:microsoft.com/office/officeart/2005/8/layout/orgChart1#1"/>
    <dgm:cxn modelId="{4E717FC7-AD02-4A7D-8799-0C2AD9FA7D28}" type="presParOf" srcId="{BAE6C326-DE53-4C77-ACE2-AF7126B40621}" destId="{80C40B33-D642-4AC5-BC38-1A5D5826775B}" srcOrd="0" destOrd="0" presId="urn:microsoft.com/office/officeart/2005/8/layout/orgChart1#1"/>
    <dgm:cxn modelId="{AC1D067B-7A7A-47BD-BC17-8554EC62D820}" type="presParOf" srcId="{80C40B33-D642-4AC5-BC38-1A5D5826775B}" destId="{CB8476CA-F9A4-42EA-9F00-AE7E29268E90}" srcOrd="0" destOrd="0" presId="urn:microsoft.com/office/officeart/2005/8/layout/orgChart1#1"/>
    <dgm:cxn modelId="{55C023BF-BE07-4BB6-A060-BC11DA8D2F33}" type="presParOf" srcId="{80C40B33-D642-4AC5-BC38-1A5D5826775B}" destId="{064E8B53-9052-40C2-AC25-7557476307D6}" srcOrd="1" destOrd="0" presId="urn:microsoft.com/office/officeart/2005/8/layout/orgChart1#1"/>
    <dgm:cxn modelId="{A7AA4115-B490-40D1-B7DB-BECDBDB8B55F}" type="presParOf" srcId="{BAE6C326-DE53-4C77-ACE2-AF7126B40621}" destId="{6DA9B259-6C36-42D5-A9FD-BAB6B3C0F519}" srcOrd="1" destOrd="0" presId="urn:microsoft.com/office/officeart/2005/8/layout/orgChart1#1"/>
    <dgm:cxn modelId="{F2A6BD19-70F1-453A-B858-8A8DFCBCBF6B}" type="presParOf" srcId="{BAE6C326-DE53-4C77-ACE2-AF7126B40621}" destId="{479D9238-1B13-4044-9934-8DC96B3A0952}" srcOrd="2" destOrd="0" presId="urn:microsoft.com/office/officeart/2005/8/layout/orgChart1#1"/>
    <dgm:cxn modelId="{3AED4CF0-1309-4E9B-810F-4CE07A718A93}" type="presParOf" srcId="{B3E6DF2C-B5DE-44F2-8AC1-6687D23BDE86}" destId="{2D6D4610-D32E-41BD-8676-8743BC2D2959}" srcOrd="3" destOrd="0" presId="urn:microsoft.com/office/officeart/2005/8/layout/orgChart1#1"/>
    <dgm:cxn modelId="{ACEB1A80-9D7B-4FEA-961D-9AECFEE9705A}" type="presParOf" srcId="{2D6D4610-D32E-41BD-8676-8743BC2D2959}" destId="{32969760-6A0B-49E7-81BF-EE9A0C53F93D}" srcOrd="0" destOrd="0" presId="urn:microsoft.com/office/officeart/2005/8/layout/orgChart1#1"/>
    <dgm:cxn modelId="{060EEDEC-D652-4020-AE41-C306EF4E386C}" type="presParOf" srcId="{32969760-6A0B-49E7-81BF-EE9A0C53F93D}" destId="{98DE4970-E108-4D1B-99B8-2D08B27F9FDB}" srcOrd="0" destOrd="0" presId="urn:microsoft.com/office/officeart/2005/8/layout/orgChart1#1"/>
    <dgm:cxn modelId="{60DC5597-0425-48FA-A482-1F5E99268C01}" type="presParOf" srcId="{32969760-6A0B-49E7-81BF-EE9A0C53F93D}" destId="{34B8B0A0-FC4A-4F76-AF82-20A76850CA1F}" srcOrd="1" destOrd="0" presId="urn:microsoft.com/office/officeart/2005/8/layout/orgChart1#1"/>
    <dgm:cxn modelId="{2CEC7701-2214-4FE0-907D-317B4AB3AC40}" type="presParOf" srcId="{2D6D4610-D32E-41BD-8676-8743BC2D2959}" destId="{CCA118B2-922B-4A39-AD3F-095830DDAE48}" srcOrd="1" destOrd="0" presId="urn:microsoft.com/office/officeart/2005/8/layout/orgChart1#1"/>
    <dgm:cxn modelId="{377D8975-8E83-4271-B3E5-DC8B5C3A4798}" type="presParOf" srcId="{2D6D4610-D32E-41BD-8676-8743BC2D2959}" destId="{1EEF0DD0-C675-43F0-ADFA-4D4E92B6EDD8}" srcOrd="2" destOrd="0" presId="urn:microsoft.com/office/officeart/2005/8/layout/orgChart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A77FAF0-F0E1-45B9-A71C-7C16D4306AB3}" type="doc">
      <dgm:prSet loTypeId="urn:microsoft.com/office/officeart/2005/8/layout/process5#1" qsTypeId="urn:microsoft.com/office/officeart/2005/8/quickstyle/simple1#4" csTypeId="urn:microsoft.com/office/officeart/2005/8/colors/accent0_2#2"/>
      <dgm:spPr/>
      <dgm:t>
        <a:bodyPr/>
        <a:lstStyle/>
        <a:p>
          <a:endParaRPr altLang="en-US"/>
        </a:p>
      </dgm:t>
    </dgm:pt>
    <dgm:pt modelId="{35162121-8DDF-480E-9C25-5402A522CBC0}">
      <dgm:prSet/>
      <dgm:spPr/>
      <dgm:t>
        <a:bodyPr/>
        <a:lstStyle/>
        <a:p>
          <a:r>
            <a:rPr lang="en-US" b="0" i="0" u="none" baseline="0">
              <a:rtl val="0"/>
            </a:rPr>
            <a:t>Oxytocin†: 20 to 40 IU in</a:t>
          </a:r>
          <a:r>
            <a:rPr lang="en-IN" b="0" i="0" u="none" baseline="0">
              <a:rtl val="0"/>
            </a:rPr>
            <a:t> </a:t>
          </a:r>
          <a:r>
            <a:rPr lang="en-US" b="0" i="0" u="none" baseline="0">
              <a:rtl val="0"/>
            </a:rPr>
            <a:t>1 L normal saline, infuse</a:t>
          </a:r>
          <a:r>
            <a:rPr lang="en-IN" b="0" i="0" u="none" baseline="0">
              <a:rtl val="0"/>
            </a:rPr>
            <a:t> </a:t>
          </a:r>
          <a:r>
            <a:rPr lang="en-US" b="0" i="0" u="none" baseline="0">
              <a:rtl val="0"/>
            </a:rPr>
            <a:t>500 mL over 10 minutes</a:t>
          </a:r>
          <a:r>
            <a:rPr lang="en-IN" b="0" i="0" u="none" baseline="0">
              <a:rtl val="0"/>
            </a:rPr>
            <a:t> </a:t>
          </a:r>
          <a:r>
            <a:rPr lang="en-US" b="0" i="0" u="none" baseline="0">
              <a:rtl val="0"/>
            </a:rPr>
            <a:t>then 250 mL per hour</a:t>
          </a:r>
          <a:endParaRPr altLang="en-US"/>
        </a:p>
      </dgm:t>
    </dgm:pt>
    <dgm:pt modelId="{AE1DF273-D712-4CA6-9737-5E2980BD5F11}" type="parTrans" cxnId="{3FB3946A-5718-43AF-845D-DE3166DE68AC}">
      <dgm:prSet/>
      <dgm:spPr/>
    </dgm:pt>
    <dgm:pt modelId="{BF794A8C-6149-4253-8B11-1BD8FD0558DF}" type="sibTrans" cxnId="{3FB3946A-5718-43AF-845D-DE3166DE68AC}">
      <dgm:prSet/>
      <dgm:spPr/>
      <dgm:t>
        <a:bodyPr/>
        <a:lstStyle/>
        <a:p>
          <a:endParaRPr lang="en-GB"/>
        </a:p>
      </dgm:t>
    </dgm:pt>
    <dgm:pt modelId="{D6D9FC7D-ACB8-423A-8F3F-9F67FCE45DAF}">
      <dgm:prSet/>
      <dgm:spPr/>
      <dgm:t>
        <a:bodyPr/>
        <a:lstStyle/>
        <a:p>
          <a:r>
            <a:rPr lang="en-US" b="0" i="0" u="none" baseline="0">
              <a:rtl val="0"/>
            </a:rPr>
            <a:t>Prostaglandin F2a</a:t>
          </a:r>
          <a:r>
            <a:rPr lang="en-IN" b="0" i="0" u="none" baseline="0">
              <a:rtl val="0"/>
            </a:rPr>
            <a:t> </a:t>
          </a:r>
          <a:r>
            <a:rPr lang="en-US" b="0" i="0" u="none" baseline="0">
              <a:rtl val="0"/>
            </a:rPr>
            <a:t>250 mcg IM</a:t>
          </a:r>
          <a:endParaRPr altLang="en-US"/>
        </a:p>
      </dgm:t>
    </dgm:pt>
    <dgm:pt modelId="{A013ED0E-B5F1-409D-975D-4A954ECF7673}" type="parTrans" cxnId="{E766AB99-F827-4294-9E3D-478B35E782D0}">
      <dgm:prSet/>
      <dgm:spPr/>
    </dgm:pt>
    <dgm:pt modelId="{8C16EEF3-F4D9-4558-BC12-E1C322DE1699}" type="sibTrans" cxnId="{E766AB99-F827-4294-9E3D-478B35E782D0}">
      <dgm:prSet/>
      <dgm:spPr/>
      <dgm:t>
        <a:bodyPr/>
        <a:lstStyle/>
        <a:p>
          <a:endParaRPr lang="en-GB"/>
        </a:p>
      </dgm:t>
    </dgm:pt>
    <dgm:pt modelId="{34C4638F-69F7-4861-BB1C-CAF7517D1ADD}">
      <dgm:prSet/>
      <dgm:spPr/>
      <dgm:t>
        <a:bodyPr/>
        <a:lstStyle/>
        <a:p>
          <a:r>
            <a:rPr lang="en-US" b="0" i="0" u="none" baseline="0">
              <a:rtl val="0"/>
            </a:rPr>
            <a:t>Methylergometrine</a:t>
          </a:r>
          <a:r>
            <a:rPr lang="en-IN" b="0" i="0" u="none" baseline="0">
              <a:rtl val="0"/>
            </a:rPr>
            <a:t> </a:t>
          </a:r>
          <a:r>
            <a:rPr lang="en-US" b="0" i="0" u="none" baseline="0">
              <a:rtl val="0"/>
            </a:rPr>
            <a:t>(0.2 mg IM/IV) every two</a:t>
          </a:r>
          <a:r>
            <a:rPr lang="en-IN" b="0" i="0" u="none" baseline="0">
              <a:rtl val="0"/>
            </a:rPr>
            <a:t> </a:t>
          </a:r>
          <a:r>
            <a:rPr lang="en-US" b="0" i="0" u="none" baseline="0">
              <a:rtl val="0"/>
            </a:rPr>
            <a:t>to four hours</a:t>
          </a:r>
          <a:endParaRPr altLang="en-US"/>
        </a:p>
      </dgm:t>
    </dgm:pt>
    <dgm:pt modelId="{9B547437-BF99-40AA-ADCB-0F821BED5E0A}" type="parTrans" cxnId="{17108F89-3179-470A-A3C3-828B1F5EA604}">
      <dgm:prSet/>
      <dgm:spPr/>
    </dgm:pt>
    <dgm:pt modelId="{118FBC92-26E3-40AC-AB9F-F9ACF6B051AA}" type="sibTrans" cxnId="{17108F89-3179-470A-A3C3-828B1F5EA604}">
      <dgm:prSet/>
      <dgm:spPr/>
      <dgm:t>
        <a:bodyPr/>
        <a:lstStyle/>
        <a:p>
          <a:endParaRPr lang="en-GB"/>
        </a:p>
      </dgm:t>
    </dgm:pt>
    <dgm:pt modelId="{8832C562-8881-459F-B731-614D9EF54268}">
      <dgm:prSet/>
      <dgm:spPr/>
      <dgm:t>
        <a:bodyPr/>
        <a:lstStyle/>
        <a:p>
          <a:r>
            <a:rPr lang="en-US" b="0" i="0" u="none" baseline="0">
              <a:rtl val="0"/>
            </a:rPr>
            <a:t>Misoprostol: 800 to</a:t>
          </a:r>
          <a:r>
            <a:rPr lang="en-IN" b="0" i="0" u="none" baseline="0">
              <a:rtl val="0"/>
            </a:rPr>
            <a:t> </a:t>
          </a:r>
          <a:r>
            <a:rPr lang="en-US" b="0" i="0" u="none" baseline="0">
              <a:rtl val="0"/>
            </a:rPr>
            <a:t>1,000 mcg rectally or</a:t>
          </a:r>
          <a:r>
            <a:rPr lang="en-IN" b="0" i="0" u="none" baseline="0">
              <a:rtl val="0"/>
            </a:rPr>
            <a:t> </a:t>
          </a:r>
          <a:r>
            <a:rPr lang="en-US" b="0" i="0" u="none" baseline="0">
              <a:rtl val="0"/>
            </a:rPr>
            <a:t>600 to 800 mcg</a:t>
          </a:r>
          <a:r>
            <a:rPr lang="en-IN" b="0" i="0" u="none" baseline="0">
              <a:rtl val="0"/>
            </a:rPr>
            <a:t> </a:t>
          </a:r>
          <a:r>
            <a:rPr lang="en-US" b="0" i="0" u="none" baseline="0">
              <a:rtl val="0"/>
            </a:rPr>
            <a:t>sublingually or orally</a:t>
          </a:r>
          <a:endParaRPr altLang="en-US"/>
        </a:p>
      </dgm:t>
    </dgm:pt>
    <dgm:pt modelId="{DD8F54FB-D1B5-40C6-92DF-126F6184A1D8}" type="parTrans" cxnId="{2711F151-593F-4FBF-8D44-494A5BF71E99}">
      <dgm:prSet/>
      <dgm:spPr/>
    </dgm:pt>
    <dgm:pt modelId="{6EA0D084-0E9B-4BA0-91A1-3851AE41AE33}" type="sibTrans" cxnId="{2711F151-593F-4FBF-8D44-494A5BF71E99}">
      <dgm:prSet/>
      <dgm:spPr/>
    </dgm:pt>
    <dgm:pt modelId="{D697C526-D43B-48FA-9EC7-3A3F946C489A}" type="pres">
      <dgm:prSet presAssocID="{0A77FAF0-F0E1-45B9-A71C-7C16D4306AB3}" presName="diagram" presStyleCnt="0">
        <dgm:presLayoutVars>
          <dgm:dir/>
          <dgm:resizeHandles val="exact"/>
        </dgm:presLayoutVars>
      </dgm:prSet>
      <dgm:spPr/>
    </dgm:pt>
    <dgm:pt modelId="{66CBC62F-46E1-46E5-924A-D4BAAA9B8CEA}" type="pres">
      <dgm:prSet presAssocID="{35162121-8DDF-480E-9C25-5402A522CBC0}" presName="node" presStyleLbl="node1" presStyleIdx="0" presStyleCnt="4">
        <dgm:presLayoutVars>
          <dgm:bulletEnabled val="1"/>
        </dgm:presLayoutVars>
      </dgm:prSet>
      <dgm:spPr/>
    </dgm:pt>
    <dgm:pt modelId="{38116764-A81A-46D0-96B1-BCA2A7C389FA}" type="pres">
      <dgm:prSet presAssocID="{BF794A8C-6149-4253-8B11-1BD8FD0558DF}" presName="sibTrans" presStyleLbl="sibTrans2D1" presStyleIdx="0" presStyleCnt="3"/>
      <dgm:spPr/>
    </dgm:pt>
    <dgm:pt modelId="{578ED345-B278-4401-BF08-4D671F0CA69B}" type="pres">
      <dgm:prSet presAssocID="{BF794A8C-6149-4253-8B11-1BD8FD0558DF}" presName="connectorText" presStyleLbl="sibTrans2D1" presStyleIdx="0" presStyleCnt="3"/>
      <dgm:spPr/>
    </dgm:pt>
    <dgm:pt modelId="{A54F325C-4F31-49C4-8E64-F2C45F483DFA}" type="pres">
      <dgm:prSet presAssocID="{D6D9FC7D-ACB8-423A-8F3F-9F67FCE45DAF}" presName="node" presStyleLbl="node1" presStyleIdx="1" presStyleCnt="4">
        <dgm:presLayoutVars>
          <dgm:bulletEnabled val="1"/>
        </dgm:presLayoutVars>
      </dgm:prSet>
      <dgm:spPr/>
    </dgm:pt>
    <dgm:pt modelId="{B5A0E3D1-A385-4382-A560-C647D68AE6C9}" type="pres">
      <dgm:prSet presAssocID="{8C16EEF3-F4D9-4558-BC12-E1C322DE1699}" presName="sibTrans" presStyleLbl="sibTrans2D1" presStyleIdx="1" presStyleCnt="3"/>
      <dgm:spPr/>
    </dgm:pt>
    <dgm:pt modelId="{68C59E84-65E4-4F3B-ADFA-8D47AA00DBE1}" type="pres">
      <dgm:prSet presAssocID="{8C16EEF3-F4D9-4558-BC12-E1C322DE1699}" presName="connectorText" presStyleLbl="sibTrans2D1" presStyleIdx="1" presStyleCnt="3"/>
      <dgm:spPr/>
    </dgm:pt>
    <dgm:pt modelId="{E1E83526-A4EE-4B7C-B6A5-24598E399201}" type="pres">
      <dgm:prSet presAssocID="{34C4638F-69F7-4861-BB1C-CAF7517D1ADD}" presName="node" presStyleLbl="node1" presStyleIdx="2" presStyleCnt="4">
        <dgm:presLayoutVars>
          <dgm:bulletEnabled val="1"/>
        </dgm:presLayoutVars>
      </dgm:prSet>
      <dgm:spPr/>
    </dgm:pt>
    <dgm:pt modelId="{B15BCE7E-91BC-4538-BD7D-5280951068F8}" type="pres">
      <dgm:prSet presAssocID="{118FBC92-26E3-40AC-AB9F-F9ACF6B051AA}" presName="sibTrans" presStyleLbl="sibTrans2D1" presStyleIdx="2" presStyleCnt="3"/>
      <dgm:spPr/>
    </dgm:pt>
    <dgm:pt modelId="{955D0636-DED1-4C20-8349-02BAC8878597}" type="pres">
      <dgm:prSet presAssocID="{118FBC92-26E3-40AC-AB9F-F9ACF6B051AA}" presName="connectorText" presStyleLbl="sibTrans2D1" presStyleIdx="2" presStyleCnt="3"/>
      <dgm:spPr/>
    </dgm:pt>
    <dgm:pt modelId="{3567878C-DE0B-4DFF-8A9F-CA876DA16150}" type="pres">
      <dgm:prSet presAssocID="{8832C562-8881-459F-B731-614D9EF54268}" presName="node" presStyleLbl="node1" presStyleIdx="3" presStyleCnt="4">
        <dgm:presLayoutVars>
          <dgm:bulletEnabled val="1"/>
        </dgm:presLayoutVars>
      </dgm:prSet>
      <dgm:spPr/>
    </dgm:pt>
  </dgm:ptLst>
  <dgm:cxnLst>
    <dgm:cxn modelId="{8D4E1009-0C36-4DD7-9182-3412AD944F6A}" type="presOf" srcId="{35162121-8DDF-480E-9C25-5402A522CBC0}" destId="{66CBC62F-46E1-46E5-924A-D4BAAA9B8CEA}" srcOrd="0" destOrd="0" presId="urn:microsoft.com/office/officeart/2005/8/layout/process5#1"/>
    <dgm:cxn modelId="{A9999717-E41E-451B-96B4-F2D3C1DC52A3}" type="presOf" srcId="{BF794A8C-6149-4253-8B11-1BD8FD0558DF}" destId="{38116764-A81A-46D0-96B1-BCA2A7C389FA}" srcOrd="0" destOrd="0" presId="urn:microsoft.com/office/officeart/2005/8/layout/process5#1"/>
    <dgm:cxn modelId="{B24B5D25-1287-48F0-82D8-5A1E69DAC0F8}" type="presOf" srcId="{118FBC92-26E3-40AC-AB9F-F9ACF6B051AA}" destId="{B15BCE7E-91BC-4538-BD7D-5280951068F8}" srcOrd="0" destOrd="0" presId="urn:microsoft.com/office/officeart/2005/8/layout/process5#1"/>
    <dgm:cxn modelId="{587CB02E-3EC1-423C-8B39-43CEB74B4370}" type="presOf" srcId="{118FBC92-26E3-40AC-AB9F-F9ACF6B051AA}" destId="{955D0636-DED1-4C20-8349-02BAC8878597}" srcOrd="1" destOrd="0" presId="urn:microsoft.com/office/officeart/2005/8/layout/process5#1"/>
    <dgm:cxn modelId="{54B6E138-5C44-4CBC-A938-16F31635D13D}" type="presOf" srcId="{BF794A8C-6149-4253-8B11-1BD8FD0558DF}" destId="{578ED345-B278-4401-BF08-4D671F0CA69B}" srcOrd="1" destOrd="0" presId="urn:microsoft.com/office/officeart/2005/8/layout/process5#1"/>
    <dgm:cxn modelId="{AD73873D-6DC6-4FC7-8BC6-B0930EB69769}" type="presOf" srcId="{8C16EEF3-F4D9-4558-BC12-E1C322DE1699}" destId="{68C59E84-65E4-4F3B-ADFA-8D47AA00DBE1}" srcOrd="1" destOrd="0" presId="urn:microsoft.com/office/officeart/2005/8/layout/process5#1"/>
    <dgm:cxn modelId="{DE46AC4F-BACC-40AC-8A6F-5F2C6B6FA573}" type="presOf" srcId="{8C16EEF3-F4D9-4558-BC12-E1C322DE1699}" destId="{B5A0E3D1-A385-4382-A560-C647D68AE6C9}" srcOrd="0" destOrd="0" presId="urn:microsoft.com/office/officeart/2005/8/layout/process5#1"/>
    <dgm:cxn modelId="{2711F151-593F-4FBF-8D44-494A5BF71E99}" srcId="{0A77FAF0-F0E1-45B9-A71C-7C16D4306AB3}" destId="{8832C562-8881-459F-B731-614D9EF54268}" srcOrd="3" destOrd="0" parTransId="{DD8F54FB-D1B5-40C6-92DF-126F6184A1D8}" sibTransId="{6EA0D084-0E9B-4BA0-91A1-3851AE41AE33}"/>
    <dgm:cxn modelId="{3FB3946A-5718-43AF-845D-DE3166DE68AC}" srcId="{0A77FAF0-F0E1-45B9-A71C-7C16D4306AB3}" destId="{35162121-8DDF-480E-9C25-5402A522CBC0}" srcOrd="0" destOrd="0" parTransId="{AE1DF273-D712-4CA6-9737-5E2980BD5F11}" sibTransId="{BF794A8C-6149-4253-8B11-1BD8FD0558DF}"/>
    <dgm:cxn modelId="{17108F89-3179-470A-A3C3-828B1F5EA604}" srcId="{0A77FAF0-F0E1-45B9-A71C-7C16D4306AB3}" destId="{34C4638F-69F7-4861-BB1C-CAF7517D1ADD}" srcOrd="2" destOrd="0" parTransId="{9B547437-BF99-40AA-ADCB-0F821BED5E0A}" sibTransId="{118FBC92-26E3-40AC-AB9F-F9ACF6B051AA}"/>
    <dgm:cxn modelId="{DD9FD08C-FF09-4D91-B7AD-C12CA270A657}" type="presOf" srcId="{D6D9FC7D-ACB8-423A-8F3F-9F67FCE45DAF}" destId="{A54F325C-4F31-49C4-8E64-F2C45F483DFA}" srcOrd="0" destOrd="0" presId="urn:microsoft.com/office/officeart/2005/8/layout/process5#1"/>
    <dgm:cxn modelId="{E766AB99-F827-4294-9E3D-478B35E782D0}" srcId="{0A77FAF0-F0E1-45B9-A71C-7C16D4306AB3}" destId="{D6D9FC7D-ACB8-423A-8F3F-9F67FCE45DAF}" srcOrd="1" destOrd="0" parTransId="{A013ED0E-B5F1-409D-975D-4A954ECF7673}" sibTransId="{8C16EEF3-F4D9-4558-BC12-E1C322DE1699}"/>
    <dgm:cxn modelId="{58FA50CC-52ED-4354-9D5B-1E976278416B}" type="presOf" srcId="{34C4638F-69F7-4861-BB1C-CAF7517D1ADD}" destId="{E1E83526-A4EE-4B7C-B6A5-24598E399201}" srcOrd="0" destOrd="0" presId="urn:microsoft.com/office/officeart/2005/8/layout/process5#1"/>
    <dgm:cxn modelId="{011E4DF4-7134-452D-AEB4-281A22EE69D4}" type="presOf" srcId="{0A77FAF0-F0E1-45B9-A71C-7C16D4306AB3}" destId="{D697C526-D43B-48FA-9EC7-3A3F946C489A}" srcOrd="0" destOrd="0" presId="urn:microsoft.com/office/officeart/2005/8/layout/process5#1"/>
    <dgm:cxn modelId="{6CC379F8-962C-4E2A-9A65-034372035A7C}" type="presOf" srcId="{8832C562-8881-459F-B731-614D9EF54268}" destId="{3567878C-DE0B-4DFF-8A9F-CA876DA16150}" srcOrd="0" destOrd="0" presId="urn:microsoft.com/office/officeart/2005/8/layout/process5#1"/>
    <dgm:cxn modelId="{9546F7BA-4293-4CB7-80AA-EC2B915A1DAB}" type="presParOf" srcId="{D697C526-D43B-48FA-9EC7-3A3F946C489A}" destId="{66CBC62F-46E1-46E5-924A-D4BAAA9B8CEA}" srcOrd="0" destOrd="0" presId="urn:microsoft.com/office/officeart/2005/8/layout/process5#1"/>
    <dgm:cxn modelId="{437EE247-FE15-4650-99B5-D02FDF3E7EBD}" type="presParOf" srcId="{D697C526-D43B-48FA-9EC7-3A3F946C489A}" destId="{38116764-A81A-46D0-96B1-BCA2A7C389FA}" srcOrd="1" destOrd="0" presId="urn:microsoft.com/office/officeart/2005/8/layout/process5#1"/>
    <dgm:cxn modelId="{A1D45474-5024-4A95-90A4-599225189A80}" type="presParOf" srcId="{38116764-A81A-46D0-96B1-BCA2A7C389FA}" destId="{578ED345-B278-4401-BF08-4D671F0CA69B}" srcOrd="0" destOrd="0" presId="urn:microsoft.com/office/officeart/2005/8/layout/process5#1"/>
    <dgm:cxn modelId="{1C0862E3-8226-4AF5-8C59-5110E4D8FA9C}" type="presParOf" srcId="{D697C526-D43B-48FA-9EC7-3A3F946C489A}" destId="{A54F325C-4F31-49C4-8E64-F2C45F483DFA}" srcOrd="2" destOrd="0" presId="urn:microsoft.com/office/officeart/2005/8/layout/process5#1"/>
    <dgm:cxn modelId="{3336A721-10E1-4CC4-8867-872617FAB2DF}" type="presParOf" srcId="{D697C526-D43B-48FA-9EC7-3A3F946C489A}" destId="{B5A0E3D1-A385-4382-A560-C647D68AE6C9}" srcOrd="3" destOrd="0" presId="urn:microsoft.com/office/officeart/2005/8/layout/process5#1"/>
    <dgm:cxn modelId="{0FCB0324-4519-4C54-9370-2A4E2B895AE4}" type="presParOf" srcId="{B5A0E3D1-A385-4382-A560-C647D68AE6C9}" destId="{68C59E84-65E4-4F3B-ADFA-8D47AA00DBE1}" srcOrd="0" destOrd="0" presId="urn:microsoft.com/office/officeart/2005/8/layout/process5#1"/>
    <dgm:cxn modelId="{507FD2E5-20E7-45C9-ADE2-E283906B1972}" type="presParOf" srcId="{D697C526-D43B-48FA-9EC7-3A3F946C489A}" destId="{E1E83526-A4EE-4B7C-B6A5-24598E399201}" srcOrd="4" destOrd="0" presId="urn:microsoft.com/office/officeart/2005/8/layout/process5#1"/>
    <dgm:cxn modelId="{AEDFA5F6-4F01-44C8-92B3-615415E4D747}" type="presParOf" srcId="{D697C526-D43B-48FA-9EC7-3A3F946C489A}" destId="{B15BCE7E-91BC-4538-BD7D-5280951068F8}" srcOrd="5" destOrd="0" presId="urn:microsoft.com/office/officeart/2005/8/layout/process5#1"/>
    <dgm:cxn modelId="{1CF71BFB-9561-4361-95AB-D18AF33466FF}" type="presParOf" srcId="{B15BCE7E-91BC-4538-BD7D-5280951068F8}" destId="{955D0636-DED1-4C20-8349-02BAC8878597}" srcOrd="0" destOrd="0" presId="urn:microsoft.com/office/officeart/2005/8/layout/process5#1"/>
    <dgm:cxn modelId="{D4ECE220-1C69-4CB4-AB79-49FDC27EFA5C}" type="presParOf" srcId="{D697C526-D43B-48FA-9EC7-3A3F946C489A}" destId="{3567878C-DE0B-4DFF-8A9F-CA876DA16150}" srcOrd="6" destOrd="0" presId="urn:microsoft.com/office/officeart/2005/8/layout/process5#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2E1B3D9-EDE7-4573-AB3C-48886908703B}" type="doc">
      <dgm:prSet loTypeId="urn:microsoft.com/office/officeart/2005/8/layout/vList2#5" qsTypeId="urn:microsoft.com/office/officeart/2005/8/quickstyle/simple1#5" csTypeId="urn:microsoft.com/office/officeart/2005/8/colors/accent0_3#2"/>
      <dgm:spPr/>
      <dgm:t>
        <a:bodyPr/>
        <a:lstStyle/>
        <a:p>
          <a:endParaRPr altLang="en-US"/>
        </a:p>
      </dgm:t>
    </dgm:pt>
    <dgm:pt modelId="{1AE6EC96-DFE1-415E-8B66-4D6AC07272F2}">
      <dgm:prSet phldr="0" custT="1"/>
      <dgm:spPr/>
      <dgm:t>
        <a:bodyPr vert="horz" wrap="square"/>
        <a:lstStyle/>
        <a:p>
          <a:pPr>
            <a:lnSpc>
              <a:spcPct val="100000"/>
            </a:lnSpc>
            <a:spcBef>
              <a:spcPct val="0"/>
            </a:spcBef>
            <a:spcAft>
              <a:spcPct val="35000"/>
            </a:spcAft>
          </a:pPr>
          <a:r>
            <a:rPr lang="en-US" sz="2400" b="0" i="0" u="none" baseline="0">
              <a:rtl val="0"/>
            </a:rPr>
            <a:t> IV </a:t>
          </a:r>
          <a:r>
            <a:rPr lang="en-IN" sz="2400" b="0" i="0" u="none" baseline="0">
              <a:rtl val="0"/>
            </a:rPr>
            <a:t>O</a:t>
          </a:r>
          <a:r>
            <a:rPr lang="en-US" sz="2400" b="0" i="0" u="none" baseline="0">
              <a:rtl val="0"/>
            </a:rPr>
            <a:t>xytocin </a:t>
          </a:r>
          <a:r>
            <a:rPr lang="en-US" sz="2400">
              <a:sym typeface="+mn-ea"/>
            </a:rPr>
            <a:t>10 IU</a:t>
          </a:r>
          <a:endParaRPr lang="en-US" altLang="en-US" sz="2400" b="0" i="0" u="none" baseline="0">
            <a:rtl val="0"/>
          </a:endParaRPr>
        </a:p>
      </dgm:t>
    </dgm:pt>
    <dgm:pt modelId="{42157BC4-93A5-4195-AD39-D1CC0B253A7B}" type="parTrans" cxnId="{16C9DA71-FE9F-4905-8364-659C1B5978F0}">
      <dgm:prSet/>
      <dgm:spPr/>
    </dgm:pt>
    <dgm:pt modelId="{8EF0D64A-2DA6-42BA-A5BF-FA7C5F01E653}" type="sibTrans" cxnId="{16C9DA71-FE9F-4905-8364-659C1B5978F0}">
      <dgm:prSet/>
      <dgm:spPr/>
    </dgm:pt>
    <dgm:pt modelId="{7BE78394-9A2C-453C-BD53-6F216BA877B5}" type="pres">
      <dgm:prSet presAssocID="{42E1B3D9-EDE7-4573-AB3C-48886908703B}" presName="linear" presStyleCnt="0">
        <dgm:presLayoutVars>
          <dgm:animLvl val="lvl"/>
          <dgm:resizeHandles val="exact"/>
        </dgm:presLayoutVars>
      </dgm:prSet>
      <dgm:spPr/>
    </dgm:pt>
    <dgm:pt modelId="{D0BCDC3D-1809-4741-839A-F82F35A54DB8}" type="pres">
      <dgm:prSet presAssocID="{1AE6EC96-DFE1-415E-8B66-4D6AC07272F2}" presName="parentText" presStyleLbl="node1" presStyleIdx="0" presStyleCnt="1">
        <dgm:presLayoutVars>
          <dgm:chMax val="0"/>
          <dgm:bulletEnabled val="1"/>
        </dgm:presLayoutVars>
      </dgm:prSet>
      <dgm:spPr/>
    </dgm:pt>
  </dgm:ptLst>
  <dgm:cxnLst>
    <dgm:cxn modelId="{16C9DA71-FE9F-4905-8364-659C1B5978F0}" srcId="{42E1B3D9-EDE7-4573-AB3C-48886908703B}" destId="{1AE6EC96-DFE1-415E-8B66-4D6AC07272F2}" srcOrd="0" destOrd="0" parTransId="{42157BC4-93A5-4195-AD39-D1CC0B253A7B}" sibTransId="{8EF0D64A-2DA6-42BA-A5BF-FA7C5F01E653}"/>
    <dgm:cxn modelId="{9E845596-F84F-46F7-9458-342386051985}" type="presOf" srcId="{42E1B3D9-EDE7-4573-AB3C-48886908703B}" destId="{7BE78394-9A2C-453C-BD53-6F216BA877B5}" srcOrd="0" destOrd="0" presId="urn:microsoft.com/office/officeart/2005/8/layout/vList2#5"/>
    <dgm:cxn modelId="{5411B1F4-834F-44D8-9E6B-F675B419DF15}" type="presOf" srcId="{1AE6EC96-DFE1-415E-8B66-4D6AC07272F2}" destId="{D0BCDC3D-1809-4741-839A-F82F35A54DB8}" srcOrd="0" destOrd="0" presId="urn:microsoft.com/office/officeart/2005/8/layout/vList2#5"/>
    <dgm:cxn modelId="{6ED9B72D-0864-4692-8A67-4417EF131141}" type="presParOf" srcId="{7BE78394-9A2C-453C-BD53-6F216BA877B5}" destId="{D0BCDC3D-1809-4741-839A-F82F35A54DB8}" srcOrd="0" destOrd="0" presId="urn:microsoft.com/office/officeart/2005/8/layout/vList2#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8336939-DDA4-46BD-87F1-ADFA1472004C}" type="doc">
      <dgm:prSet loTypeId="urn:microsoft.com/office/officeart/2005/8/layout/vList2#6" qsTypeId="urn:microsoft.com/office/officeart/2005/8/quickstyle/simple1#6" csTypeId="urn:microsoft.com/office/officeart/2005/8/colors/accent0_3#3"/>
      <dgm:spPr/>
      <dgm:t>
        <a:bodyPr/>
        <a:lstStyle/>
        <a:p>
          <a:endParaRPr altLang="en-US"/>
        </a:p>
      </dgm:t>
    </dgm:pt>
    <dgm:pt modelId="{04143840-8159-4670-B586-FAAA005151ED}">
      <dgm:prSet phldr="0" custT="0"/>
      <dgm:spPr/>
      <dgm:t>
        <a:bodyPr vert="horz" wrap="square"/>
        <a:lstStyle/>
        <a:p>
          <a:pPr>
            <a:lnSpc>
              <a:spcPct val="100000"/>
            </a:lnSpc>
            <a:spcBef>
              <a:spcPct val="0"/>
            </a:spcBef>
            <a:spcAft>
              <a:spcPct val="35000"/>
            </a:spcAft>
          </a:pPr>
          <a:r>
            <a:rPr lang="en-IN" b="0" i="0" u="none" baseline="0">
              <a:rtl val="0"/>
            </a:rPr>
            <a:t>I</a:t>
          </a:r>
          <a:r>
            <a:rPr lang="en-US" b="0" i="0" u="none" baseline="0">
              <a:rtl val="0"/>
            </a:rPr>
            <a:t>njected </a:t>
          </a:r>
          <a:r>
            <a:rPr lang="en-IN" altLang="en-US" b="0" i="0" u="none" baseline="0">
              <a:rtl val="0"/>
            </a:rPr>
            <a:t>slow IV</a:t>
          </a:r>
        </a:p>
      </dgm:t>
    </dgm:pt>
    <dgm:pt modelId="{B9195C9C-C045-400D-BFD9-9EB9DAFD0A93}" type="parTrans" cxnId="{7DB53F24-1B78-49FD-8B6E-6C53FEA8C686}">
      <dgm:prSet/>
      <dgm:spPr/>
    </dgm:pt>
    <dgm:pt modelId="{C8D571C6-56A0-46D3-BFCE-7B8A3F1CDDBD}" type="sibTrans" cxnId="{7DB53F24-1B78-49FD-8B6E-6C53FEA8C686}">
      <dgm:prSet/>
      <dgm:spPr/>
    </dgm:pt>
    <dgm:pt modelId="{7F433531-A101-4356-8C8C-3DFB2906F10E}" type="pres">
      <dgm:prSet presAssocID="{78336939-DDA4-46BD-87F1-ADFA1472004C}" presName="linear" presStyleCnt="0">
        <dgm:presLayoutVars>
          <dgm:animLvl val="lvl"/>
          <dgm:resizeHandles val="exact"/>
        </dgm:presLayoutVars>
      </dgm:prSet>
      <dgm:spPr/>
    </dgm:pt>
    <dgm:pt modelId="{1D42AB6B-95D3-4319-B18B-7FDAA92FC15A}" type="pres">
      <dgm:prSet presAssocID="{04143840-8159-4670-B586-FAAA005151ED}" presName="parentText" presStyleLbl="node1" presStyleIdx="0" presStyleCnt="1">
        <dgm:presLayoutVars>
          <dgm:chMax val="0"/>
          <dgm:bulletEnabled val="1"/>
        </dgm:presLayoutVars>
      </dgm:prSet>
      <dgm:spPr/>
    </dgm:pt>
  </dgm:ptLst>
  <dgm:cxnLst>
    <dgm:cxn modelId="{7DB53F24-1B78-49FD-8B6E-6C53FEA8C686}" srcId="{78336939-DDA4-46BD-87F1-ADFA1472004C}" destId="{04143840-8159-4670-B586-FAAA005151ED}" srcOrd="0" destOrd="0" parTransId="{B9195C9C-C045-400D-BFD9-9EB9DAFD0A93}" sibTransId="{C8D571C6-56A0-46D3-BFCE-7B8A3F1CDDBD}"/>
    <dgm:cxn modelId="{262FF553-FD1F-4E6D-BD21-CA2208F9116A}" type="presOf" srcId="{78336939-DDA4-46BD-87F1-ADFA1472004C}" destId="{7F433531-A101-4356-8C8C-3DFB2906F10E}" srcOrd="0" destOrd="0" presId="urn:microsoft.com/office/officeart/2005/8/layout/vList2#6"/>
    <dgm:cxn modelId="{90EC3298-8E86-411C-B2FB-C0174745CD21}" type="presOf" srcId="{04143840-8159-4670-B586-FAAA005151ED}" destId="{1D42AB6B-95D3-4319-B18B-7FDAA92FC15A}" srcOrd="0" destOrd="0" presId="urn:microsoft.com/office/officeart/2005/8/layout/vList2#6"/>
    <dgm:cxn modelId="{82BC7BBA-E166-4B77-BBE8-3A885C1B8225}" type="presParOf" srcId="{7F433531-A101-4356-8C8C-3DFB2906F10E}" destId="{1D42AB6B-95D3-4319-B18B-7FDAA92FC15A}" srcOrd="0" destOrd="0" presId="urn:microsoft.com/office/officeart/2005/8/layout/vList2#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6122FD7D-E45E-490F-8409-1FF2C4A356A5}" type="doc">
      <dgm:prSet loTypeId="urn:microsoft.com/office/officeart/2005/8/layout/vList2#7" qsTypeId="urn:microsoft.com/office/officeart/2005/8/quickstyle/simple1#7" csTypeId="urn:microsoft.com/office/officeart/2005/8/colors/accent0_3#4"/>
      <dgm:spPr/>
      <dgm:t>
        <a:bodyPr/>
        <a:lstStyle/>
        <a:p>
          <a:endParaRPr altLang="en-US"/>
        </a:p>
      </dgm:t>
    </dgm:pt>
    <dgm:pt modelId="{AB847493-EC19-4960-B2BB-92FBFA50385B}">
      <dgm:prSet phldr="0" custT="1"/>
      <dgm:spPr/>
      <dgm:t>
        <a:bodyPr vert="horz" wrap="square"/>
        <a:lstStyle/>
        <a:p>
          <a:pPr>
            <a:lnSpc>
              <a:spcPct val="100000"/>
            </a:lnSpc>
            <a:spcBef>
              <a:spcPct val="0"/>
            </a:spcBef>
            <a:spcAft>
              <a:spcPct val="35000"/>
            </a:spcAft>
          </a:pPr>
          <a:r>
            <a:rPr lang="en-IN" sz="2000" b="0" i="0" u="none" baseline="0">
              <a:rtl val="0"/>
            </a:rPr>
            <a:t>OR</a:t>
          </a:r>
          <a:endParaRPr lang="en-IN" altLang="en-US" sz="2000" b="0" i="0" u="none" baseline="0">
            <a:rtl val="0"/>
          </a:endParaRPr>
        </a:p>
      </dgm:t>
    </dgm:pt>
    <dgm:pt modelId="{5F8B9128-E2BB-4C02-8CF8-C39D204875D3}" type="parTrans" cxnId="{DCED75F3-D7D0-4E42-88DB-1119B9B77084}">
      <dgm:prSet/>
      <dgm:spPr/>
    </dgm:pt>
    <dgm:pt modelId="{A90CABC3-ED23-44F5-AB45-66ACED3C7836}" type="sibTrans" cxnId="{DCED75F3-D7D0-4E42-88DB-1119B9B77084}">
      <dgm:prSet/>
      <dgm:spPr/>
    </dgm:pt>
    <dgm:pt modelId="{72DED0CE-DA14-4D7E-B925-453D51A9E5F5}" type="pres">
      <dgm:prSet presAssocID="{6122FD7D-E45E-490F-8409-1FF2C4A356A5}" presName="linear" presStyleCnt="0">
        <dgm:presLayoutVars>
          <dgm:animLvl val="lvl"/>
          <dgm:resizeHandles val="exact"/>
        </dgm:presLayoutVars>
      </dgm:prSet>
      <dgm:spPr/>
    </dgm:pt>
    <dgm:pt modelId="{30118742-6210-40CB-8E16-B6EF797C61ED}" type="pres">
      <dgm:prSet presAssocID="{AB847493-EC19-4960-B2BB-92FBFA50385B}" presName="parentText" presStyleLbl="node1" presStyleIdx="0" presStyleCnt="1">
        <dgm:presLayoutVars>
          <dgm:chMax val="0"/>
          <dgm:bulletEnabled val="1"/>
        </dgm:presLayoutVars>
      </dgm:prSet>
      <dgm:spPr/>
    </dgm:pt>
  </dgm:ptLst>
  <dgm:cxnLst>
    <dgm:cxn modelId="{28C7D103-FD55-4370-A899-33C1F116BA8B}" type="presOf" srcId="{6122FD7D-E45E-490F-8409-1FF2C4A356A5}" destId="{72DED0CE-DA14-4D7E-B925-453D51A9E5F5}" srcOrd="0" destOrd="0" presId="urn:microsoft.com/office/officeart/2005/8/layout/vList2#7"/>
    <dgm:cxn modelId="{E456FB92-D6F9-4EA9-92D7-11228EE705A0}" type="presOf" srcId="{AB847493-EC19-4960-B2BB-92FBFA50385B}" destId="{30118742-6210-40CB-8E16-B6EF797C61ED}" srcOrd="0" destOrd="0" presId="urn:microsoft.com/office/officeart/2005/8/layout/vList2#7"/>
    <dgm:cxn modelId="{DCED75F3-D7D0-4E42-88DB-1119B9B77084}" srcId="{6122FD7D-E45E-490F-8409-1FF2C4A356A5}" destId="{AB847493-EC19-4960-B2BB-92FBFA50385B}" srcOrd="0" destOrd="0" parTransId="{5F8B9128-E2BB-4C02-8CF8-C39D204875D3}" sibTransId="{A90CABC3-ED23-44F5-AB45-66ACED3C7836}"/>
    <dgm:cxn modelId="{060AD093-2C0A-43E0-AA8D-B5C71E08E4E0}" type="presParOf" srcId="{72DED0CE-DA14-4D7E-B925-453D51A9E5F5}" destId="{30118742-6210-40CB-8E16-B6EF797C61ED}" srcOrd="0" destOrd="0" presId="urn:microsoft.com/office/officeart/2005/8/layout/vList2#7"/>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13B14CD-0BD0-492D-B0B0-6529074E3B07}" type="doc">
      <dgm:prSet loTypeId="urn:microsoft.com/office/officeart/2005/8/layout/vList2#8" qsTypeId="urn:microsoft.com/office/officeart/2005/8/quickstyle/simple1#8" csTypeId="urn:microsoft.com/office/officeart/2005/8/colors/accent0_3#5"/>
      <dgm:spPr/>
      <dgm:t>
        <a:bodyPr/>
        <a:lstStyle/>
        <a:p>
          <a:endParaRPr altLang="en-US"/>
        </a:p>
      </dgm:t>
    </dgm:pt>
    <dgm:pt modelId="{3E39785D-79D3-4033-BC53-720EEF179951}">
      <dgm:prSet phldr="0" custT="0"/>
      <dgm:spPr/>
      <dgm:t>
        <a:bodyPr vert="horz" wrap="square"/>
        <a:lstStyle/>
        <a:p>
          <a:pPr>
            <a:lnSpc>
              <a:spcPct val="100000"/>
            </a:lnSpc>
            <a:spcBef>
              <a:spcPct val="0"/>
            </a:spcBef>
            <a:spcAft>
              <a:spcPct val="35000"/>
            </a:spcAft>
          </a:pPr>
          <a:r>
            <a:rPr lang="en-IN" altLang="en-US" b="0" i="0" u="none" baseline="0">
              <a:rtl val="0"/>
            </a:rPr>
            <a:t>Infused as </a:t>
          </a:r>
          <a:r>
            <a:rPr lang="en-US" b="0" i="0" u="none" baseline="0">
              <a:rtl val="0"/>
            </a:rPr>
            <a:t>d</a:t>
          </a:r>
          <a:r>
            <a:rPr lang="en-IN" b="0" i="0" u="none" baseline="0">
              <a:rtl val="0"/>
            </a:rPr>
            <a:t>i</a:t>
          </a:r>
          <a:r>
            <a:rPr lang="en-US" b="0" i="0" u="none" baseline="0">
              <a:rtl val="0"/>
            </a:rPr>
            <a:t>luted</a:t>
          </a:r>
          <a:r>
            <a:rPr lang="en-IN" b="0" i="0" u="none" baseline="0">
              <a:rtl val="0"/>
            </a:rPr>
            <a:t> </a:t>
          </a:r>
          <a:r>
            <a:rPr lang="en-US" b="0" i="0" u="none" baseline="0">
              <a:rtl val="0"/>
            </a:rPr>
            <a:t>in 200–500 ml</a:t>
          </a:r>
          <a:r>
            <a:rPr lang="en-IN" b="0" i="0" u="none" baseline="0">
              <a:rtl val="0"/>
            </a:rPr>
            <a:t> </a:t>
          </a:r>
          <a:r>
            <a:rPr lang="en-US" b="0" i="0" u="none" baseline="0">
              <a:rtl val="0"/>
            </a:rPr>
            <a:t>crystalloid administered</a:t>
          </a:r>
          <a:r>
            <a:rPr lang="en-IN" b="0" i="0" u="none" baseline="0">
              <a:rtl val="0"/>
            </a:rPr>
            <a:t> </a:t>
          </a:r>
          <a:r>
            <a:rPr lang="en-US" b="0" i="0" u="none" baseline="0">
              <a:rtl val="0"/>
            </a:rPr>
            <a:t>over 10-min</a:t>
          </a:r>
          <a:r>
            <a:rPr lang="en-IN" b="0" i="0" u="none" baseline="0">
              <a:rtl val="0"/>
            </a:rPr>
            <a:t> </a:t>
          </a:r>
          <a:r>
            <a:rPr lang="en-US" b="0" i="0" u="none" baseline="0">
              <a:rtl val="0"/>
            </a:rPr>
            <a:t>period,</a:t>
          </a:r>
          <a:endParaRPr altLang="en-US"/>
        </a:p>
      </dgm:t>
    </dgm:pt>
    <dgm:pt modelId="{67BC8138-CA27-4619-8A37-303BB7644F26}" type="parTrans" cxnId="{C43919EA-F5EB-496A-9869-83419A4EEB55}">
      <dgm:prSet/>
      <dgm:spPr/>
    </dgm:pt>
    <dgm:pt modelId="{EFEDA8D7-48A3-4139-80EE-F78717649D01}" type="sibTrans" cxnId="{C43919EA-F5EB-496A-9869-83419A4EEB55}">
      <dgm:prSet/>
      <dgm:spPr/>
    </dgm:pt>
    <dgm:pt modelId="{C2803A02-4160-413E-88F9-9D90BDA33E44}" type="pres">
      <dgm:prSet presAssocID="{913B14CD-0BD0-492D-B0B0-6529074E3B07}" presName="linear" presStyleCnt="0">
        <dgm:presLayoutVars>
          <dgm:animLvl val="lvl"/>
          <dgm:resizeHandles val="exact"/>
        </dgm:presLayoutVars>
      </dgm:prSet>
      <dgm:spPr/>
    </dgm:pt>
    <dgm:pt modelId="{313903B0-67F3-4931-B472-B019CA333F80}" type="pres">
      <dgm:prSet presAssocID="{3E39785D-79D3-4033-BC53-720EEF179951}" presName="parentText" presStyleLbl="node1" presStyleIdx="0" presStyleCnt="1">
        <dgm:presLayoutVars>
          <dgm:chMax val="0"/>
          <dgm:bulletEnabled val="1"/>
        </dgm:presLayoutVars>
      </dgm:prSet>
      <dgm:spPr/>
    </dgm:pt>
  </dgm:ptLst>
  <dgm:cxnLst>
    <dgm:cxn modelId="{A923501D-84AC-428A-8A4D-0FDB2B4C77D7}" type="presOf" srcId="{913B14CD-0BD0-492D-B0B0-6529074E3B07}" destId="{C2803A02-4160-413E-88F9-9D90BDA33E44}" srcOrd="0" destOrd="0" presId="urn:microsoft.com/office/officeart/2005/8/layout/vList2#8"/>
    <dgm:cxn modelId="{B1B1FEC3-C99E-480B-8C02-BE01394DBCB4}" type="presOf" srcId="{3E39785D-79D3-4033-BC53-720EEF179951}" destId="{313903B0-67F3-4931-B472-B019CA333F80}" srcOrd="0" destOrd="0" presId="urn:microsoft.com/office/officeart/2005/8/layout/vList2#8"/>
    <dgm:cxn modelId="{C43919EA-F5EB-496A-9869-83419A4EEB55}" srcId="{913B14CD-0BD0-492D-B0B0-6529074E3B07}" destId="{3E39785D-79D3-4033-BC53-720EEF179951}" srcOrd="0" destOrd="0" parTransId="{67BC8138-CA27-4619-8A37-303BB7644F26}" sibTransId="{EFEDA8D7-48A3-4139-80EE-F78717649D01}"/>
    <dgm:cxn modelId="{A6D74B85-7666-4E83-A3AC-E3A4585EAA57}" type="presParOf" srcId="{C2803A02-4160-413E-88F9-9D90BDA33E44}" destId="{313903B0-67F3-4931-B472-B019CA333F80}" srcOrd="0" destOrd="0" presId="urn:microsoft.com/office/officeart/2005/8/layout/vList2#8"/>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44B07D2C-D6B8-46EB-BACF-70E4E24A94F9}" type="doc">
      <dgm:prSet loTypeId="urn:microsoft.com/office/officeart/2005/8/layout/vList2#9" qsTypeId="urn:microsoft.com/office/officeart/2005/8/quickstyle/simple3#2" csTypeId="urn:microsoft.com/office/officeart/2005/8/colors/accent0_3#6"/>
      <dgm:spPr/>
      <dgm:t>
        <a:bodyPr/>
        <a:lstStyle/>
        <a:p>
          <a:endParaRPr altLang="en-US"/>
        </a:p>
      </dgm:t>
    </dgm:pt>
    <dgm:pt modelId="{E5E8447F-5841-4ED9-BB41-5DABAC3C3D22}">
      <dgm:prSet phldr="0" custT="0"/>
      <dgm:spPr/>
      <dgm:t>
        <a:bodyPr vert="horz" wrap="square"/>
        <a:lstStyle/>
        <a:p>
          <a:pPr algn="ctr">
            <a:lnSpc>
              <a:spcPct val="100000"/>
            </a:lnSpc>
            <a:spcBef>
              <a:spcPct val="0"/>
            </a:spcBef>
            <a:spcAft>
              <a:spcPct val="35000"/>
            </a:spcAft>
          </a:pPr>
          <a:r>
            <a:rPr lang="en-IN" b="0" i="0" u="none" baseline="0">
              <a:rtl val="0"/>
            </a:rPr>
            <a:t>+</a:t>
          </a:r>
          <a:endParaRPr altLang="en-US"/>
        </a:p>
      </dgm:t>
    </dgm:pt>
    <dgm:pt modelId="{60270CE7-36DD-4ADD-9F44-5CA4467DC82F}" type="parTrans" cxnId="{96CABFE6-CF5B-4ECC-8100-243783767A18}">
      <dgm:prSet/>
      <dgm:spPr/>
    </dgm:pt>
    <dgm:pt modelId="{7D471D26-C4F4-4EF3-A480-CF469AFCA3B3}" type="sibTrans" cxnId="{96CABFE6-CF5B-4ECC-8100-243783767A18}">
      <dgm:prSet/>
      <dgm:spPr/>
    </dgm:pt>
    <dgm:pt modelId="{076CA48F-B917-4125-AB66-98BEA2F3F581}" type="pres">
      <dgm:prSet presAssocID="{44B07D2C-D6B8-46EB-BACF-70E4E24A94F9}" presName="linear" presStyleCnt="0">
        <dgm:presLayoutVars>
          <dgm:animLvl val="lvl"/>
          <dgm:resizeHandles val="exact"/>
        </dgm:presLayoutVars>
      </dgm:prSet>
      <dgm:spPr/>
    </dgm:pt>
    <dgm:pt modelId="{C8EABE54-220D-4FDF-ABD9-2D63FDC64A8D}" type="pres">
      <dgm:prSet presAssocID="{E5E8447F-5841-4ED9-BB41-5DABAC3C3D22}" presName="parentText" presStyleLbl="node1" presStyleIdx="0" presStyleCnt="1">
        <dgm:presLayoutVars>
          <dgm:chMax val="0"/>
          <dgm:bulletEnabled val="1"/>
        </dgm:presLayoutVars>
      </dgm:prSet>
      <dgm:spPr/>
    </dgm:pt>
  </dgm:ptLst>
  <dgm:cxnLst>
    <dgm:cxn modelId="{059CAD0D-D2E4-47C3-B847-4E12874B7E16}" type="presOf" srcId="{E5E8447F-5841-4ED9-BB41-5DABAC3C3D22}" destId="{C8EABE54-220D-4FDF-ABD9-2D63FDC64A8D}" srcOrd="0" destOrd="0" presId="urn:microsoft.com/office/officeart/2005/8/layout/vList2#9"/>
    <dgm:cxn modelId="{A8B752D4-A5B9-4E08-B75D-45BD2FB2479A}" type="presOf" srcId="{44B07D2C-D6B8-46EB-BACF-70E4E24A94F9}" destId="{076CA48F-B917-4125-AB66-98BEA2F3F581}" srcOrd="0" destOrd="0" presId="urn:microsoft.com/office/officeart/2005/8/layout/vList2#9"/>
    <dgm:cxn modelId="{96CABFE6-CF5B-4ECC-8100-243783767A18}" srcId="{44B07D2C-D6B8-46EB-BACF-70E4E24A94F9}" destId="{E5E8447F-5841-4ED9-BB41-5DABAC3C3D22}" srcOrd="0" destOrd="0" parTransId="{60270CE7-36DD-4ADD-9F44-5CA4467DC82F}" sibTransId="{7D471D26-C4F4-4EF3-A480-CF469AFCA3B3}"/>
    <dgm:cxn modelId="{395CC260-A9EE-4528-AB14-1D90C81A3115}" type="presParOf" srcId="{076CA48F-B917-4125-AB66-98BEA2F3F581}" destId="{C8EABE54-220D-4FDF-ABD9-2D63FDC64A8D}" srcOrd="0" destOrd="0" presId="urn:microsoft.com/office/officeart/2005/8/layout/vList2#9"/>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AF10F567-110E-45FD-B9DF-5497AD337C00}" type="doc">
      <dgm:prSet loTypeId="urn:microsoft.com/office/officeart/2005/8/layout/vList2#10" qsTypeId="urn:microsoft.com/office/officeart/2005/8/quickstyle/simple1#9" csTypeId="urn:microsoft.com/office/officeart/2005/8/colors/accent0_3#7"/>
      <dgm:spPr/>
      <dgm:t>
        <a:bodyPr/>
        <a:lstStyle/>
        <a:p>
          <a:endParaRPr altLang="en-US"/>
        </a:p>
      </dgm:t>
    </dgm:pt>
    <dgm:pt modelId="{0DD90795-6AFE-47C3-AB90-100755E9CEB0}">
      <dgm:prSet/>
      <dgm:spPr/>
      <dgm:t>
        <a:bodyPr/>
        <a:lstStyle/>
        <a:p>
          <a:r>
            <a:rPr lang="en-US" b="0" i="0" u="none" baseline="0">
              <a:rtl val="0"/>
            </a:rPr>
            <a:t>20 IU IV oxytocin</a:t>
          </a:r>
          <a:r>
            <a:rPr lang="en-IN" b="0" i="0" u="none" baseline="0">
              <a:rtl val="0"/>
            </a:rPr>
            <a:t> </a:t>
          </a:r>
          <a:r>
            <a:rPr lang="en-US" b="0" i="0" u="none" baseline="0">
              <a:rtl val="0"/>
            </a:rPr>
            <a:t>diluted in 1000 ml</a:t>
          </a:r>
          <a:r>
            <a:rPr lang="en-IN" b="0" i="0" u="none" baseline="0">
              <a:rtl val="0"/>
            </a:rPr>
            <a:t> </a:t>
          </a:r>
          <a:r>
            <a:rPr lang="en-US" b="0" i="0" u="none" baseline="0">
              <a:rtl val="0"/>
            </a:rPr>
            <a:t>saline administered</a:t>
          </a:r>
          <a:r>
            <a:rPr lang="en-IN" b="0" i="0" u="none" baseline="0">
              <a:rtl val="0"/>
            </a:rPr>
            <a:t> </a:t>
          </a:r>
          <a:r>
            <a:rPr lang="en-US" b="0" i="0" u="none" baseline="0">
              <a:rtl val="0"/>
            </a:rPr>
            <a:t>over 4-hr period</a:t>
          </a:r>
          <a:r>
            <a:rPr lang="en-IN" b="0" i="0" u="none" baseline="0">
              <a:rtl val="0"/>
            </a:rPr>
            <a:t> </a:t>
          </a:r>
          <a:endParaRPr altLang="en-US"/>
        </a:p>
      </dgm:t>
    </dgm:pt>
    <dgm:pt modelId="{FC5BCBA1-DDDA-4659-8C58-ADA0C509BADB}" type="parTrans" cxnId="{D838E843-F81E-4753-B9CA-5583733EE058}">
      <dgm:prSet/>
      <dgm:spPr/>
    </dgm:pt>
    <dgm:pt modelId="{D0B26815-0D84-48FC-A040-ABDD41104604}" type="sibTrans" cxnId="{D838E843-F81E-4753-B9CA-5583733EE058}">
      <dgm:prSet/>
      <dgm:spPr/>
    </dgm:pt>
    <dgm:pt modelId="{F5733929-D1A9-407D-B1D5-59EF53DD14F3}" type="pres">
      <dgm:prSet presAssocID="{AF10F567-110E-45FD-B9DF-5497AD337C00}" presName="linear" presStyleCnt="0">
        <dgm:presLayoutVars>
          <dgm:animLvl val="lvl"/>
          <dgm:resizeHandles val="exact"/>
        </dgm:presLayoutVars>
      </dgm:prSet>
      <dgm:spPr/>
    </dgm:pt>
    <dgm:pt modelId="{A18620AC-C87F-4AC5-BAC6-49B12D1BC611}" type="pres">
      <dgm:prSet presAssocID="{0DD90795-6AFE-47C3-AB90-100755E9CEB0}" presName="parentText" presStyleLbl="node1" presStyleIdx="0" presStyleCnt="1">
        <dgm:presLayoutVars>
          <dgm:chMax val="0"/>
          <dgm:bulletEnabled val="1"/>
        </dgm:presLayoutVars>
      </dgm:prSet>
      <dgm:spPr/>
    </dgm:pt>
  </dgm:ptLst>
  <dgm:cxnLst>
    <dgm:cxn modelId="{D838E843-F81E-4753-B9CA-5583733EE058}" srcId="{AF10F567-110E-45FD-B9DF-5497AD337C00}" destId="{0DD90795-6AFE-47C3-AB90-100755E9CEB0}" srcOrd="0" destOrd="0" parTransId="{FC5BCBA1-DDDA-4659-8C58-ADA0C509BADB}" sibTransId="{D0B26815-0D84-48FC-A040-ABDD41104604}"/>
    <dgm:cxn modelId="{7B07769A-F0FE-4DCF-9269-80352DCFE587}" type="presOf" srcId="{AF10F567-110E-45FD-B9DF-5497AD337C00}" destId="{F5733929-D1A9-407D-B1D5-59EF53DD14F3}" srcOrd="0" destOrd="0" presId="urn:microsoft.com/office/officeart/2005/8/layout/vList2#10"/>
    <dgm:cxn modelId="{79A4A9E9-A4A6-49F9-863D-00952A3F3540}" type="presOf" srcId="{0DD90795-6AFE-47C3-AB90-100755E9CEB0}" destId="{A18620AC-C87F-4AC5-BAC6-49B12D1BC611}" srcOrd="0" destOrd="0" presId="urn:microsoft.com/office/officeart/2005/8/layout/vList2#10"/>
    <dgm:cxn modelId="{9E2600E4-F4FB-41F3-827C-FD3B69216E23}" type="presParOf" srcId="{F5733929-D1A9-407D-B1D5-59EF53DD14F3}" destId="{A18620AC-C87F-4AC5-BAC6-49B12D1BC611}" srcOrd="0" destOrd="0" presId="urn:microsoft.com/office/officeart/2005/8/layout/vList2#10"/>
  </dgm:cxnLst>
  <dgm:bg/>
  <dgm:whole/>
  <dgm:extLst>
    <a:ext uri="http://schemas.microsoft.com/office/drawing/2008/diagram">
      <dsp:dataModelExt xmlns:dsp="http://schemas.microsoft.com/office/drawing/2008/diagram" relId="rId3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9205E57B-0551-451E-BDAB-7A3A43651F6F}" type="doc">
      <dgm:prSet loTypeId="urn:microsoft.com/office/officeart/2005/8/layout/vList2#11" qsTypeId="urn:microsoft.com/office/officeart/2005/8/quickstyle/simple1#10" csTypeId="urn:microsoft.com/office/officeart/2005/8/colors/accent0_3#8"/>
      <dgm:spPr/>
      <dgm:t>
        <a:bodyPr/>
        <a:lstStyle/>
        <a:p>
          <a:endParaRPr altLang="en-US"/>
        </a:p>
      </dgm:t>
    </dgm:pt>
    <dgm:pt modelId="{70D5C331-BB0D-467C-879F-DE3E1DFB325B}">
      <dgm:prSet phldr="0" custT="1"/>
      <dgm:spPr/>
      <dgm:t>
        <a:bodyPr vert="horz" wrap="square"/>
        <a:lstStyle/>
        <a:p>
          <a:pPr algn="ctr">
            <a:lnSpc>
              <a:spcPct val="100000"/>
            </a:lnSpc>
            <a:spcBef>
              <a:spcPct val="0"/>
            </a:spcBef>
            <a:spcAft>
              <a:spcPct val="35000"/>
            </a:spcAft>
          </a:pPr>
          <a:r>
            <a:rPr lang="en-IN" sz="2000" b="0" i="0" u="none" baseline="0">
              <a:rtl val="0"/>
            </a:rPr>
            <a:t>M</a:t>
          </a:r>
          <a:r>
            <a:rPr lang="en-US" sz="2000" b="0" i="0" u="none" baseline="0">
              <a:rtl val="0"/>
            </a:rPr>
            <a:t>isoprostol</a:t>
          </a:r>
          <a:r>
            <a:rPr lang="en-IN" sz="2000" b="0" i="0" u="none" baseline="0">
              <a:rtl val="0"/>
            </a:rPr>
            <a:t> </a:t>
          </a:r>
          <a:r>
            <a:rPr lang="en-US" sz="2000" b="0" i="0" u="none" baseline="0">
              <a:rtl val="0"/>
            </a:rPr>
            <a:t>800 μg </a:t>
          </a:r>
          <a:r>
            <a:rPr lang="en-IN" altLang="en-US" sz="2000" b="0" i="0" u="none" baseline="0">
              <a:rtl val="0"/>
            </a:rPr>
            <a:t>PR/SL</a:t>
          </a:r>
        </a:p>
      </dgm:t>
    </dgm:pt>
    <dgm:pt modelId="{C7E941A0-40EF-4CD1-9AFA-26A6C231DFD9}" type="parTrans" cxnId="{DD9C979E-7721-4727-9206-A7903CF65C62}">
      <dgm:prSet/>
      <dgm:spPr/>
    </dgm:pt>
    <dgm:pt modelId="{DAF3FDBF-56F9-4FC1-8818-102E5D9F4E58}" type="sibTrans" cxnId="{DD9C979E-7721-4727-9206-A7903CF65C62}">
      <dgm:prSet/>
      <dgm:spPr/>
    </dgm:pt>
    <dgm:pt modelId="{EAE11094-0A31-4AE4-91F8-4ECFF40989AE}" type="pres">
      <dgm:prSet presAssocID="{9205E57B-0551-451E-BDAB-7A3A43651F6F}" presName="linear" presStyleCnt="0">
        <dgm:presLayoutVars>
          <dgm:animLvl val="lvl"/>
          <dgm:resizeHandles val="exact"/>
        </dgm:presLayoutVars>
      </dgm:prSet>
      <dgm:spPr/>
    </dgm:pt>
    <dgm:pt modelId="{6EAEA8FB-6E3A-429F-9E7F-9F986D165D13}" type="pres">
      <dgm:prSet presAssocID="{70D5C331-BB0D-467C-879F-DE3E1DFB325B}" presName="parentText" presStyleLbl="node1" presStyleIdx="0" presStyleCnt="1">
        <dgm:presLayoutVars>
          <dgm:chMax val="0"/>
          <dgm:bulletEnabled val="1"/>
        </dgm:presLayoutVars>
      </dgm:prSet>
      <dgm:spPr/>
    </dgm:pt>
  </dgm:ptLst>
  <dgm:cxnLst>
    <dgm:cxn modelId="{68754254-9235-4A92-A56F-10EE23B0A178}" type="presOf" srcId="{70D5C331-BB0D-467C-879F-DE3E1DFB325B}" destId="{6EAEA8FB-6E3A-429F-9E7F-9F986D165D13}" srcOrd="0" destOrd="0" presId="urn:microsoft.com/office/officeart/2005/8/layout/vList2#11"/>
    <dgm:cxn modelId="{DD9C979E-7721-4727-9206-A7903CF65C62}" srcId="{9205E57B-0551-451E-BDAB-7A3A43651F6F}" destId="{70D5C331-BB0D-467C-879F-DE3E1DFB325B}" srcOrd="0" destOrd="0" parTransId="{C7E941A0-40EF-4CD1-9AFA-26A6C231DFD9}" sibTransId="{DAF3FDBF-56F9-4FC1-8818-102E5D9F4E58}"/>
    <dgm:cxn modelId="{8764D8C8-7130-4756-9198-EDF1F71580CC}" type="presOf" srcId="{9205E57B-0551-451E-BDAB-7A3A43651F6F}" destId="{EAE11094-0A31-4AE4-91F8-4ECFF40989AE}" srcOrd="0" destOrd="0" presId="urn:microsoft.com/office/officeart/2005/8/layout/vList2#11"/>
    <dgm:cxn modelId="{816F62E2-FC01-4946-9D78-6DAE475352A6}" type="presParOf" srcId="{EAE11094-0A31-4AE4-91F8-4ECFF40989AE}" destId="{6EAEA8FB-6E3A-429F-9E7F-9F986D165D13}" srcOrd="0" destOrd="0" presId="urn:microsoft.com/office/officeart/2005/8/layout/vList2#11"/>
  </dgm:cxnLst>
  <dgm:bg/>
  <dgm:whole/>
  <dgm:extLst>
    <a:ext uri="http://schemas.microsoft.com/office/drawing/2008/diagram">
      <dsp:dataModelExt xmlns:dsp="http://schemas.microsoft.com/office/drawing/2008/diagram" relId="rId3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459052E-0C6C-42A0-ACC8-0E73A10B6843}" type="doc">
      <dgm:prSet loTypeId="urn:microsoft.com/office/officeart/2005/8/layout/vList2#12" qsTypeId="urn:microsoft.com/office/officeart/2005/8/quickstyle/simple1#11" csTypeId="urn:microsoft.com/office/officeart/2005/8/colors/accent0_3#9"/>
      <dgm:spPr/>
      <dgm:t>
        <a:bodyPr/>
        <a:lstStyle/>
        <a:p>
          <a:endParaRPr altLang="en-US"/>
        </a:p>
      </dgm:t>
    </dgm:pt>
    <dgm:pt modelId="{1F957896-965A-45CA-A87A-94F0A2F9C7C2}">
      <dgm:prSet/>
      <dgm:spPr/>
      <dgm:t>
        <a:bodyPr/>
        <a:lstStyle/>
        <a:p>
          <a:r>
            <a:rPr lang="en-IN" b="0" i="0" u="none" baseline="0">
              <a:rtl val="0"/>
            </a:rPr>
            <a:t>+/-</a:t>
          </a:r>
          <a:endParaRPr altLang="en-US"/>
        </a:p>
      </dgm:t>
    </dgm:pt>
    <dgm:pt modelId="{DDF2942A-D78C-4F81-B467-439D9C5B0008}" type="parTrans" cxnId="{4B797C51-EF30-42D8-B798-839EAABBAAB1}">
      <dgm:prSet/>
      <dgm:spPr/>
    </dgm:pt>
    <dgm:pt modelId="{F4AD271F-8A42-4C9E-AB45-7253380399CD}" type="sibTrans" cxnId="{4B797C51-EF30-42D8-B798-839EAABBAAB1}">
      <dgm:prSet/>
      <dgm:spPr/>
    </dgm:pt>
    <dgm:pt modelId="{3B704D14-11B8-4615-8B67-BDE60CAE68FF}" type="pres">
      <dgm:prSet presAssocID="{D459052E-0C6C-42A0-ACC8-0E73A10B6843}" presName="linear" presStyleCnt="0">
        <dgm:presLayoutVars>
          <dgm:animLvl val="lvl"/>
          <dgm:resizeHandles val="exact"/>
        </dgm:presLayoutVars>
      </dgm:prSet>
      <dgm:spPr/>
    </dgm:pt>
    <dgm:pt modelId="{9ABFC9E5-8ED1-4599-BEE4-7E0F32B0EAF1}" type="pres">
      <dgm:prSet presAssocID="{1F957896-965A-45CA-A87A-94F0A2F9C7C2}" presName="parentText" presStyleLbl="node1" presStyleIdx="0" presStyleCnt="1">
        <dgm:presLayoutVars>
          <dgm:chMax val="0"/>
          <dgm:bulletEnabled val="1"/>
        </dgm:presLayoutVars>
      </dgm:prSet>
      <dgm:spPr/>
    </dgm:pt>
  </dgm:ptLst>
  <dgm:cxnLst>
    <dgm:cxn modelId="{7269664A-F4A9-4D27-82BA-238C8DAEDF13}" type="presOf" srcId="{1F957896-965A-45CA-A87A-94F0A2F9C7C2}" destId="{9ABFC9E5-8ED1-4599-BEE4-7E0F32B0EAF1}" srcOrd="0" destOrd="0" presId="urn:microsoft.com/office/officeart/2005/8/layout/vList2#12"/>
    <dgm:cxn modelId="{4B797C51-EF30-42D8-B798-839EAABBAAB1}" srcId="{D459052E-0C6C-42A0-ACC8-0E73A10B6843}" destId="{1F957896-965A-45CA-A87A-94F0A2F9C7C2}" srcOrd="0" destOrd="0" parTransId="{DDF2942A-D78C-4F81-B467-439D9C5B0008}" sibTransId="{F4AD271F-8A42-4C9E-AB45-7253380399CD}"/>
    <dgm:cxn modelId="{0C6328DE-3909-4EE4-9967-B323F102CAD6}" type="presOf" srcId="{D459052E-0C6C-42A0-ACC8-0E73A10B6843}" destId="{3B704D14-11B8-4615-8B67-BDE60CAE68FF}" srcOrd="0" destOrd="0" presId="urn:microsoft.com/office/officeart/2005/8/layout/vList2#12"/>
    <dgm:cxn modelId="{C276F98F-04CC-488E-9B6F-5AC916F4D899}" type="presParOf" srcId="{3B704D14-11B8-4615-8B67-BDE60CAE68FF}" destId="{9ABFC9E5-8ED1-4599-BEE4-7E0F32B0EAF1}" srcOrd="0" destOrd="0" presId="urn:microsoft.com/office/officeart/2005/8/layout/vList2#12"/>
  </dgm:cxnLst>
  <dgm:bg/>
  <dgm:whole/>
  <dgm:extLst>
    <a:ext uri="http://schemas.microsoft.com/office/drawing/2008/diagram">
      <dsp:dataModelExt xmlns:dsp="http://schemas.microsoft.com/office/drawing/2008/diagram" relId="rId4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49E2202-6BEF-4E7C-BC66-E4476D94A505}" type="doc">
      <dgm:prSet loTypeId="urn:microsoft.com/office/officeart/2005/8/layout/vProcess5" qsTypeId="urn:microsoft.com/office/officeart/2005/8/quickstyle/simple3#3" csTypeId="urn:microsoft.com/office/officeart/2005/8/colors/colorful1#2"/>
      <dgm:spPr/>
      <dgm:t>
        <a:bodyPr/>
        <a:lstStyle/>
        <a:p>
          <a:endParaRPr altLang="en-US"/>
        </a:p>
      </dgm:t>
    </dgm:pt>
    <dgm:pt modelId="{B2E543B4-4B88-413C-A49D-C51B963CCC21}">
      <dgm:prSet phldr="0" custT="1"/>
      <dgm:spPr/>
      <dgm:t>
        <a:bodyPr vert="horz" wrap="square"/>
        <a:lstStyle/>
        <a:p>
          <a:pPr>
            <a:lnSpc>
              <a:spcPct val="100000"/>
            </a:lnSpc>
            <a:spcBef>
              <a:spcPct val="0"/>
            </a:spcBef>
            <a:spcAft>
              <a:spcPct val="35000"/>
            </a:spcAft>
          </a:pPr>
          <a:r>
            <a:rPr lang="en-US" sz="2400" b="0" i="0" u="none" baseline="0">
              <a:rtl val="0"/>
            </a:rPr>
            <a:t>Tranexamic acid (TXA) is a synthetic analogue of the amino acid</a:t>
          </a:r>
          <a:r>
            <a:rPr lang="en-IN" sz="2400" b="0" i="0" u="none" baseline="0">
              <a:rtl val="0"/>
            </a:rPr>
            <a:t> </a:t>
          </a:r>
          <a:r>
            <a:rPr lang="en-US" sz="2400" b="0" i="0" u="none" baseline="0">
              <a:rtl val="0"/>
            </a:rPr>
            <a:t>lysine </a:t>
          </a:r>
          <a:endParaRPr lang="en-US" altLang="en-US" sz="2400" b="0" i="0" u="none" baseline="0">
            <a:rtl val="0"/>
          </a:endParaRPr>
        </a:p>
      </dgm:t>
    </dgm:pt>
    <dgm:pt modelId="{EA83A4E5-5345-40C9-952D-5D13D41AFF2A}" type="parTrans" cxnId="{FE3BD585-0C6E-4348-AF25-88A758D7CB90}">
      <dgm:prSet/>
      <dgm:spPr/>
    </dgm:pt>
    <dgm:pt modelId="{D5AA4E87-CD4A-41F9-8191-6EC053863514}" type="sibTrans" cxnId="{FE3BD585-0C6E-4348-AF25-88A758D7CB90}">
      <dgm:prSet/>
      <dgm:spPr>
        <a:solidFill>
          <a:srgbClr val="0070C0"/>
        </a:solidFill>
      </dgm:spPr>
      <dgm:t>
        <a:bodyPr/>
        <a:lstStyle/>
        <a:p>
          <a:endParaRPr lang="en-GB"/>
        </a:p>
      </dgm:t>
    </dgm:pt>
    <dgm:pt modelId="{0DE54C1D-1779-4DC9-8DDC-E17D7F10E488}">
      <dgm:prSet phldr="0" custT="1"/>
      <dgm:spPr/>
      <dgm:t>
        <a:bodyPr vert="horz" wrap="square"/>
        <a:lstStyle/>
        <a:p>
          <a:pPr>
            <a:lnSpc>
              <a:spcPct val="100000"/>
            </a:lnSpc>
            <a:spcBef>
              <a:spcPct val="0"/>
            </a:spcBef>
            <a:spcAft>
              <a:spcPct val="35000"/>
            </a:spcAft>
          </a:pPr>
          <a:r>
            <a:rPr sz="2000">
              <a:sym typeface="+mn-ea"/>
            </a:rPr>
            <a:t>T</a:t>
          </a:r>
          <a:r>
            <a:rPr lang="en-US" sz="2000">
              <a:sym typeface="+mn-ea"/>
            </a:rPr>
            <a:t>XA forms a reversible complex that displaces plasminogen from</a:t>
          </a:r>
          <a:r>
            <a:rPr sz="2000">
              <a:sym typeface="+mn-ea"/>
            </a:rPr>
            <a:t> f</a:t>
          </a:r>
          <a:r>
            <a:rPr lang="en-US" sz="2000">
              <a:sym typeface="+mn-ea"/>
            </a:rPr>
            <a:t>ibrin resulting in inhibition of fibrinolysis and inhibition of the</a:t>
          </a:r>
          <a:r>
            <a:rPr sz="2000">
              <a:sym typeface="+mn-ea"/>
            </a:rPr>
            <a:t> p</a:t>
          </a:r>
          <a:r>
            <a:rPr lang="en-US" sz="2000">
              <a:sym typeface="+mn-ea"/>
            </a:rPr>
            <a:t>roteolytic activity of plasmin</a:t>
          </a:r>
        </a:p>
      </dgm:t>
    </dgm:pt>
    <dgm:pt modelId="{CEAC1BA7-E84B-4B55-9A94-121C429B068C}" type="parTrans" cxnId="{C8BB9248-1524-4516-A457-2318301E6483}">
      <dgm:prSet/>
      <dgm:spPr/>
    </dgm:pt>
    <dgm:pt modelId="{C0C01228-E1D6-43EF-BFC1-9400E9C7471E}" type="sibTrans" cxnId="{C8BB9248-1524-4516-A457-2318301E6483}">
      <dgm:prSet/>
      <dgm:spPr>
        <a:solidFill>
          <a:srgbClr val="0070C0"/>
        </a:solidFill>
      </dgm:spPr>
      <dgm:t>
        <a:bodyPr/>
        <a:lstStyle/>
        <a:p>
          <a:endParaRPr lang="en-GB"/>
        </a:p>
      </dgm:t>
    </dgm:pt>
    <dgm:pt modelId="{FBF44411-DCB0-4D80-918C-96A35ADE35DE}">
      <dgm:prSet phldr="0" custT="1"/>
      <dgm:spPr/>
      <dgm:t>
        <a:bodyPr vert="horz" wrap="square"/>
        <a:lstStyle/>
        <a:p>
          <a:pPr>
            <a:lnSpc>
              <a:spcPct val="100000"/>
            </a:lnSpc>
            <a:spcBef>
              <a:spcPct val="0"/>
            </a:spcBef>
            <a:spcAft>
              <a:spcPct val="35000"/>
            </a:spcAft>
          </a:pPr>
          <a:r>
            <a:rPr lang="en-IN" altLang="en-US" sz="2000" b="0" i="0" u="none" baseline="0">
              <a:rtl val="0"/>
            </a:rPr>
            <a:t>I</a:t>
          </a:r>
          <a:r>
            <a:rPr lang="en-US" sz="2000" b="0" i="0" u="none" baseline="0">
              <a:rtl val="0"/>
            </a:rPr>
            <a:t>nhibits fibrinolysis by reducing the binding of plasminogen</a:t>
          </a:r>
          <a:r>
            <a:rPr lang="en-IN" sz="2000" b="0" i="0" u="none" baseline="0">
              <a:rtl val="0"/>
            </a:rPr>
            <a:t> </a:t>
          </a:r>
          <a:r>
            <a:rPr lang="en-US" sz="2000" b="0" i="0" u="none" baseline="0">
              <a:rtl val="0"/>
            </a:rPr>
            <a:t>and tissue plasminogen activator (tPA) to fibrin.</a:t>
          </a:r>
          <a:endParaRPr lang="en-US" altLang="en-US" sz="2000" b="0" i="0" u="none" baseline="0">
            <a:rtl val="0"/>
          </a:endParaRPr>
        </a:p>
      </dgm:t>
    </dgm:pt>
    <dgm:pt modelId="{81FF5534-6D2A-4C50-AF3D-9BFFAD40AF6A}" type="parTrans" cxnId="{76B728A8-1255-434E-8082-F56DEF7826C5}">
      <dgm:prSet/>
      <dgm:spPr/>
    </dgm:pt>
    <dgm:pt modelId="{B9BA7165-035A-48BC-A814-2C4B0BA2F747}" type="sibTrans" cxnId="{76B728A8-1255-434E-8082-F56DEF7826C5}">
      <dgm:prSet/>
      <dgm:spPr>
        <a:solidFill>
          <a:srgbClr val="0070C0"/>
        </a:solidFill>
      </dgm:spPr>
      <dgm:t>
        <a:bodyPr/>
        <a:lstStyle/>
        <a:p>
          <a:endParaRPr lang="en-GB"/>
        </a:p>
      </dgm:t>
    </dgm:pt>
    <dgm:pt modelId="{BFE14BC4-C02E-4D88-B4E3-227C78F1E54D}">
      <dgm:prSet phldr="0" custT="1"/>
      <dgm:spPr/>
      <dgm:t>
        <a:bodyPr vert="horz" wrap="square"/>
        <a:lstStyle/>
        <a:p>
          <a:pPr>
            <a:lnSpc>
              <a:spcPct val="100000"/>
            </a:lnSpc>
            <a:spcBef>
              <a:spcPct val="0"/>
            </a:spcBef>
            <a:spcAft>
              <a:spcPct val="35000"/>
            </a:spcAft>
          </a:pPr>
          <a:r>
            <a:rPr lang="en-IN" sz="2000" b="0" i="0" u="none" baseline="0">
              <a:rtl val="0"/>
            </a:rPr>
            <a:t>Hyperfibrinolysis and fibrinogen depletion are common in the early stages of major postpartum bleeding,hence an antifibrinolytic drug is useful. </a:t>
          </a:r>
          <a:endParaRPr lang="en-IN" altLang="en-US" sz="2000" b="0" i="0" u="none" baseline="0">
            <a:rtl val="0"/>
          </a:endParaRPr>
        </a:p>
      </dgm:t>
    </dgm:pt>
    <dgm:pt modelId="{7D486418-D812-40FB-ADE5-8ABF26AFC44F}" type="parTrans" cxnId="{2356DB8A-B57B-43B6-8339-0DDC2C4ED76E}">
      <dgm:prSet/>
      <dgm:spPr/>
    </dgm:pt>
    <dgm:pt modelId="{D2DD47DC-A2A8-42EB-A41A-D1772DB16EB3}" type="sibTrans" cxnId="{2356DB8A-B57B-43B6-8339-0DDC2C4ED76E}">
      <dgm:prSet/>
      <dgm:spPr>
        <a:solidFill>
          <a:srgbClr val="0070C0"/>
        </a:solidFill>
      </dgm:spPr>
      <dgm:t>
        <a:bodyPr/>
        <a:lstStyle/>
        <a:p>
          <a:endParaRPr lang="en-GB"/>
        </a:p>
      </dgm:t>
    </dgm:pt>
    <dgm:pt modelId="{CC781F6C-0BDD-4E5E-9C40-FB747EFD7071}">
      <dgm:prSet/>
      <dgm:spPr/>
      <dgm:t>
        <a:bodyPr/>
        <a:lstStyle/>
        <a:p>
          <a:r>
            <a:rPr lang="en-IN" b="0" i="0" u="none" baseline="0">
              <a:rtl val="0"/>
            </a:rPr>
            <a:t>TXA offers an alternative way to support hemostasis.</a:t>
          </a:r>
          <a:endParaRPr altLang="en-US"/>
        </a:p>
      </dgm:t>
    </dgm:pt>
    <dgm:pt modelId="{5ACEEF0C-6CD5-4677-9387-EDD4F5331982}" type="parTrans" cxnId="{3780ACD3-983F-4886-91BC-D916FEEB4B68}">
      <dgm:prSet/>
      <dgm:spPr/>
    </dgm:pt>
    <dgm:pt modelId="{2CB0E092-FC8F-4597-BECE-CBC7902B4CD5}" type="sibTrans" cxnId="{3780ACD3-983F-4886-91BC-D916FEEB4B68}">
      <dgm:prSet/>
      <dgm:spPr/>
    </dgm:pt>
    <dgm:pt modelId="{234323E6-3C35-4177-9F1B-C85A0DA74A3B}" type="pres">
      <dgm:prSet presAssocID="{F49E2202-6BEF-4E7C-BC66-E4476D94A505}" presName="outerComposite" presStyleCnt="0">
        <dgm:presLayoutVars>
          <dgm:chMax val="5"/>
          <dgm:dir/>
          <dgm:resizeHandles val="exact"/>
        </dgm:presLayoutVars>
      </dgm:prSet>
      <dgm:spPr/>
    </dgm:pt>
    <dgm:pt modelId="{94E9CDB4-DF50-41C7-879D-C3E479D0C633}" type="pres">
      <dgm:prSet presAssocID="{F49E2202-6BEF-4E7C-BC66-E4476D94A505}" presName="dummyMaxCanvas" presStyleCnt="0">
        <dgm:presLayoutVars/>
      </dgm:prSet>
      <dgm:spPr/>
    </dgm:pt>
    <dgm:pt modelId="{4C59FDD3-A72E-494E-807B-4CEB54FA287B}" type="pres">
      <dgm:prSet presAssocID="{F49E2202-6BEF-4E7C-BC66-E4476D94A505}" presName="FiveNodes_1" presStyleLbl="node1" presStyleIdx="0" presStyleCnt="5">
        <dgm:presLayoutVars>
          <dgm:bulletEnabled val="1"/>
        </dgm:presLayoutVars>
      </dgm:prSet>
      <dgm:spPr/>
    </dgm:pt>
    <dgm:pt modelId="{296BDEC8-FED3-4EFE-8416-E06256512143}" type="pres">
      <dgm:prSet presAssocID="{F49E2202-6BEF-4E7C-BC66-E4476D94A505}" presName="FiveNodes_2" presStyleLbl="node1" presStyleIdx="1" presStyleCnt="5">
        <dgm:presLayoutVars>
          <dgm:bulletEnabled val="1"/>
        </dgm:presLayoutVars>
      </dgm:prSet>
      <dgm:spPr/>
    </dgm:pt>
    <dgm:pt modelId="{9DAA922F-7CFF-43C4-935F-D3BF4777FCA5}" type="pres">
      <dgm:prSet presAssocID="{F49E2202-6BEF-4E7C-BC66-E4476D94A505}" presName="FiveNodes_3" presStyleLbl="node1" presStyleIdx="2" presStyleCnt="5">
        <dgm:presLayoutVars>
          <dgm:bulletEnabled val="1"/>
        </dgm:presLayoutVars>
      </dgm:prSet>
      <dgm:spPr/>
    </dgm:pt>
    <dgm:pt modelId="{CC9DFA01-7683-4C60-B9AB-16EA335E413A}" type="pres">
      <dgm:prSet presAssocID="{F49E2202-6BEF-4E7C-BC66-E4476D94A505}" presName="FiveNodes_4" presStyleLbl="node1" presStyleIdx="3" presStyleCnt="5">
        <dgm:presLayoutVars>
          <dgm:bulletEnabled val="1"/>
        </dgm:presLayoutVars>
      </dgm:prSet>
      <dgm:spPr/>
    </dgm:pt>
    <dgm:pt modelId="{53C600F8-67F0-4ABA-B82F-1D47A3564BB2}" type="pres">
      <dgm:prSet presAssocID="{F49E2202-6BEF-4E7C-BC66-E4476D94A505}" presName="FiveNodes_5" presStyleLbl="node1" presStyleIdx="4" presStyleCnt="5">
        <dgm:presLayoutVars>
          <dgm:bulletEnabled val="1"/>
        </dgm:presLayoutVars>
      </dgm:prSet>
      <dgm:spPr/>
    </dgm:pt>
    <dgm:pt modelId="{3D812B79-2A44-4593-B937-A4C6167EBB65}" type="pres">
      <dgm:prSet presAssocID="{F49E2202-6BEF-4E7C-BC66-E4476D94A505}" presName="FiveConn_1-2" presStyleLbl="fgAccFollowNode1" presStyleIdx="0" presStyleCnt="4">
        <dgm:presLayoutVars>
          <dgm:bulletEnabled val="1"/>
        </dgm:presLayoutVars>
      </dgm:prSet>
      <dgm:spPr/>
    </dgm:pt>
    <dgm:pt modelId="{0FE5631C-7CBE-40E1-8228-4810E97E0A6C}" type="pres">
      <dgm:prSet presAssocID="{F49E2202-6BEF-4E7C-BC66-E4476D94A505}" presName="FiveConn_2-3" presStyleLbl="fgAccFollowNode1" presStyleIdx="1" presStyleCnt="4">
        <dgm:presLayoutVars>
          <dgm:bulletEnabled val="1"/>
        </dgm:presLayoutVars>
      </dgm:prSet>
      <dgm:spPr/>
    </dgm:pt>
    <dgm:pt modelId="{76B34921-5004-49B3-97A9-4AE6B72BFBDA}" type="pres">
      <dgm:prSet presAssocID="{F49E2202-6BEF-4E7C-BC66-E4476D94A505}" presName="FiveConn_3-4" presStyleLbl="fgAccFollowNode1" presStyleIdx="2" presStyleCnt="4">
        <dgm:presLayoutVars>
          <dgm:bulletEnabled val="1"/>
        </dgm:presLayoutVars>
      </dgm:prSet>
      <dgm:spPr/>
    </dgm:pt>
    <dgm:pt modelId="{BBEBF4AA-C9F8-46A0-8DC1-CDFD7B9EC87D}" type="pres">
      <dgm:prSet presAssocID="{F49E2202-6BEF-4E7C-BC66-E4476D94A505}" presName="FiveConn_4-5" presStyleLbl="fgAccFollowNode1" presStyleIdx="3" presStyleCnt="4">
        <dgm:presLayoutVars>
          <dgm:bulletEnabled val="1"/>
        </dgm:presLayoutVars>
      </dgm:prSet>
      <dgm:spPr/>
    </dgm:pt>
    <dgm:pt modelId="{153FC430-B1A7-460E-8C47-C3CAFCFE4812}" type="pres">
      <dgm:prSet presAssocID="{F49E2202-6BEF-4E7C-BC66-E4476D94A505}" presName="FiveNodes_1_text" presStyleLbl="node1" presStyleIdx="4" presStyleCnt="5">
        <dgm:presLayoutVars>
          <dgm:bulletEnabled val="1"/>
        </dgm:presLayoutVars>
      </dgm:prSet>
      <dgm:spPr/>
    </dgm:pt>
    <dgm:pt modelId="{2B513925-81FA-436F-B980-8A87004524FA}" type="pres">
      <dgm:prSet presAssocID="{F49E2202-6BEF-4E7C-BC66-E4476D94A505}" presName="FiveNodes_2_text" presStyleLbl="node1" presStyleIdx="4" presStyleCnt="5">
        <dgm:presLayoutVars>
          <dgm:bulletEnabled val="1"/>
        </dgm:presLayoutVars>
      </dgm:prSet>
      <dgm:spPr/>
    </dgm:pt>
    <dgm:pt modelId="{AC6B43C2-4DEF-46FC-865D-BE6C0837956D}" type="pres">
      <dgm:prSet presAssocID="{F49E2202-6BEF-4E7C-BC66-E4476D94A505}" presName="FiveNodes_3_text" presStyleLbl="node1" presStyleIdx="4" presStyleCnt="5">
        <dgm:presLayoutVars>
          <dgm:bulletEnabled val="1"/>
        </dgm:presLayoutVars>
      </dgm:prSet>
      <dgm:spPr/>
    </dgm:pt>
    <dgm:pt modelId="{41E483A7-D046-49BB-8941-6A5BEA2BA5D8}" type="pres">
      <dgm:prSet presAssocID="{F49E2202-6BEF-4E7C-BC66-E4476D94A505}" presName="FiveNodes_4_text" presStyleLbl="node1" presStyleIdx="4" presStyleCnt="5">
        <dgm:presLayoutVars>
          <dgm:bulletEnabled val="1"/>
        </dgm:presLayoutVars>
      </dgm:prSet>
      <dgm:spPr/>
    </dgm:pt>
    <dgm:pt modelId="{F691E843-A484-4502-9BF5-12F3995C31BD}" type="pres">
      <dgm:prSet presAssocID="{F49E2202-6BEF-4E7C-BC66-E4476D94A505}" presName="FiveNodes_5_text" presStyleLbl="node1" presStyleIdx="4" presStyleCnt="5">
        <dgm:presLayoutVars>
          <dgm:bulletEnabled val="1"/>
        </dgm:presLayoutVars>
      </dgm:prSet>
      <dgm:spPr/>
    </dgm:pt>
  </dgm:ptLst>
  <dgm:cxnLst>
    <dgm:cxn modelId="{11AF900B-D830-4416-965A-5869F11F3A8A}" type="presOf" srcId="{0DE54C1D-1779-4DC9-8DDC-E17D7F10E488}" destId="{2B513925-81FA-436F-B980-8A87004524FA}" srcOrd="1" destOrd="0" presId="urn:microsoft.com/office/officeart/2005/8/layout/vProcess5"/>
    <dgm:cxn modelId="{94505510-64C2-44BA-BFC9-B164738D4EC6}" type="presOf" srcId="{D2DD47DC-A2A8-42EB-A41A-D1772DB16EB3}" destId="{BBEBF4AA-C9F8-46A0-8DC1-CDFD7B9EC87D}" srcOrd="0" destOrd="0" presId="urn:microsoft.com/office/officeart/2005/8/layout/vProcess5"/>
    <dgm:cxn modelId="{6B1FCE1D-BEDF-4F67-9F47-40C796434ADD}" type="presOf" srcId="{F49E2202-6BEF-4E7C-BC66-E4476D94A505}" destId="{234323E6-3C35-4177-9F1B-C85A0DA74A3B}" srcOrd="0" destOrd="0" presId="urn:microsoft.com/office/officeart/2005/8/layout/vProcess5"/>
    <dgm:cxn modelId="{B6A30A25-0A98-4E00-87C3-E99852803444}" type="presOf" srcId="{D5AA4E87-CD4A-41F9-8191-6EC053863514}" destId="{3D812B79-2A44-4593-B937-A4C6167EBB65}" srcOrd="0" destOrd="0" presId="urn:microsoft.com/office/officeart/2005/8/layout/vProcess5"/>
    <dgm:cxn modelId="{FFDDA137-43F2-418D-8EEE-D6D19D1C8925}" type="presOf" srcId="{BFE14BC4-C02E-4D88-B4E3-227C78F1E54D}" destId="{41E483A7-D046-49BB-8941-6A5BEA2BA5D8}" srcOrd="1" destOrd="0" presId="urn:microsoft.com/office/officeart/2005/8/layout/vProcess5"/>
    <dgm:cxn modelId="{C8BB9248-1524-4516-A457-2318301E6483}" srcId="{F49E2202-6BEF-4E7C-BC66-E4476D94A505}" destId="{0DE54C1D-1779-4DC9-8DDC-E17D7F10E488}" srcOrd="1" destOrd="0" parTransId="{CEAC1BA7-E84B-4B55-9A94-121C429B068C}" sibTransId="{C0C01228-E1D6-43EF-BFC1-9400E9C7471E}"/>
    <dgm:cxn modelId="{8E108D4C-39D4-49BB-90B9-1874EC74F76B}" type="presOf" srcId="{FBF44411-DCB0-4D80-918C-96A35ADE35DE}" destId="{9DAA922F-7CFF-43C4-935F-D3BF4777FCA5}" srcOrd="0" destOrd="0" presId="urn:microsoft.com/office/officeart/2005/8/layout/vProcess5"/>
    <dgm:cxn modelId="{8C21DA4F-F18A-4E25-A043-61BCC13E8F86}" type="presOf" srcId="{C0C01228-E1D6-43EF-BFC1-9400E9C7471E}" destId="{0FE5631C-7CBE-40E1-8228-4810E97E0A6C}" srcOrd="0" destOrd="0" presId="urn:microsoft.com/office/officeart/2005/8/layout/vProcess5"/>
    <dgm:cxn modelId="{00693F6B-5988-4BA4-AE0A-1C0AC5833E69}" type="presOf" srcId="{B2E543B4-4B88-413C-A49D-C51B963CCC21}" destId="{153FC430-B1A7-460E-8C47-C3CAFCFE4812}" srcOrd="1" destOrd="0" presId="urn:microsoft.com/office/officeart/2005/8/layout/vProcess5"/>
    <dgm:cxn modelId="{3688B172-FB93-4D08-AE18-E10D8DDFF2C5}" type="presOf" srcId="{B9BA7165-035A-48BC-A814-2C4B0BA2F747}" destId="{76B34921-5004-49B3-97A9-4AE6B72BFBDA}" srcOrd="0" destOrd="0" presId="urn:microsoft.com/office/officeart/2005/8/layout/vProcess5"/>
    <dgm:cxn modelId="{96637D73-D7D3-45F8-9635-EF752965B4CC}" type="presOf" srcId="{0DE54C1D-1779-4DC9-8DDC-E17D7F10E488}" destId="{296BDEC8-FED3-4EFE-8416-E06256512143}" srcOrd="0" destOrd="0" presId="urn:microsoft.com/office/officeart/2005/8/layout/vProcess5"/>
    <dgm:cxn modelId="{FE3BD585-0C6E-4348-AF25-88A758D7CB90}" srcId="{F49E2202-6BEF-4E7C-BC66-E4476D94A505}" destId="{B2E543B4-4B88-413C-A49D-C51B963CCC21}" srcOrd="0" destOrd="0" parTransId="{EA83A4E5-5345-40C9-952D-5D13D41AFF2A}" sibTransId="{D5AA4E87-CD4A-41F9-8191-6EC053863514}"/>
    <dgm:cxn modelId="{6EB98186-13C7-44A3-BD48-CD48A109B17D}" type="presOf" srcId="{FBF44411-DCB0-4D80-918C-96A35ADE35DE}" destId="{AC6B43C2-4DEF-46FC-865D-BE6C0837956D}" srcOrd="1" destOrd="0" presId="urn:microsoft.com/office/officeart/2005/8/layout/vProcess5"/>
    <dgm:cxn modelId="{2356DB8A-B57B-43B6-8339-0DDC2C4ED76E}" srcId="{F49E2202-6BEF-4E7C-BC66-E4476D94A505}" destId="{BFE14BC4-C02E-4D88-B4E3-227C78F1E54D}" srcOrd="3" destOrd="0" parTransId="{7D486418-D812-40FB-ADE5-8ABF26AFC44F}" sibTransId="{D2DD47DC-A2A8-42EB-A41A-D1772DB16EB3}"/>
    <dgm:cxn modelId="{76B728A8-1255-434E-8082-F56DEF7826C5}" srcId="{F49E2202-6BEF-4E7C-BC66-E4476D94A505}" destId="{FBF44411-DCB0-4D80-918C-96A35ADE35DE}" srcOrd="2" destOrd="0" parTransId="{81FF5534-6D2A-4C50-AF3D-9BFFAD40AF6A}" sibTransId="{B9BA7165-035A-48BC-A814-2C4B0BA2F747}"/>
    <dgm:cxn modelId="{8B19C8C0-EB96-4D6C-8957-F58F0372A8AB}" type="presOf" srcId="{BFE14BC4-C02E-4D88-B4E3-227C78F1E54D}" destId="{CC9DFA01-7683-4C60-B9AB-16EA335E413A}" srcOrd="0" destOrd="0" presId="urn:microsoft.com/office/officeart/2005/8/layout/vProcess5"/>
    <dgm:cxn modelId="{3C3740C4-C3BF-4331-8169-2D8BE00DFB90}" type="presOf" srcId="{CC781F6C-0BDD-4E5E-9C40-FB747EFD7071}" destId="{53C600F8-67F0-4ABA-B82F-1D47A3564BB2}" srcOrd="0" destOrd="0" presId="urn:microsoft.com/office/officeart/2005/8/layout/vProcess5"/>
    <dgm:cxn modelId="{1CC584D2-7A09-4877-B2BB-04F9D1AB9DB5}" type="presOf" srcId="{CC781F6C-0BDD-4E5E-9C40-FB747EFD7071}" destId="{F691E843-A484-4502-9BF5-12F3995C31BD}" srcOrd="1" destOrd="0" presId="urn:microsoft.com/office/officeart/2005/8/layout/vProcess5"/>
    <dgm:cxn modelId="{3780ACD3-983F-4886-91BC-D916FEEB4B68}" srcId="{F49E2202-6BEF-4E7C-BC66-E4476D94A505}" destId="{CC781F6C-0BDD-4E5E-9C40-FB747EFD7071}" srcOrd="4" destOrd="0" parTransId="{5ACEEF0C-6CD5-4677-9387-EDD4F5331982}" sibTransId="{2CB0E092-FC8F-4597-BECE-CBC7902B4CD5}"/>
    <dgm:cxn modelId="{B2BACFF0-E1DA-4282-B9FF-26EC3AEEF2FE}" type="presOf" srcId="{B2E543B4-4B88-413C-A49D-C51B963CCC21}" destId="{4C59FDD3-A72E-494E-807B-4CEB54FA287B}" srcOrd="0" destOrd="0" presId="urn:microsoft.com/office/officeart/2005/8/layout/vProcess5"/>
    <dgm:cxn modelId="{B663DFF9-5F3F-4B8D-AA26-B9F8F22A7EC8}" type="presParOf" srcId="{234323E6-3C35-4177-9F1B-C85A0DA74A3B}" destId="{94E9CDB4-DF50-41C7-879D-C3E479D0C633}" srcOrd="0" destOrd="0" presId="urn:microsoft.com/office/officeart/2005/8/layout/vProcess5"/>
    <dgm:cxn modelId="{57E8FCE7-A131-4029-B86D-29AB8B92B655}" type="presParOf" srcId="{234323E6-3C35-4177-9F1B-C85A0DA74A3B}" destId="{4C59FDD3-A72E-494E-807B-4CEB54FA287B}" srcOrd="1" destOrd="0" presId="urn:microsoft.com/office/officeart/2005/8/layout/vProcess5"/>
    <dgm:cxn modelId="{D5CB187F-6D00-482C-85F2-CE28C1A4CA70}" type="presParOf" srcId="{234323E6-3C35-4177-9F1B-C85A0DA74A3B}" destId="{296BDEC8-FED3-4EFE-8416-E06256512143}" srcOrd="2" destOrd="0" presId="urn:microsoft.com/office/officeart/2005/8/layout/vProcess5"/>
    <dgm:cxn modelId="{131C2431-7724-453E-A675-2EEDDC2E4D2B}" type="presParOf" srcId="{234323E6-3C35-4177-9F1B-C85A0DA74A3B}" destId="{9DAA922F-7CFF-43C4-935F-D3BF4777FCA5}" srcOrd="3" destOrd="0" presId="urn:microsoft.com/office/officeart/2005/8/layout/vProcess5"/>
    <dgm:cxn modelId="{20984BA8-D4DB-42A9-BC66-BA6182C1FC7C}" type="presParOf" srcId="{234323E6-3C35-4177-9F1B-C85A0DA74A3B}" destId="{CC9DFA01-7683-4C60-B9AB-16EA335E413A}" srcOrd="4" destOrd="0" presId="urn:microsoft.com/office/officeart/2005/8/layout/vProcess5"/>
    <dgm:cxn modelId="{BAD1BA09-48F7-4AD1-B2CA-17066FE7B233}" type="presParOf" srcId="{234323E6-3C35-4177-9F1B-C85A0DA74A3B}" destId="{53C600F8-67F0-4ABA-B82F-1D47A3564BB2}" srcOrd="5" destOrd="0" presId="urn:microsoft.com/office/officeart/2005/8/layout/vProcess5"/>
    <dgm:cxn modelId="{6D58FD21-C8F8-42BC-A28A-5D8F37C22F19}" type="presParOf" srcId="{234323E6-3C35-4177-9F1B-C85A0DA74A3B}" destId="{3D812B79-2A44-4593-B937-A4C6167EBB65}" srcOrd="6" destOrd="0" presId="urn:microsoft.com/office/officeart/2005/8/layout/vProcess5"/>
    <dgm:cxn modelId="{E2998C66-936B-4CF3-A6EF-5D86F2F39366}" type="presParOf" srcId="{234323E6-3C35-4177-9F1B-C85A0DA74A3B}" destId="{0FE5631C-7CBE-40E1-8228-4810E97E0A6C}" srcOrd="7" destOrd="0" presId="urn:microsoft.com/office/officeart/2005/8/layout/vProcess5"/>
    <dgm:cxn modelId="{D072C915-3FF4-4F89-8AAF-308CD83E9A1E}" type="presParOf" srcId="{234323E6-3C35-4177-9F1B-C85A0DA74A3B}" destId="{76B34921-5004-49B3-97A9-4AE6B72BFBDA}" srcOrd="8" destOrd="0" presId="urn:microsoft.com/office/officeart/2005/8/layout/vProcess5"/>
    <dgm:cxn modelId="{65351897-F360-44D9-91B1-E69A4996911D}" type="presParOf" srcId="{234323E6-3C35-4177-9F1B-C85A0DA74A3B}" destId="{BBEBF4AA-C9F8-46A0-8DC1-CDFD7B9EC87D}" srcOrd="9" destOrd="0" presId="urn:microsoft.com/office/officeart/2005/8/layout/vProcess5"/>
    <dgm:cxn modelId="{4FED2477-896E-4383-85E4-77C9139892D8}" type="presParOf" srcId="{234323E6-3C35-4177-9F1B-C85A0DA74A3B}" destId="{153FC430-B1A7-460E-8C47-C3CAFCFE4812}" srcOrd="10" destOrd="0" presId="urn:microsoft.com/office/officeart/2005/8/layout/vProcess5"/>
    <dgm:cxn modelId="{C33FF8E1-2723-4C12-BFE8-81463D2D74D0}" type="presParOf" srcId="{234323E6-3C35-4177-9F1B-C85A0DA74A3B}" destId="{2B513925-81FA-436F-B980-8A87004524FA}" srcOrd="11" destOrd="0" presId="urn:microsoft.com/office/officeart/2005/8/layout/vProcess5"/>
    <dgm:cxn modelId="{469B9B35-7CAA-4185-935C-B91E986B1B3D}" type="presParOf" srcId="{234323E6-3C35-4177-9F1B-C85A0DA74A3B}" destId="{AC6B43C2-4DEF-46FC-865D-BE6C0837956D}" srcOrd="12" destOrd="0" presId="urn:microsoft.com/office/officeart/2005/8/layout/vProcess5"/>
    <dgm:cxn modelId="{72DD2285-1D80-499A-9E91-9DF7CC0C0B30}" type="presParOf" srcId="{234323E6-3C35-4177-9F1B-C85A0DA74A3B}" destId="{41E483A7-D046-49BB-8941-6A5BEA2BA5D8}" srcOrd="13" destOrd="0" presId="urn:microsoft.com/office/officeart/2005/8/layout/vProcess5"/>
    <dgm:cxn modelId="{1E2C8426-6274-42CA-BF24-21FA86006E00}" type="presParOf" srcId="{234323E6-3C35-4177-9F1B-C85A0DA74A3B}" destId="{F691E843-A484-4502-9BF5-12F3995C31BD}"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A57BE52-755D-4F05-98F4-E7635C8B095F}" type="doc">
      <dgm:prSet loTypeId="urn:microsoft.com/office/officeart/2005/8/layout/vList2#16" qsTypeId="urn:microsoft.com/office/officeart/2005/8/quickstyle/simple1#15" csTypeId="urn:microsoft.com/office/officeart/2005/8/colors/accent0_2#3"/>
      <dgm:spPr/>
      <dgm:t>
        <a:bodyPr/>
        <a:lstStyle/>
        <a:p>
          <a:endParaRPr altLang="en-US"/>
        </a:p>
      </dgm:t>
    </dgm:pt>
    <dgm:pt modelId="{13F9A991-A7C7-47B9-A9B3-C7BB9377940B}">
      <dgm:prSet/>
      <dgm:spPr/>
      <dgm:t>
        <a:bodyPr/>
        <a:lstStyle/>
        <a:p>
          <a:r>
            <a:rPr lang="en-US" b="0" i="0" u="none" baseline="0">
              <a:rtl val="0"/>
            </a:rPr>
            <a:t>This ultimately </a:t>
          </a:r>
          <a:r>
            <a:rPr lang="en-US" b="1" i="0" u="none" baseline="0">
              <a:rtl val="0"/>
            </a:rPr>
            <a:t>stabilizes the fibrin matrix and reduces clot breakdown</a:t>
          </a:r>
          <a:endParaRPr altLang="en-US"/>
        </a:p>
      </dgm:t>
    </dgm:pt>
    <dgm:pt modelId="{0F657DF6-338B-4154-85EE-E9165F386B76}" type="parTrans" cxnId="{CB9AB8A9-90F0-4B9D-8D79-8F92BB0BC3F3}">
      <dgm:prSet/>
      <dgm:spPr/>
    </dgm:pt>
    <dgm:pt modelId="{E42B8E3D-3ADD-42B1-AE31-30A9A63A1847}" type="sibTrans" cxnId="{CB9AB8A9-90F0-4B9D-8D79-8F92BB0BC3F3}">
      <dgm:prSet/>
      <dgm:spPr/>
    </dgm:pt>
    <dgm:pt modelId="{6192DD37-C91D-4B84-A593-E84FF95CF701}" type="pres">
      <dgm:prSet presAssocID="{FA57BE52-755D-4F05-98F4-E7635C8B095F}" presName="linear" presStyleCnt="0">
        <dgm:presLayoutVars>
          <dgm:animLvl val="lvl"/>
          <dgm:resizeHandles val="exact"/>
        </dgm:presLayoutVars>
      </dgm:prSet>
      <dgm:spPr/>
    </dgm:pt>
    <dgm:pt modelId="{C31432F2-9CDB-494E-A690-65E7DEC100B8}" type="pres">
      <dgm:prSet presAssocID="{13F9A991-A7C7-47B9-A9B3-C7BB9377940B}" presName="parentText" presStyleLbl="node1" presStyleIdx="0" presStyleCnt="1">
        <dgm:presLayoutVars>
          <dgm:chMax val="0"/>
          <dgm:bulletEnabled val="1"/>
        </dgm:presLayoutVars>
      </dgm:prSet>
      <dgm:spPr/>
    </dgm:pt>
  </dgm:ptLst>
  <dgm:cxnLst>
    <dgm:cxn modelId="{BB9C0FA7-2B57-489E-9DD5-984DBCE062B9}" type="presOf" srcId="{FA57BE52-755D-4F05-98F4-E7635C8B095F}" destId="{6192DD37-C91D-4B84-A593-E84FF95CF701}" srcOrd="0" destOrd="0" presId="urn:microsoft.com/office/officeart/2005/8/layout/vList2#16"/>
    <dgm:cxn modelId="{CB9AB8A9-90F0-4B9D-8D79-8F92BB0BC3F3}" srcId="{FA57BE52-755D-4F05-98F4-E7635C8B095F}" destId="{13F9A991-A7C7-47B9-A9B3-C7BB9377940B}" srcOrd="0" destOrd="0" parTransId="{0F657DF6-338B-4154-85EE-E9165F386B76}" sibTransId="{E42B8E3D-3ADD-42B1-AE31-30A9A63A1847}"/>
    <dgm:cxn modelId="{1A59EFBF-B87A-42F4-898F-D0BA7531642B}" type="presOf" srcId="{13F9A991-A7C7-47B9-A9B3-C7BB9377940B}" destId="{C31432F2-9CDB-494E-A690-65E7DEC100B8}" srcOrd="0" destOrd="0" presId="urn:microsoft.com/office/officeart/2005/8/layout/vList2#16"/>
    <dgm:cxn modelId="{778C9914-3179-4D6E-9FD0-22C0ADB23097}" type="presParOf" srcId="{6192DD37-C91D-4B84-A593-E84FF95CF701}" destId="{C31432F2-9CDB-494E-A690-65E7DEC100B8}" srcOrd="0" destOrd="0" presId="urn:microsoft.com/office/officeart/2005/8/layout/vList2#16"/>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6BDBE699-4505-4C37-BC43-D30134295049}" type="doc">
      <dgm:prSet loTypeId="urn:microsoft.com/office/officeart/2005/8/layout/process4" loCatId="process" qsTypeId="urn:microsoft.com/office/officeart/2005/8/quickstyle/simple1#16" qsCatId="simple" csTypeId="urn:microsoft.com/office/officeart/2005/8/colors/accent0_3#10" csCatId="mainScheme" phldr="1"/>
      <dgm:spPr/>
      <dgm:t>
        <a:bodyPr/>
        <a:lstStyle/>
        <a:p>
          <a:endParaRPr lang="en-IN"/>
        </a:p>
      </dgm:t>
    </dgm:pt>
    <dgm:pt modelId="{76DED656-9C1A-4F19-BFF1-8480FBBF3D45}">
      <dgm:prSet custT="1"/>
      <dgm:spPr/>
      <dgm:t>
        <a:bodyPr/>
        <a:lstStyle/>
        <a:p>
          <a:r>
            <a:rPr lang="en-US" sz="2400"/>
            <a:t>20 060 women were enrolled</a:t>
          </a:r>
          <a:endParaRPr lang="en-IN" sz="2400"/>
        </a:p>
      </dgm:t>
    </dgm:pt>
    <dgm:pt modelId="{D4ECF873-53EA-4953-85EC-2761CA783329}" type="parTrans" cxnId="{B19FC46A-F55F-4D55-B46F-BA5CDAE99408}">
      <dgm:prSet/>
      <dgm:spPr/>
      <dgm:t>
        <a:bodyPr/>
        <a:lstStyle/>
        <a:p>
          <a:endParaRPr lang="en-IN"/>
        </a:p>
      </dgm:t>
    </dgm:pt>
    <dgm:pt modelId="{EF9727AD-03DB-4F0B-AD1E-DB21A914A7E5}" type="sibTrans" cxnId="{B19FC46A-F55F-4D55-B46F-BA5CDAE99408}">
      <dgm:prSet/>
      <dgm:spPr/>
      <dgm:t>
        <a:bodyPr/>
        <a:lstStyle/>
        <a:p>
          <a:endParaRPr lang="en-IN"/>
        </a:p>
      </dgm:t>
    </dgm:pt>
    <dgm:pt modelId="{63FC5E9E-1C91-4C9B-AD74-6938747A0F81}">
      <dgm:prSet custT="1"/>
      <dgm:spPr/>
      <dgm:t>
        <a:bodyPr/>
        <a:lstStyle/>
        <a:p>
          <a:r>
            <a:rPr lang="en-US" sz="2000" dirty="0"/>
            <a:t>randomly assigned to receive </a:t>
          </a:r>
          <a:endParaRPr lang="en-IN" sz="2000" dirty="0"/>
        </a:p>
      </dgm:t>
    </dgm:pt>
    <dgm:pt modelId="{F378013C-A72E-4DFC-A65A-4D6CC5F3D11B}" type="parTrans" cxnId="{12711DFE-93D7-424B-8B81-72884C811609}">
      <dgm:prSet/>
      <dgm:spPr/>
      <dgm:t>
        <a:bodyPr/>
        <a:lstStyle/>
        <a:p>
          <a:endParaRPr lang="en-IN"/>
        </a:p>
      </dgm:t>
    </dgm:pt>
    <dgm:pt modelId="{2AC90AED-D766-4DC7-ADB1-9F45FF54324A}" type="sibTrans" cxnId="{12711DFE-93D7-424B-8B81-72884C811609}">
      <dgm:prSet/>
      <dgm:spPr/>
      <dgm:t>
        <a:bodyPr/>
        <a:lstStyle/>
        <a:p>
          <a:endParaRPr lang="en-IN"/>
        </a:p>
      </dgm:t>
    </dgm:pt>
    <dgm:pt modelId="{ADC0F411-77C9-4164-A78F-FC89002B3CD9}">
      <dgm:prSet custT="1"/>
      <dgm:spPr/>
      <dgm:t>
        <a:bodyPr/>
        <a:lstStyle/>
        <a:p>
          <a:r>
            <a:rPr lang="en-US" sz="2000" dirty="0"/>
            <a:t>Tranexamic acid (n=</a:t>
          </a:r>
          <a:r>
            <a:rPr lang="en-IN" sz="2000" dirty="0"/>
            <a:t>10036</a:t>
          </a:r>
          <a:r>
            <a:rPr lang="en-US" sz="2000" dirty="0"/>
            <a:t>) </a:t>
          </a:r>
          <a:endParaRPr lang="en-IN" sz="2000" dirty="0"/>
        </a:p>
      </dgm:t>
    </dgm:pt>
    <dgm:pt modelId="{D160E564-6F3E-4936-8E46-1D204757A905}" type="parTrans" cxnId="{FF69FEE3-1C76-47A8-82B2-F65688238BA7}">
      <dgm:prSet/>
      <dgm:spPr/>
      <dgm:t>
        <a:bodyPr/>
        <a:lstStyle/>
        <a:p>
          <a:endParaRPr lang="en-IN"/>
        </a:p>
      </dgm:t>
    </dgm:pt>
    <dgm:pt modelId="{3C3EA2C8-EB00-4063-8E11-FF08406D7E46}" type="sibTrans" cxnId="{FF69FEE3-1C76-47A8-82B2-F65688238BA7}">
      <dgm:prSet/>
      <dgm:spPr/>
      <dgm:t>
        <a:bodyPr/>
        <a:lstStyle/>
        <a:p>
          <a:endParaRPr lang="en-IN"/>
        </a:p>
      </dgm:t>
    </dgm:pt>
    <dgm:pt modelId="{853BCB4C-26B0-4B2C-B2A9-F869D675AAD4}">
      <dgm:prSet custT="1"/>
      <dgm:spPr/>
      <dgm:t>
        <a:bodyPr/>
        <a:lstStyle/>
        <a:p>
          <a:r>
            <a:rPr lang="en-US" sz="2000" dirty="0"/>
            <a:t>Placebo (n=</a:t>
          </a:r>
          <a:r>
            <a:rPr lang="en-IN" sz="2000" dirty="0"/>
            <a:t>9985</a:t>
          </a:r>
          <a:r>
            <a:rPr lang="en-US" sz="2000" dirty="0"/>
            <a:t>)</a:t>
          </a:r>
          <a:endParaRPr lang="en-IN" sz="2000" dirty="0"/>
        </a:p>
      </dgm:t>
    </dgm:pt>
    <dgm:pt modelId="{BC487AE1-6283-453F-B86C-E8EA384D9EB0}" type="parTrans" cxnId="{B74FF45E-4273-4E4D-AF3C-C2900A51CA1B}">
      <dgm:prSet/>
      <dgm:spPr/>
      <dgm:t>
        <a:bodyPr/>
        <a:lstStyle/>
        <a:p>
          <a:endParaRPr lang="en-IN"/>
        </a:p>
      </dgm:t>
    </dgm:pt>
    <dgm:pt modelId="{E92CE5CC-A179-4933-8DCF-529DCDF4368C}" type="sibTrans" cxnId="{B74FF45E-4273-4E4D-AF3C-C2900A51CA1B}">
      <dgm:prSet/>
      <dgm:spPr/>
      <dgm:t>
        <a:bodyPr/>
        <a:lstStyle/>
        <a:p>
          <a:endParaRPr lang="en-IN"/>
        </a:p>
      </dgm:t>
    </dgm:pt>
    <dgm:pt modelId="{757F1D16-66EE-451A-A6E2-BBC9666BD8DB}" type="pres">
      <dgm:prSet presAssocID="{6BDBE699-4505-4C37-BC43-D30134295049}" presName="Name0" presStyleCnt="0">
        <dgm:presLayoutVars>
          <dgm:dir/>
          <dgm:animLvl val="lvl"/>
          <dgm:resizeHandles val="exact"/>
        </dgm:presLayoutVars>
      </dgm:prSet>
      <dgm:spPr/>
    </dgm:pt>
    <dgm:pt modelId="{22412C7E-D05A-4545-BDA2-29B6C02BE879}" type="pres">
      <dgm:prSet presAssocID="{63FC5E9E-1C91-4C9B-AD74-6938747A0F81}" presName="boxAndChildren" presStyleCnt="0"/>
      <dgm:spPr/>
    </dgm:pt>
    <dgm:pt modelId="{BBAEB542-5BD0-4B9D-992E-10ACAF97A99A}" type="pres">
      <dgm:prSet presAssocID="{63FC5E9E-1C91-4C9B-AD74-6938747A0F81}" presName="parentTextBox" presStyleLbl="node1" presStyleIdx="0" presStyleCnt="2"/>
      <dgm:spPr/>
    </dgm:pt>
    <dgm:pt modelId="{029B95A4-F2A7-4CF3-B16A-067B9CFD95D6}" type="pres">
      <dgm:prSet presAssocID="{63FC5E9E-1C91-4C9B-AD74-6938747A0F81}" presName="entireBox" presStyleLbl="node1" presStyleIdx="0" presStyleCnt="2" custLinFactNeighborX="10577" custLinFactNeighborY="-2228"/>
      <dgm:spPr/>
    </dgm:pt>
    <dgm:pt modelId="{6634B2A8-7EE2-4894-8DDC-8E54DDC63B9C}" type="pres">
      <dgm:prSet presAssocID="{63FC5E9E-1C91-4C9B-AD74-6938747A0F81}" presName="descendantBox" presStyleCnt="0"/>
      <dgm:spPr/>
    </dgm:pt>
    <dgm:pt modelId="{40F23291-C4AF-40E2-BB01-B5107D5E1CE9}" type="pres">
      <dgm:prSet presAssocID="{ADC0F411-77C9-4164-A78F-FC89002B3CD9}" presName="childTextBox" presStyleLbl="fgAccFollowNode1" presStyleIdx="0" presStyleCnt="2">
        <dgm:presLayoutVars>
          <dgm:bulletEnabled val="1"/>
        </dgm:presLayoutVars>
      </dgm:prSet>
      <dgm:spPr/>
    </dgm:pt>
    <dgm:pt modelId="{02F5634B-DBE5-47CF-A543-C05D4C30E92A}" type="pres">
      <dgm:prSet presAssocID="{853BCB4C-26B0-4B2C-B2A9-F869D675AAD4}" presName="childTextBox" presStyleLbl="fgAccFollowNode1" presStyleIdx="1" presStyleCnt="2">
        <dgm:presLayoutVars>
          <dgm:bulletEnabled val="1"/>
        </dgm:presLayoutVars>
      </dgm:prSet>
      <dgm:spPr/>
    </dgm:pt>
    <dgm:pt modelId="{14B50332-E1B8-4435-9350-CDFBDAE37BCA}" type="pres">
      <dgm:prSet presAssocID="{EF9727AD-03DB-4F0B-AD1E-DB21A914A7E5}" presName="sp" presStyleCnt="0"/>
      <dgm:spPr/>
    </dgm:pt>
    <dgm:pt modelId="{81F1DFB8-5EA7-4CAD-8CD9-FEA06F4018C4}" type="pres">
      <dgm:prSet presAssocID="{76DED656-9C1A-4F19-BFF1-8480FBBF3D45}" presName="arrowAndChildren" presStyleCnt="0"/>
      <dgm:spPr/>
    </dgm:pt>
    <dgm:pt modelId="{B20DA659-6FCC-4048-BB07-DA30CE9BC994}" type="pres">
      <dgm:prSet presAssocID="{76DED656-9C1A-4F19-BFF1-8480FBBF3D45}" presName="parentTextArrow" presStyleLbl="node1" presStyleIdx="1" presStyleCnt="2" custScaleY="50481"/>
      <dgm:spPr/>
    </dgm:pt>
  </dgm:ptLst>
  <dgm:cxnLst>
    <dgm:cxn modelId="{698BC30D-DD0C-49CD-B49E-96D641269866}" type="presOf" srcId="{63FC5E9E-1C91-4C9B-AD74-6938747A0F81}" destId="{029B95A4-F2A7-4CF3-B16A-067B9CFD95D6}" srcOrd="1" destOrd="0" presId="urn:microsoft.com/office/officeart/2005/8/layout/process4"/>
    <dgm:cxn modelId="{7EB2F40D-2258-456E-B04F-1B1CA2CB4ADA}" type="presOf" srcId="{63FC5E9E-1C91-4C9B-AD74-6938747A0F81}" destId="{BBAEB542-5BD0-4B9D-992E-10ACAF97A99A}" srcOrd="0" destOrd="0" presId="urn:microsoft.com/office/officeart/2005/8/layout/process4"/>
    <dgm:cxn modelId="{56798828-78F0-44D0-BDEB-85A47D3A6B94}" type="presOf" srcId="{76DED656-9C1A-4F19-BFF1-8480FBBF3D45}" destId="{B20DA659-6FCC-4048-BB07-DA30CE9BC994}" srcOrd="0" destOrd="0" presId="urn:microsoft.com/office/officeart/2005/8/layout/process4"/>
    <dgm:cxn modelId="{B74FF45E-4273-4E4D-AF3C-C2900A51CA1B}" srcId="{63FC5E9E-1C91-4C9B-AD74-6938747A0F81}" destId="{853BCB4C-26B0-4B2C-B2A9-F869D675AAD4}" srcOrd="1" destOrd="0" parTransId="{BC487AE1-6283-453F-B86C-E8EA384D9EB0}" sibTransId="{E92CE5CC-A179-4933-8DCF-529DCDF4368C}"/>
    <dgm:cxn modelId="{B19FC46A-F55F-4D55-B46F-BA5CDAE99408}" srcId="{6BDBE699-4505-4C37-BC43-D30134295049}" destId="{76DED656-9C1A-4F19-BFF1-8480FBBF3D45}" srcOrd="0" destOrd="0" parTransId="{D4ECF873-53EA-4953-85EC-2761CA783329}" sibTransId="{EF9727AD-03DB-4F0B-AD1E-DB21A914A7E5}"/>
    <dgm:cxn modelId="{5773AEA6-6DBE-4D5B-8380-E24BA5F09F1B}" type="presOf" srcId="{853BCB4C-26B0-4B2C-B2A9-F869D675AAD4}" destId="{02F5634B-DBE5-47CF-A543-C05D4C30E92A}" srcOrd="0" destOrd="0" presId="urn:microsoft.com/office/officeart/2005/8/layout/process4"/>
    <dgm:cxn modelId="{564416C9-2673-46C8-BCDF-6014F449BC04}" type="presOf" srcId="{ADC0F411-77C9-4164-A78F-FC89002B3CD9}" destId="{40F23291-C4AF-40E2-BB01-B5107D5E1CE9}" srcOrd="0" destOrd="0" presId="urn:microsoft.com/office/officeart/2005/8/layout/process4"/>
    <dgm:cxn modelId="{312B52D6-E1A3-4740-80D6-DD6A31F92F28}" type="presOf" srcId="{6BDBE699-4505-4C37-BC43-D30134295049}" destId="{757F1D16-66EE-451A-A6E2-BBC9666BD8DB}" srcOrd="0" destOrd="0" presId="urn:microsoft.com/office/officeart/2005/8/layout/process4"/>
    <dgm:cxn modelId="{FF69FEE3-1C76-47A8-82B2-F65688238BA7}" srcId="{63FC5E9E-1C91-4C9B-AD74-6938747A0F81}" destId="{ADC0F411-77C9-4164-A78F-FC89002B3CD9}" srcOrd="0" destOrd="0" parTransId="{D160E564-6F3E-4936-8E46-1D204757A905}" sibTransId="{3C3EA2C8-EB00-4063-8E11-FF08406D7E46}"/>
    <dgm:cxn modelId="{12711DFE-93D7-424B-8B81-72884C811609}" srcId="{6BDBE699-4505-4C37-BC43-D30134295049}" destId="{63FC5E9E-1C91-4C9B-AD74-6938747A0F81}" srcOrd="1" destOrd="0" parTransId="{F378013C-A72E-4DFC-A65A-4D6CC5F3D11B}" sibTransId="{2AC90AED-D766-4DC7-ADB1-9F45FF54324A}"/>
    <dgm:cxn modelId="{5D2C98E3-28EA-4B36-89AF-3786CADC9D6A}" type="presParOf" srcId="{757F1D16-66EE-451A-A6E2-BBC9666BD8DB}" destId="{22412C7E-D05A-4545-BDA2-29B6C02BE879}" srcOrd="0" destOrd="0" presId="urn:microsoft.com/office/officeart/2005/8/layout/process4"/>
    <dgm:cxn modelId="{9580BE7B-8BA8-47ED-95A6-01F99509D69E}" type="presParOf" srcId="{22412C7E-D05A-4545-BDA2-29B6C02BE879}" destId="{BBAEB542-5BD0-4B9D-992E-10ACAF97A99A}" srcOrd="0" destOrd="0" presId="urn:microsoft.com/office/officeart/2005/8/layout/process4"/>
    <dgm:cxn modelId="{E9C1E24A-52FD-4344-AF54-52C78CCAF02F}" type="presParOf" srcId="{22412C7E-D05A-4545-BDA2-29B6C02BE879}" destId="{029B95A4-F2A7-4CF3-B16A-067B9CFD95D6}" srcOrd="1" destOrd="0" presId="urn:microsoft.com/office/officeart/2005/8/layout/process4"/>
    <dgm:cxn modelId="{958CC023-4AFB-4614-BCFE-EF1FD58B0C56}" type="presParOf" srcId="{22412C7E-D05A-4545-BDA2-29B6C02BE879}" destId="{6634B2A8-7EE2-4894-8DDC-8E54DDC63B9C}" srcOrd="2" destOrd="0" presId="urn:microsoft.com/office/officeart/2005/8/layout/process4"/>
    <dgm:cxn modelId="{A675EEA9-296A-4025-B4A7-1F1D487C4699}" type="presParOf" srcId="{6634B2A8-7EE2-4894-8DDC-8E54DDC63B9C}" destId="{40F23291-C4AF-40E2-BB01-B5107D5E1CE9}" srcOrd="0" destOrd="0" presId="urn:microsoft.com/office/officeart/2005/8/layout/process4"/>
    <dgm:cxn modelId="{FA61EFB9-42C2-4BA2-9C22-5DBC57BCB240}" type="presParOf" srcId="{6634B2A8-7EE2-4894-8DDC-8E54DDC63B9C}" destId="{02F5634B-DBE5-47CF-A543-C05D4C30E92A}" srcOrd="1" destOrd="0" presId="urn:microsoft.com/office/officeart/2005/8/layout/process4"/>
    <dgm:cxn modelId="{AD0B0CBD-39F5-4247-8B40-6664185177EC}" type="presParOf" srcId="{757F1D16-66EE-451A-A6E2-BBC9666BD8DB}" destId="{14B50332-E1B8-4435-9350-CDFBDAE37BCA}" srcOrd="1" destOrd="0" presId="urn:microsoft.com/office/officeart/2005/8/layout/process4"/>
    <dgm:cxn modelId="{BA400A5C-F86F-41FF-ACC0-89F2CFF59BCF}" type="presParOf" srcId="{757F1D16-66EE-451A-A6E2-BBC9666BD8DB}" destId="{81F1DFB8-5EA7-4CAD-8CD9-FEA06F4018C4}" srcOrd="2" destOrd="0" presId="urn:microsoft.com/office/officeart/2005/8/layout/process4"/>
    <dgm:cxn modelId="{99C4A498-7C30-4515-9EE3-74962948DB46}" type="presParOf" srcId="{81F1DFB8-5EA7-4CAD-8CD9-FEA06F4018C4}" destId="{B20DA659-6FCC-4048-BB07-DA30CE9BC994}"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9788A17-A7D5-4C52-8308-D4F0884D4E83}" type="doc">
      <dgm:prSet loTypeId="urn:microsoft.com/office/officeart/2005/8/layout/vList2#17" qsTypeId="urn:microsoft.com/office/officeart/2005/8/quickstyle/simple1#17" csTypeId="urn:microsoft.com/office/officeart/2005/8/colors/colorful2#2"/>
      <dgm:spPr/>
      <dgm:t>
        <a:bodyPr/>
        <a:lstStyle/>
        <a:p>
          <a:endParaRPr altLang="en-US"/>
        </a:p>
      </dgm:t>
    </dgm:pt>
    <dgm:pt modelId="{8FD646B5-28B3-43CA-B17C-D12B9C60939F}">
      <dgm:prSet phldr="0" custT="1">
        <dgm:style>
          <a:lnRef idx="2">
            <a:schemeClr val="accent2"/>
          </a:lnRef>
          <a:fillRef idx="0">
            <a:srgbClr val="FFFFFF"/>
          </a:fillRef>
          <a:effectRef idx="0">
            <a:srgbClr val="FFFFFF"/>
          </a:effectRef>
          <a:fontRef idx="minor">
            <a:schemeClr val="dk1"/>
          </a:fontRef>
        </dgm:style>
      </dgm:prSet>
      <dgm:spPr>
        <a:ln>
          <a:noFill/>
        </a:ln>
      </dgm:spPr>
      <dgm:t>
        <a:bodyPr vert="horz" wrap="square"/>
        <a:lstStyle/>
        <a:p>
          <a:pPr>
            <a:lnSpc>
              <a:spcPct val="100000"/>
            </a:lnSpc>
            <a:spcBef>
              <a:spcPct val="0"/>
            </a:spcBef>
            <a:spcAft>
              <a:spcPct val="35000"/>
            </a:spcAft>
          </a:pPr>
          <a:r>
            <a:rPr lang="en-US" sz="3200" b="0" i="0" u="none" baseline="0">
              <a:rtl val="0"/>
            </a:rPr>
            <a:t>Updated WHO recommendation on </a:t>
          </a:r>
          <a:r>
            <a:rPr lang="en-IN" altLang="en-US" sz="3200" b="0" i="0" u="none" baseline="0">
              <a:rtl val="0"/>
            </a:rPr>
            <a:t>T</a:t>
          </a:r>
          <a:r>
            <a:rPr lang="en-US" sz="3200" b="0" i="0" u="none" baseline="0">
              <a:rtl val="0"/>
            </a:rPr>
            <a:t>ranexamic acid for the treatment of </a:t>
          </a:r>
          <a:r>
            <a:rPr lang="en-IN" altLang="en-US" sz="3200" b="0" i="0" u="none" baseline="0">
              <a:rtl val="0"/>
            </a:rPr>
            <a:t>P</a:t>
          </a:r>
          <a:r>
            <a:rPr lang="en-US" sz="3200" b="0" i="0" u="none" baseline="0">
              <a:rtl val="0"/>
            </a:rPr>
            <a:t>ostpartum </a:t>
          </a:r>
          <a:r>
            <a:rPr lang="en-IN" altLang="en-US" sz="3200" b="0" i="0" u="none" baseline="0">
              <a:rtl val="0"/>
            </a:rPr>
            <a:t>H</a:t>
          </a:r>
          <a:r>
            <a:rPr lang="en-US" sz="3200" b="0" i="0" u="none" baseline="0">
              <a:rtl val="0"/>
            </a:rPr>
            <a:t>aemorrhage; </a:t>
          </a:r>
          <a:endParaRPr lang="en-US" altLang="en-US" sz="3200" b="0" i="0" u="none" baseline="0">
            <a:rtl val="0"/>
          </a:endParaRPr>
        </a:p>
      </dgm:t>
    </dgm:pt>
    <dgm:pt modelId="{D06DF5E2-213C-48A8-AF1E-F24CDC73AF51}" type="parTrans" cxnId="{DB887057-8D6A-4621-B0BB-3A4465220DB7}">
      <dgm:prSet/>
      <dgm:spPr/>
    </dgm:pt>
    <dgm:pt modelId="{EBAD50BC-74C8-43C3-9CE6-32A27F033AA8}" type="sibTrans" cxnId="{DB887057-8D6A-4621-B0BB-3A4465220DB7}">
      <dgm:prSet/>
      <dgm:spPr/>
    </dgm:pt>
    <dgm:pt modelId="{996441C6-4F63-4162-9F49-BDF416830C0C}" type="pres">
      <dgm:prSet presAssocID="{19788A17-A7D5-4C52-8308-D4F0884D4E83}" presName="linear" presStyleCnt="0">
        <dgm:presLayoutVars>
          <dgm:animLvl val="lvl"/>
          <dgm:resizeHandles val="exact"/>
        </dgm:presLayoutVars>
      </dgm:prSet>
      <dgm:spPr/>
    </dgm:pt>
    <dgm:pt modelId="{BF90B638-D154-44F6-A134-77630CC49D4C}" type="pres">
      <dgm:prSet presAssocID="{8FD646B5-28B3-43CA-B17C-D12B9C60939F}" presName="parentText" presStyleLbl="node1" presStyleIdx="0" presStyleCnt="1">
        <dgm:presLayoutVars>
          <dgm:chMax val="0"/>
          <dgm:bulletEnabled val="1"/>
        </dgm:presLayoutVars>
      </dgm:prSet>
      <dgm:spPr/>
    </dgm:pt>
  </dgm:ptLst>
  <dgm:cxnLst>
    <dgm:cxn modelId="{DB887057-8D6A-4621-B0BB-3A4465220DB7}" srcId="{19788A17-A7D5-4C52-8308-D4F0884D4E83}" destId="{8FD646B5-28B3-43CA-B17C-D12B9C60939F}" srcOrd="0" destOrd="0" parTransId="{D06DF5E2-213C-48A8-AF1E-F24CDC73AF51}" sibTransId="{EBAD50BC-74C8-43C3-9CE6-32A27F033AA8}"/>
    <dgm:cxn modelId="{60AD0D85-3F22-4B91-B9CD-37B0A1DC1136}" type="presOf" srcId="{8FD646B5-28B3-43CA-B17C-D12B9C60939F}" destId="{BF90B638-D154-44F6-A134-77630CC49D4C}" srcOrd="0" destOrd="0" presId="urn:microsoft.com/office/officeart/2005/8/layout/vList2#17"/>
    <dgm:cxn modelId="{3B876AEF-0230-44FC-A677-E2F2C4ECC1D2}" type="presOf" srcId="{19788A17-A7D5-4C52-8308-D4F0884D4E83}" destId="{996441C6-4F63-4162-9F49-BDF416830C0C}" srcOrd="0" destOrd="0" presId="urn:microsoft.com/office/officeart/2005/8/layout/vList2#17"/>
    <dgm:cxn modelId="{84D18804-815A-4998-8FD0-6D5DD0300B97}" type="presParOf" srcId="{996441C6-4F63-4162-9F49-BDF416830C0C}" destId="{BF90B638-D154-44F6-A134-77630CC49D4C}" srcOrd="0" destOrd="0" presId="urn:microsoft.com/office/officeart/2005/8/layout/vList2#17"/>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9788A17-A7D5-4C52-8308-D4F0884D4E83}" type="doc">
      <dgm:prSet loTypeId="urn:microsoft.com/office/officeart/2005/8/layout/vList2#18" qsTypeId="urn:microsoft.com/office/officeart/2005/8/quickstyle/simple1#18" csTypeId="urn:microsoft.com/office/officeart/2005/8/colors/colorful2#3"/>
      <dgm:spPr/>
      <dgm:t>
        <a:bodyPr/>
        <a:lstStyle/>
        <a:p>
          <a:endParaRPr altLang="en-US"/>
        </a:p>
      </dgm:t>
    </dgm:pt>
    <dgm:pt modelId="{8FD646B5-28B3-43CA-B17C-D12B9C60939F}">
      <dgm:prSet phldr="0" custT="1">
        <dgm:style>
          <a:lnRef idx="2">
            <a:schemeClr val="accent2"/>
          </a:lnRef>
          <a:fillRef idx="0">
            <a:srgbClr val="FFFFFF"/>
          </a:fillRef>
          <a:effectRef idx="0">
            <a:srgbClr val="FFFFFF"/>
          </a:effectRef>
          <a:fontRef idx="minor">
            <a:schemeClr val="dk1"/>
          </a:fontRef>
        </dgm:style>
      </dgm:prSet>
      <dgm:spPr>
        <a:ln>
          <a:noFill/>
        </a:ln>
      </dgm:spPr>
      <dgm:t>
        <a:bodyPr vert="horz" wrap="square"/>
        <a:lstStyle/>
        <a:p>
          <a:pPr>
            <a:lnSpc>
              <a:spcPct val="100000"/>
            </a:lnSpc>
            <a:spcBef>
              <a:spcPct val="0"/>
            </a:spcBef>
            <a:spcAft>
              <a:spcPct val="35000"/>
            </a:spcAft>
          </a:pPr>
          <a:r>
            <a:rPr lang="en-US" sz="2800" b="0" i="0" u="none" baseline="0">
              <a:rtl val="0"/>
            </a:rPr>
            <a:t>Updated WHO recommendation on </a:t>
          </a:r>
          <a:r>
            <a:rPr lang="en-IN" altLang="en-US" sz="2800" b="0" i="0" u="none" baseline="0">
              <a:rtl val="0"/>
            </a:rPr>
            <a:t>T</a:t>
          </a:r>
          <a:r>
            <a:rPr lang="en-US" sz="2800" b="0" i="0" u="none" baseline="0">
              <a:rtl val="0"/>
            </a:rPr>
            <a:t>ranexamic acid for the treatment of </a:t>
          </a:r>
          <a:r>
            <a:rPr lang="en-IN" altLang="en-US" sz="2800" b="0" i="0" u="none" baseline="0">
              <a:rtl val="0"/>
            </a:rPr>
            <a:t>P</a:t>
          </a:r>
          <a:r>
            <a:rPr lang="en-US" sz="2800" b="0" i="0" u="none" baseline="0">
              <a:rtl val="0"/>
            </a:rPr>
            <a:t>ostpartum </a:t>
          </a:r>
          <a:r>
            <a:rPr lang="en-IN" altLang="en-US" sz="2800" b="0" i="0" u="none" baseline="0">
              <a:rtl val="0"/>
            </a:rPr>
            <a:t>H</a:t>
          </a:r>
          <a:r>
            <a:rPr lang="en-US" sz="2800" b="0" i="0" u="none" baseline="0">
              <a:rtl val="0"/>
            </a:rPr>
            <a:t>aemorrhage </a:t>
          </a:r>
          <a:r>
            <a:rPr lang="en-IN" altLang="en-US" sz="2800" b="0" i="0" u="none" baseline="0">
              <a:rtl val="0"/>
            </a:rPr>
            <a:t>- FAQs</a:t>
          </a:r>
          <a:r>
            <a:rPr lang="en-US" sz="2800" b="0" i="0" u="none" baseline="0">
              <a:rtl val="0"/>
            </a:rPr>
            <a:t> </a:t>
          </a:r>
          <a:endParaRPr lang="en-US" altLang="en-US" sz="2800" b="0" i="0" u="none" baseline="0">
            <a:rtl val="0"/>
          </a:endParaRPr>
        </a:p>
      </dgm:t>
    </dgm:pt>
    <dgm:pt modelId="{D06DF5E2-213C-48A8-AF1E-F24CDC73AF51}" type="parTrans" cxnId="{B2F5D785-FA01-44CF-A246-DA266F25DE3E}">
      <dgm:prSet/>
      <dgm:spPr/>
    </dgm:pt>
    <dgm:pt modelId="{EBAD50BC-74C8-43C3-9CE6-32A27F033AA8}" type="sibTrans" cxnId="{B2F5D785-FA01-44CF-A246-DA266F25DE3E}">
      <dgm:prSet/>
      <dgm:spPr/>
    </dgm:pt>
    <dgm:pt modelId="{996441C6-4F63-4162-9F49-BDF416830C0C}" type="pres">
      <dgm:prSet presAssocID="{19788A17-A7D5-4C52-8308-D4F0884D4E83}" presName="linear" presStyleCnt="0">
        <dgm:presLayoutVars>
          <dgm:animLvl val="lvl"/>
          <dgm:resizeHandles val="exact"/>
        </dgm:presLayoutVars>
      </dgm:prSet>
      <dgm:spPr/>
    </dgm:pt>
    <dgm:pt modelId="{BF90B638-D154-44F6-A134-77630CC49D4C}" type="pres">
      <dgm:prSet presAssocID="{8FD646B5-28B3-43CA-B17C-D12B9C60939F}" presName="parentText" presStyleLbl="node1" presStyleIdx="0" presStyleCnt="1">
        <dgm:presLayoutVars>
          <dgm:chMax val="0"/>
          <dgm:bulletEnabled val="1"/>
        </dgm:presLayoutVars>
      </dgm:prSet>
      <dgm:spPr/>
    </dgm:pt>
  </dgm:ptLst>
  <dgm:cxnLst>
    <dgm:cxn modelId="{0C0B2C6E-E3BA-49FE-807A-55CFB734EE12}" type="presOf" srcId="{19788A17-A7D5-4C52-8308-D4F0884D4E83}" destId="{996441C6-4F63-4162-9F49-BDF416830C0C}" srcOrd="0" destOrd="0" presId="urn:microsoft.com/office/officeart/2005/8/layout/vList2#18"/>
    <dgm:cxn modelId="{B2F5D785-FA01-44CF-A246-DA266F25DE3E}" srcId="{19788A17-A7D5-4C52-8308-D4F0884D4E83}" destId="{8FD646B5-28B3-43CA-B17C-D12B9C60939F}" srcOrd="0" destOrd="0" parTransId="{D06DF5E2-213C-48A8-AF1E-F24CDC73AF51}" sibTransId="{EBAD50BC-74C8-43C3-9CE6-32A27F033AA8}"/>
    <dgm:cxn modelId="{81DE29D8-8E49-4CFC-8E8A-042BAE7AD784}" type="presOf" srcId="{8FD646B5-28B3-43CA-B17C-D12B9C60939F}" destId="{BF90B638-D154-44F6-A134-77630CC49D4C}" srcOrd="0" destOrd="0" presId="urn:microsoft.com/office/officeart/2005/8/layout/vList2#18"/>
    <dgm:cxn modelId="{94609A43-35DA-4712-A283-4B175A0DD642}" type="presParOf" srcId="{996441C6-4F63-4162-9F49-BDF416830C0C}" destId="{BF90B638-D154-44F6-A134-77630CC49D4C}" srcOrd="0" destOrd="0" presId="urn:microsoft.com/office/officeart/2005/8/layout/vList2#1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0D4270E6-4B0A-420A-AD60-4CEA959DCB8F}" type="doc">
      <dgm:prSet loTypeId="urn:microsoft.com/office/officeart/2005/8/layout/process1" loCatId="process" qsTypeId="urn:microsoft.com/office/officeart/2005/8/quickstyle/simple1#19" qsCatId="simple" csTypeId="urn:microsoft.com/office/officeart/2005/8/colors/accent2_1#1" csCatId="accent2" phldr="1"/>
      <dgm:spPr/>
      <dgm:t>
        <a:bodyPr/>
        <a:lstStyle/>
        <a:p>
          <a:endParaRPr lang="en-IN"/>
        </a:p>
      </dgm:t>
    </dgm:pt>
    <dgm:pt modelId="{D9B487EF-076A-412C-9E86-5301970E13FB}">
      <dgm:prSet/>
      <dgm:spPr/>
      <dgm:t>
        <a:bodyPr/>
        <a:lstStyle/>
        <a:p>
          <a:r>
            <a:rPr lang="en-US" dirty="0">
              <a:latin typeface="Calibri" panose="020F0502020204030204" charset="0"/>
              <a:cs typeface="Calibri" panose="020F0502020204030204" charset="0"/>
            </a:rPr>
            <a:t>The 21st edition of the WHO Model List of Essential Medicines issued in June 2019, added heat stable </a:t>
          </a:r>
          <a:r>
            <a:rPr lang="en-US" dirty="0" err="1">
              <a:latin typeface="Calibri" panose="020F0502020204030204" charset="0"/>
              <a:cs typeface="Calibri" panose="020F0502020204030204" charset="0"/>
            </a:rPr>
            <a:t>carbetocin</a:t>
          </a:r>
          <a:r>
            <a:rPr lang="en-US" dirty="0">
              <a:latin typeface="Calibri" panose="020F0502020204030204" charset="0"/>
              <a:cs typeface="Calibri" panose="020F0502020204030204" charset="0"/>
            </a:rPr>
            <a:t> and </a:t>
          </a:r>
          <a:r>
            <a:rPr lang="en-US" dirty="0">
              <a:solidFill>
                <a:srgbClr val="C00000"/>
              </a:solidFill>
              <a:latin typeface="Calibri" panose="020F0502020204030204" charset="0"/>
              <a:cs typeface="Calibri" panose="020F0502020204030204" charset="0"/>
            </a:rPr>
            <a:t>tranexamic acid (TXA) </a:t>
          </a:r>
          <a:r>
            <a:rPr lang="en-US" dirty="0">
              <a:latin typeface="Calibri" panose="020F0502020204030204" charset="0"/>
              <a:cs typeface="Calibri" panose="020F0502020204030204" charset="0"/>
            </a:rPr>
            <a:t>to the </a:t>
          </a:r>
          <a:r>
            <a:rPr lang="en-US" dirty="0">
              <a:solidFill>
                <a:srgbClr val="C00000"/>
              </a:solidFill>
              <a:latin typeface="Calibri" panose="020F0502020204030204" charset="0"/>
              <a:cs typeface="Calibri" panose="020F0502020204030204" charset="0"/>
            </a:rPr>
            <a:t>core list of medicines for reproductive health</a:t>
          </a:r>
          <a:endParaRPr lang="en-IN" dirty="0">
            <a:solidFill>
              <a:srgbClr val="C00000"/>
            </a:solidFill>
            <a:latin typeface="Calibri" panose="020F0502020204030204" charset="0"/>
            <a:cs typeface="Calibri" panose="020F0502020204030204" charset="0"/>
          </a:endParaRPr>
        </a:p>
      </dgm:t>
    </dgm:pt>
    <dgm:pt modelId="{CA255C24-9A17-4487-BA2A-AF58595DEB95}" type="parTrans" cxnId="{3F5E27DA-C0BE-4BE0-8F48-0A4410E41533}">
      <dgm:prSet/>
      <dgm:spPr/>
      <dgm:t>
        <a:bodyPr/>
        <a:lstStyle/>
        <a:p>
          <a:endParaRPr lang="en-IN">
            <a:latin typeface="Calibri" panose="020F0502020204030204" charset="0"/>
            <a:cs typeface="Calibri" panose="020F0502020204030204" charset="0"/>
          </a:endParaRPr>
        </a:p>
      </dgm:t>
    </dgm:pt>
    <dgm:pt modelId="{7BB7B1D9-2D4B-4192-81F2-EB4AEE7332F7}" type="sibTrans" cxnId="{3F5E27DA-C0BE-4BE0-8F48-0A4410E41533}">
      <dgm:prSet/>
      <dgm:spPr>
        <a:noFill/>
        <a:ln>
          <a:noFill/>
        </a:ln>
      </dgm:spPr>
      <dgm:t>
        <a:bodyPr/>
        <a:lstStyle/>
        <a:p>
          <a:endParaRPr lang="en-IN">
            <a:latin typeface="Calibri" panose="020F0502020204030204" charset="0"/>
            <a:cs typeface="Calibri" panose="020F0502020204030204" charset="0"/>
          </a:endParaRPr>
        </a:p>
      </dgm:t>
    </dgm:pt>
    <dgm:pt modelId="{73603C32-8F52-48B8-A24A-29CB1611C5D3}">
      <dgm:prSet/>
      <dgm:spPr/>
      <dgm:t>
        <a:bodyPr/>
        <a:lstStyle/>
        <a:p>
          <a:r>
            <a:rPr lang="en-US" dirty="0">
              <a:latin typeface="Calibri" panose="020F0502020204030204" charset="0"/>
              <a:cs typeface="Calibri" panose="020F0502020204030204" charset="0"/>
            </a:rPr>
            <a:t>Uterotonics and TXA are </a:t>
          </a:r>
          <a:r>
            <a:rPr lang="en-US" dirty="0">
              <a:solidFill>
                <a:srgbClr val="C00000"/>
              </a:solidFill>
              <a:latin typeface="Calibri" panose="020F0502020204030204" charset="0"/>
              <a:cs typeface="Calibri" panose="020F0502020204030204" charset="0"/>
            </a:rPr>
            <a:t>pivotal for management of postpartum </a:t>
          </a:r>
          <a:r>
            <a:rPr lang="en-US" dirty="0" err="1">
              <a:solidFill>
                <a:srgbClr val="C00000"/>
              </a:solidFill>
              <a:latin typeface="Calibri" panose="020F0502020204030204" charset="0"/>
              <a:cs typeface="Calibri" panose="020F0502020204030204" charset="0"/>
            </a:rPr>
            <a:t>haemorrhage</a:t>
          </a:r>
          <a:r>
            <a:rPr lang="en-US" dirty="0">
              <a:solidFill>
                <a:srgbClr val="C00000"/>
              </a:solidFill>
              <a:latin typeface="Calibri" panose="020F0502020204030204" charset="0"/>
              <a:cs typeface="Calibri" panose="020F0502020204030204" charset="0"/>
            </a:rPr>
            <a:t> (PPH), </a:t>
          </a:r>
          <a:r>
            <a:rPr lang="en-US" dirty="0">
              <a:latin typeface="Calibri" panose="020F0502020204030204" charset="0"/>
              <a:cs typeface="Calibri" panose="020F0502020204030204" charset="0"/>
            </a:rPr>
            <a:t>which continues to be the leading cause of maternal deaths in most low-income countries</a:t>
          </a:r>
          <a:endParaRPr lang="en-IN" dirty="0">
            <a:latin typeface="Calibri" panose="020F0502020204030204" charset="0"/>
            <a:cs typeface="Calibri" panose="020F0502020204030204" charset="0"/>
          </a:endParaRPr>
        </a:p>
      </dgm:t>
    </dgm:pt>
    <dgm:pt modelId="{012370B3-8E45-4A14-9647-808AE5E347F7}" type="parTrans" cxnId="{7917E5F7-8BD7-45AA-B8A9-555EE2D974A0}">
      <dgm:prSet/>
      <dgm:spPr/>
      <dgm:t>
        <a:bodyPr/>
        <a:lstStyle/>
        <a:p>
          <a:endParaRPr lang="en-IN">
            <a:latin typeface="Calibri" panose="020F0502020204030204" charset="0"/>
            <a:cs typeface="Calibri" panose="020F0502020204030204" charset="0"/>
          </a:endParaRPr>
        </a:p>
      </dgm:t>
    </dgm:pt>
    <dgm:pt modelId="{BA329CB1-066F-4255-849A-D3196362F6D5}" type="sibTrans" cxnId="{7917E5F7-8BD7-45AA-B8A9-555EE2D974A0}">
      <dgm:prSet/>
      <dgm:spPr/>
      <dgm:t>
        <a:bodyPr/>
        <a:lstStyle/>
        <a:p>
          <a:endParaRPr lang="en-IN">
            <a:latin typeface="Calibri" panose="020F0502020204030204" charset="0"/>
            <a:cs typeface="Calibri" panose="020F0502020204030204" charset="0"/>
          </a:endParaRPr>
        </a:p>
      </dgm:t>
    </dgm:pt>
    <dgm:pt modelId="{25E61FD3-2E7A-42A9-AF4D-369895877E16}" type="pres">
      <dgm:prSet presAssocID="{0D4270E6-4B0A-420A-AD60-4CEA959DCB8F}" presName="Name0" presStyleCnt="0">
        <dgm:presLayoutVars>
          <dgm:dir/>
          <dgm:resizeHandles val="exact"/>
        </dgm:presLayoutVars>
      </dgm:prSet>
      <dgm:spPr/>
    </dgm:pt>
    <dgm:pt modelId="{BDDBA332-1287-4818-A0CC-62D59F22C089}" type="pres">
      <dgm:prSet presAssocID="{D9B487EF-076A-412C-9E86-5301970E13FB}" presName="node" presStyleLbl="node1" presStyleIdx="0" presStyleCnt="2">
        <dgm:presLayoutVars>
          <dgm:bulletEnabled val="1"/>
        </dgm:presLayoutVars>
      </dgm:prSet>
      <dgm:spPr/>
    </dgm:pt>
    <dgm:pt modelId="{0CFFD582-AD9A-443F-B47D-8AF6B072ECAC}" type="pres">
      <dgm:prSet presAssocID="{7BB7B1D9-2D4B-4192-81F2-EB4AEE7332F7}" presName="sibTrans" presStyleLbl="sibTrans2D1" presStyleIdx="0" presStyleCnt="1"/>
      <dgm:spPr/>
    </dgm:pt>
    <dgm:pt modelId="{77163ED1-BC16-4B59-A9A1-8EDC8777B951}" type="pres">
      <dgm:prSet presAssocID="{7BB7B1D9-2D4B-4192-81F2-EB4AEE7332F7}" presName="connectorText" presStyleLbl="sibTrans2D1" presStyleIdx="0" presStyleCnt="1"/>
      <dgm:spPr/>
    </dgm:pt>
    <dgm:pt modelId="{E7928268-AD96-4724-845E-A365C1203953}" type="pres">
      <dgm:prSet presAssocID="{73603C32-8F52-48B8-A24A-29CB1611C5D3}" presName="node" presStyleLbl="node1" presStyleIdx="1" presStyleCnt="2">
        <dgm:presLayoutVars>
          <dgm:bulletEnabled val="1"/>
        </dgm:presLayoutVars>
      </dgm:prSet>
      <dgm:spPr/>
    </dgm:pt>
  </dgm:ptLst>
  <dgm:cxnLst>
    <dgm:cxn modelId="{5CA62F41-7FB1-48CD-8533-13DE927C10A6}" type="presOf" srcId="{D9B487EF-076A-412C-9E86-5301970E13FB}" destId="{BDDBA332-1287-4818-A0CC-62D59F22C089}" srcOrd="0" destOrd="0" presId="urn:microsoft.com/office/officeart/2005/8/layout/process1"/>
    <dgm:cxn modelId="{354FDB59-DF00-483F-8354-0AA151B98050}" type="presOf" srcId="{7BB7B1D9-2D4B-4192-81F2-EB4AEE7332F7}" destId="{0CFFD582-AD9A-443F-B47D-8AF6B072ECAC}" srcOrd="0" destOrd="0" presId="urn:microsoft.com/office/officeart/2005/8/layout/process1"/>
    <dgm:cxn modelId="{EB95D48C-9C05-4B40-A94E-A8E8C2FE6958}" type="presOf" srcId="{7BB7B1D9-2D4B-4192-81F2-EB4AEE7332F7}" destId="{77163ED1-BC16-4B59-A9A1-8EDC8777B951}" srcOrd="1" destOrd="0" presId="urn:microsoft.com/office/officeart/2005/8/layout/process1"/>
    <dgm:cxn modelId="{A15638B6-2D88-4D4E-8CB9-0BA752436490}" type="presOf" srcId="{0D4270E6-4B0A-420A-AD60-4CEA959DCB8F}" destId="{25E61FD3-2E7A-42A9-AF4D-369895877E16}" srcOrd="0" destOrd="0" presId="urn:microsoft.com/office/officeart/2005/8/layout/process1"/>
    <dgm:cxn modelId="{3F5E27DA-C0BE-4BE0-8F48-0A4410E41533}" srcId="{0D4270E6-4B0A-420A-AD60-4CEA959DCB8F}" destId="{D9B487EF-076A-412C-9E86-5301970E13FB}" srcOrd="0" destOrd="0" parTransId="{CA255C24-9A17-4487-BA2A-AF58595DEB95}" sibTransId="{7BB7B1D9-2D4B-4192-81F2-EB4AEE7332F7}"/>
    <dgm:cxn modelId="{7917E5F7-8BD7-45AA-B8A9-555EE2D974A0}" srcId="{0D4270E6-4B0A-420A-AD60-4CEA959DCB8F}" destId="{73603C32-8F52-48B8-A24A-29CB1611C5D3}" srcOrd="1" destOrd="0" parTransId="{012370B3-8E45-4A14-9647-808AE5E347F7}" sibTransId="{BA329CB1-066F-4255-849A-D3196362F6D5}"/>
    <dgm:cxn modelId="{E25F81FD-E31D-466E-9358-C00E89C3BA25}" type="presOf" srcId="{73603C32-8F52-48B8-A24A-29CB1611C5D3}" destId="{E7928268-AD96-4724-845E-A365C1203953}" srcOrd="0" destOrd="0" presId="urn:microsoft.com/office/officeart/2005/8/layout/process1"/>
    <dgm:cxn modelId="{A3F70C3D-59A2-4979-A226-D2DC0EC09F40}" type="presParOf" srcId="{25E61FD3-2E7A-42A9-AF4D-369895877E16}" destId="{BDDBA332-1287-4818-A0CC-62D59F22C089}" srcOrd="0" destOrd="0" presId="urn:microsoft.com/office/officeart/2005/8/layout/process1"/>
    <dgm:cxn modelId="{71C321F8-9C94-491D-B2DA-5A49790DC45E}" type="presParOf" srcId="{25E61FD3-2E7A-42A9-AF4D-369895877E16}" destId="{0CFFD582-AD9A-443F-B47D-8AF6B072ECAC}" srcOrd="1" destOrd="0" presId="urn:microsoft.com/office/officeart/2005/8/layout/process1"/>
    <dgm:cxn modelId="{88F2B3D5-59F7-46B8-B50B-44B992A52366}" type="presParOf" srcId="{0CFFD582-AD9A-443F-B47D-8AF6B072ECAC}" destId="{77163ED1-BC16-4B59-A9A1-8EDC8777B951}" srcOrd="0" destOrd="0" presId="urn:microsoft.com/office/officeart/2005/8/layout/process1"/>
    <dgm:cxn modelId="{6D00E008-8AC5-4FAE-9D9E-D56C2A72EE3E}" type="presParOf" srcId="{25E61FD3-2E7A-42A9-AF4D-369895877E16}" destId="{E7928268-AD96-4724-845E-A365C1203953}" srcOrd="2"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89EC0B7-C1D6-4FF3-8E54-1F975A098368}" type="doc">
      <dgm:prSet loTypeId="urn:microsoft.com/office/officeart/2005/8/layout/vList3" qsTypeId="urn:microsoft.com/office/officeart/2005/8/quickstyle/simple5#3" csTypeId="urn:microsoft.com/office/officeart/2005/8/colors/accent0_2#4"/>
      <dgm:spPr/>
      <dgm:t>
        <a:bodyPr/>
        <a:lstStyle/>
        <a:p>
          <a:endParaRPr altLang="en-US"/>
        </a:p>
      </dgm:t>
    </dgm:pt>
    <dgm:pt modelId="{D3CC3BB4-E267-4EFE-BA0C-A89CE7C1C543}">
      <dgm:prSet phldr="0" custT="1"/>
      <dgm:spPr/>
      <dgm:t>
        <a:bodyPr vert="horz" wrap="square"/>
        <a:lstStyle/>
        <a:p>
          <a:pPr algn="l">
            <a:lnSpc>
              <a:spcPct val="100000"/>
            </a:lnSpc>
            <a:spcBef>
              <a:spcPct val="0"/>
            </a:spcBef>
            <a:spcAft>
              <a:spcPct val="35000"/>
            </a:spcAft>
          </a:pPr>
          <a:r>
            <a:rPr lang="en-US" sz="1400" b="0" i="0" u="none" baseline="0">
              <a:rtl val="0"/>
            </a:rPr>
            <a:t>TXA should be recognised as a life-saving intervention and be made readily available for the management of PPH in settings where emergency obstetric care is provided.</a:t>
          </a:r>
          <a:endParaRPr altLang="en-US" sz="1400"/>
        </a:p>
      </dgm:t>
    </dgm:pt>
    <dgm:pt modelId="{DC5AB46B-0066-4989-9167-06BEB0A79992}" type="parTrans" cxnId="{6FA1A085-E053-4235-ADB0-30169FD8F98D}">
      <dgm:prSet/>
      <dgm:spPr/>
      <dgm:t>
        <a:bodyPr/>
        <a:lstStyle/>
        <a:p>
          <a:endParaRPr lang="en-GB"/>
        </a:p>
      </dgm:t>
    </dgm:pt>
    <dgm:pt modelId="{358F9BAB-0810-4041-ABE4-5A7BE6B11731}" type="sibTrans" cxnId="{6FA1A085-E053-4235-ADB0-30169FD8F98D}">
      <dgm:prSet/>
      <dgm:spPr/>
      <dgm:t>
        <a:bodyPr/>
        <a:lstStyle/>
        <a:p>
          <a:endParaRPr lang="en-GB"/>
        </a:p>
      </dgm:t>
    </dgm:pt>
    <dgm:pt modelId="{6830D9E7-9846-41B3-9820-9E6232583C6D}">
      <dgm:prSet phldr="0" custT="1"/>
      <dgm:spPr/>
      <dgm:t>
        <a:bodyPr vert="horz" wrap="square"/>
        <a:lstStyle/>
        <a:p>
          <a:pPr algn="l">
            <a:lnSpc>
              <a:spcPct val="100000"/>
            </a:lnSpc>
            <a:spcBef>
              <a:spcPct val="0"/>
            </a:spcBef>
            <a:spcAft>
              <a:spcPct val="35000"/>
            </a:spcAft>
          </a:pPr>
          <a:r>
            <a:rPr lang="en-IN" sz="1400" b="0" i="0" u="none" baseline="0">
              <a:rtl val="0"/>
            </a:rPr>
            <a:t>A</a:t>
          </a:r>
          <a:r>
            <a:rPr lang="en-US" sz="1400" b="0" i="0" u="none" baseline="0">
              <a:rtl val="0"/>
            </a:rPr>
            <a:t>ll cases of PPH regardless of whether the bleeding is due to genital tract trauma or other causes.</a:t>
          </a:r>
          <a:endParaRPr altLang="en-US" sz="1400"/>
        </a:p>
      </dgm:t>
    </dgm:pt>
    <dgm:pt modelId="{22DE7FB8-3565-4831-A3FB-89DACA76DB71}" type="parTrans" cxnId="{04EEF48B-F693-420B-AD24-01D5D10398BD}">
      <dgm:prSet/>
      <dgm:spPr/>
      <dgm:t>
        <a:bodyPr/>
        <a:lstStyle/>
        <a:p>
          <a:endParaRPr lang="en-GB"/>
        </a:p>
      </dgm:t>
    </dgm:pt>
    <dgm:pt modelId="{67CA25F0-8E79-401F-99CF-EB009C7D1C28}" type="sibTrans" cxnId="{04EEF48B-F693-420B-AD24-01D5D10398BD}">
      <dgm:prSet/>
      <dgm:spPr/>
      <dgm:t>
        <a:bodyPr/>
        <a:lstStyle/>
        <a:p>
          <a:endParaRPr lang="en-GB"/>
        </a:p>
      </dgm:t>
    </dgm:pt>
    <dgm:pt modelId="{4B81C061-3798-42C0-ADCA-9F666A00D721}">
      <dgm:prSet phldr="0" custT="1"/>
      <dgm:spPr/>
      <dgm:t>
        <a:bodyPr vert="horz" wrap="square"/>
        <a:lstStyle/>
        <a:p>
          <a:pPr algn="l">
            <a:lnSpc>
              <a:spcPct val="100000"/>
            </a:lnSpc>
            <a:spcBef>
              <a:spcPct val="0"/>
            </a:spcBef>
            <a:spcAft>
              <a:spcPct val="35000"/>
            </a:spcAft>
          </a:pPr>
          <a:r>
            <a:rPr lang="en-US" sz="1400" b="0" i="0" u="none" baseline="0">
              <a:rtl val="0"/>
            </a:rPr>
            <a:t>Initial dose of TXA should be administered </a:t>
          </a:r>
          <a:r>
            <a:rPr lang="en-IN" sz="1400" b="0" i="0" u="none" baseline="0">
              <a:rtl val="0"/>
            </a:rPr>
            <a:t>as soon as possible to </a:t>
          </a:r>
          <a:r>
            <a:rPr lang="en-US" sz="1400" b="0" i="0" u="none" baseline="0">
              <a:rtl val="0"/>
            </a:rPr>
            <a:t>within 3 hours of birth,</a:t>
          </a:r>
          <a:endParaRPr altLang="en-US" sz="1400"/>
        </a:p>
      </dgm:t>
    </dgm:pt>
    <dgm:pt modelId="{765721D8-3959-4A9E-8242-D10380CEFF8F}" type="parTrans" cxnId="{B0B3F14E-424E-4098-9834-2A9FB007EC75}">
      <dgm:prSet/>
      <dgm:spPr/>
      <dgm:t>
        <a:bodyPr/>
        <a:lstStyle/>
        <a:p>
          <a:endParaRPr lang="en-GB"/>
        </a:p>
      </dgm:t>
    </dgm:pt>
    <dgm:pt modelId="{FFEE34E1-C929-4FA3-A51E-49E5CDEB84DA}" type="sibTrans" cxnId="{B0B3F14E-424E-4098-9834-2A9FB007EC75}">
      <dgm:prSet/>
      <dgm:spPr/>
      <dgm:t>
        <a:bodyPr/>
        <a:lstStyle/>
        <a:p>
          <a:endParaRPr lang="en-GB"/>
        </a:p>
      </dgm:t>
    </dgm:pt>
    <dgm:pt modelId="{63E7566C-B67B-4051-98C2-67CB3E83E413}">
      <dgm:prSet phldr="0" custT="1"/>
      <dgm:spPr/>
      <dgm:t>
        <a:bodyPr vert="horz" wrap="square"/>
        <a:lstStyle/>
        <a:p>
          <a:pPr algn="l">
            <a:lnSpc>
              <a:spcPct val="100000"/>
            </a:lnSpc>
            <a:spcBef>
              <a:spcPct val="0"/>
            </a:spcBef>
            <a:spcAft>
              <a:spcPct val="35000"/>
            </a:spcAft>
          </a:pPr>
          <a:r>
            <a:rPr lang="en-IN" sz="1400" b="0" i="0" u="none" baseline="0">
              <a:rtl val="0"/>
            </a:rPr>
            <a:t>A</a:t>
          </a:r>
          <a:r>
            <a:rPr lang="en-US" sz="1400" b="0" i="0" u="none" baseline="0">
              <a:rtl val="0"/>
            </a:rPr>
            <a:t> fixed dose of 1g  administered </a:t>
          </a:r>
          <a:r>
            <a:rPr lang="en-IN" sz="1400" b="0" i="0" u="none" baseline="0">
              <a:rtl val="0"/>
            </a:rPr>
            <a:t>IV </a:t>
          </a:r>
          <a:r>
            <a:rPr lang="en-US" sz="1400" b="0" i="0" u="none" baseline="0">
              <a:rtl val="0"/>
            </a:rPr>
            <a:t>over 10–20 minutes</a:t>
          </a:r>
          <a:r>
            <a:rPr lang="en-IN" sz="1400" b="0" i="0" u="none" baseline="0">
              <a:rtl val="0"/>
            </a:rPr>
            <a:t> </a:t>
          </a:r>
          <a:r>
            <a:rPr lang="en-US" sz="1400" b="0" i="0" u="none" baseline="0">
              <a:rtl val="0"/>
            </a:rPr>
            <a:t>(100mg/ml),  1ml per minute</a:t>
          </a:r>
          <a:endParaRPr altLang="en-US" sz="1400"/>
        </a:p>
      </dgm:t>
    </dgm:pt>
    <dgm:pt modelId="{1C186C45-F6B3-4FB2-81E1-BD216F4775D5}" type="parTrans" cxnId="{D5C67DD7-BF87-4BAB-9743-820DE793BE5E}">
      <dgm:prSet/>
      <dgm:spPr/>
      <dgm:t>
        <a:bodyPr/>
        <a:lstStyle/>
        <a:p>
          <a:endParaRPr lang="en-GB"/>
        </a:p>
      </dgm:t>
    </dgm:pt>
    <dgm:pt modelId="{4BC987B4-20F4-4C37-9243-79A80DA592AD}" type="sibTrans" cxnId="{D5C67DD7-BF87-4BAB-9743-820DE793BE5E}">
      <dgm:prSet/>
      <dgm:spPr/>
      <dgm:t>
        <a:bodyPr/>
        <a:lstStyle/>
        <a:p>
          <a:endParaRPr lang="en-GB"/>
        </a:p>
      </dgm:t>
    </dgm:pt>
    <dgm:pt modelId="{7C960F2E-EE5E-443A-A9DA-E09D54297B22}">
      <dgm:prSet phldr="0" custT="1"/>
      <dgm:spPr/>
      <dgm:t>
        <a:bodyPr vert="horz" wrap="square"/>
        <a:lstStyle/>
        <a:p>
          <a:pPr algn="l">
            <a:lnSpc>
              <a:spcPct val="100000"/>
            </a:lnSpc>
            <a:spcBef>
              <a:spcPct val="0"/>
            </a:spcBef>
            <a:spcAft>
              <a:spcPct val="35000"/>
            </a:spcAft>
          </a:pPr>
          <a:r>
            <a:rPr lang="en-US" sz="1400" b="0" i="0" u="none" baseline="0">
              <a:rtl val="0"/>
            </a:rPr>
            <a:t>Infusion rate of more than 1ml/minute can cause hypotension.</a:t>
          </a:r>
          <a:endParaRPr altLang="en-US" sz="1400"/>
        </a:p>
      </dgm:t>
    </dgm:pt>
    <dgm:pt modelId="{2587B03A-578B-44E2-A374-E859DF8F14E1}" type="parTrans" cxnId="{375AC6C7-DA0D-48ED-BFE0-E985C3B2DEFB}">
      <dgm:prSet/>
      <dgm:spPr/>
      <dgm:t>
        <a:bodyPr/>
        <a:lstStyle/>
        <a:p>
          <a:endParaRPr lang="en-GB"/>
        </a:p>
      </dgm:t>
    </dgm:pt>
    <dgm:pt modelId="{8F3A7031-2E98-4B82-B043-A6214BCFF3A1}" type="sibTrans" cxnId="{375AC6C7-DA0D-48ED-BFE0-E985C3B2DEFB}">
      <dgm:prSet/>
      <dgm:spPr/>
      <dgm:t>
        <a:bodyPr/>
        <a:lstStyle/>
        <a:p>
          <a:endParaRPr lang="en-GB"/>
        </a:p>
      </dgm:t>
    </dgm:pt>
    <dgm:pt modelId="{A0BE7538-C7CF-487A-9627-FA4D78D19898}">
      <dgm:prSet phldr="0" custT="1"/>
      <dgm:spPr/>
      <dgm:t>
        <a:bodyPr vert="horz" wrap="square"/>
        <a:lstStyle/>
        <a:p>
          <a:pPr algn="l">
            <a:lnSpc>
              <a:spcPct val="100000"/>
            </a:lnSpc>
            <a:spcBef>
              <a:spcPct val="0"/>
            </a:spcBef>
            <a:spcAft>
              <a:spcPct val="35000"/>
            </a:spcAft>
          </a:pPr>
          <a:r>
            <a:rPr lang="en-US" sz="1400" b="0" i="0" u="none" baseline="0">
              <a:rtl val="0"/>
            </a:rPr>
            <a:t>Standard IV infusion equipment is required, as well as health care providers with sufficient training to safely administer IV bolus infusions.</a:t>
          </a:r>
          <a:endParaRPr altLang="en-US" sz="1400"/>
        </a:p>
      </dgm:t>
    </dgm:pt>
    <dgm:pt modelId="{F51220C8-3C78-4357-B5E5-AEEE32DCD14B}" type="parTrans" cxnId="{092BBA29-A423-48F9-A910-3A2459FF2D08}">
      <dgm:prSet/>
      <dgm:spPr/>
      <dgm:t>
        <a:bodyPr/>
        <a:lstStyle/>
        <a:p>
          <a:endParaRPr lang="en-GB"/>
        </a:p>
      </dgm:t>
    </dgm:pt>
    <dgm:pt modelId="{39FF4E12-A23F-426E-8BB0-2916D7C0AAB0}" type="sibTrans" cxnId="{092BBA29-A423-48F9-A910-3A2459FF2D08}">
      <dgm:prSet/>
      <dgm:spPr/>
      <dgm:t>
        <a:bodyPr/>
        <a:lstStyle/>
        <a:p>
          <a:endParaRPr lang="en-GB"/>
        </a:p>
      </dgm:t>
    </dgm:pt>
    <dgm:pt modelId="{EC535360-7CC8-42B5-BFB3-E59A1EE92940}">
      <dgm:prSet phldr="0" custT="1"/>
      <dgm:spPr/>
      <dgm:t>
        <a:bodyPr vert="horz" wrap="square"/>
        <a:lstStyle/>
        <a:p>
          <a:pPr algn="l">
            <a:lnSpc>
              <a:spcPct val="100000"/>
            </a:lnSpc>
            <a:spcBef>
              <a:spcPct val="0"/>
            </a:spcBef>
            <a:spcAft>
              <a:spcPct val="35000"/>
            </a:spcAft>
          </a:pPr>
          <a:r>
            <a:rPr lang="en-US" sz="1400" b="0" i="0" u="none" baseline="0">
              <a:rtl val="0"/>
            </a:rPr>
            <a:t>Initial administration of TXA beyond 3 hours does not confer any clinical benefit.</a:t>
          </a:r>
          <a:endParaRPr altLang="en-US" sz="1400"/>
        </a:p>
      </dgm:t>
    </dgm:pt>
    <dgm:pt modelId="{52C1BA54-DCF0-49C1-972F-6E185DEA25BB}" type="parTrans" cxnId="{5AF79A46-1239-4AD3-99DF-9BD183624F94}">
      <dgm:prSet/>
      <dgm:spPr/>
      <dgm:t>
        <a:bodyPr/>
        <a:lstStyle/>
        <a:p>
          <a:endParaRPr lang="en-GB"/>
        </a:p>
      </dgm:t>
    </dgm:pt>
    <dgm:pt modelId="{1F4FB729-F5AE-4A93-94B2-A52756199705}" type="sibTrans" cxnId="{5AF79A46-1239-4AD3-99DF-9BD183624F94}">
      <dgm:prSet/>
      <dgm:spPr/>
      <dgm:t>
        <a:bodyPr/>
        <a:lstStyle/>
        <a:p>
          <a:endParaRPr lang="en-GB"/>
        </a:p>
      </dgm:t>
    </dgm:pt>
    <dgm:pt modelId="{086B2189-6685-4B74-921B-7641DAD2747F}">
      <dgm:prSet phldr="0" custT="1"/>
      <dgm:spPr/>
      <dgm:t>
        <a:bodyPr vert="horz" wrap="square"/>
        <a:lstStyle/>
        <a:p>
          <a:pPr algn="l">
            <a:lnSpc>
              <a:spcPct val="100000"/>
            </a:lnSpc>
            <a:spcBef>
              <a:spcPct val="0"/>
            </a:spcBef>
            <a:spcAft>
              <a:spcPct val="35000"/>
            </a:spcAft>
          </a:pPr>
          <a:r>
            <a:rPr lang="en-US" sz="1400" b="0" i="0" u="none" baseline="0">
              <a:rtl val="0"/>
            </a:rPr>
            <a:t>a second dose of TXA of 1g (100mg/ml), IV at 1ml per minute should be administered if bleeding continues after 30 minutes, or if bleeding restarts within 24 hours of completing the first dose</a:t>
          </a:r>
          <a:endParaRPr altLang="en-US" sz="1400"/>
        </a:p>
      </dgm:t>
    </dgm:pt>
    <dgm:pt modelId="{C9BAD6D2-BD41-40EC-8450-E868368AEC7A}" type="parTrans" cxnId="{17175F31-39BD-4BFE-A384-C116EB8A13E9}">
      <dgm:prSet/>
      <dgm:spPr/>
      <dgm:t>
        <a:bodyPr/>
        <a:lstStyle/>
        <a:p>
          <a:endParaRPr lang="en-GB"/>
        </a:p>
      </dgm:t>
    </dgm:pt>
    <dgm:pt modelId="{D5EDA06B-0506-4F43-A7A8-0EC233320339}" type="sibTrans" cxnId="{17175F31-39BD-4BFE-A384-C116EB8A13E9}">
      <dgm:prSet/>
      <dgm:spPr/>
      <dgm:t>
        <a:bodyPr/>
        <a:lstStyle/>
        <a:p>
          <a:endParaRPr lang="en-GB"/>
        </a:p>
      </dgm:t>
    </dgm:pt>
    <dgm:pt modelId="{D999606D-09E5-4A00-9758-F640C88C053D}">
      <dgm:prSet phldr="0" custT="1"/>
      <dgm:spPr/>
      <dgm:t>
        <a:bodyPr vert="horz" wrap="square"/>
        <a:lstStyle/>
        <a:p>
          <a:pPr algn="l">
            <a:lnSpc>
              <a:spcPct val="100000"/>
            </a:lnSpc>
            <a:spcBef>
              <a:spcPct val="0"/>
            </a:spcBef>
            <a:spcAft>
              <a:spcPct val="35000"/>
            </a:spcAft>
          </a:pPr>
          <a:r>
            <a:rPr lang="en-US" sz="1400" b="0" i="0" u="none" baseline="0">
              <a:rtl val="0"/>
            </a:rPr>
            <a:t>The antifibrinolytic</a:t>
          </a:r>
          <a:r>
            <a:rPr lang="en-IN" sz="1400" b="0" i="0" u="none" baseline="0">
              <a:rtl val="0"/>
            </a:rPr>
            <a:t> </a:t>
          </a:r>
          <a:r>
            <a:rPr lang="en-US" sz="1400" b="0" i="0" u="none" baseline="0">
              <a:rtl val="0"/>
            </a:rPr>
            <a:t>effect lasts up to 7–8</a:t>
          </a:r>
          <a:r>
            <a:rPr lang="en-IN" sz="1400" b="0" i="0" u="none" baseline="0">
              <a:rtl val="0"/>
            </a:rPr>
            <a:t> </a:t>
          </a:r>
          <a:r>
            <a:rPr lang="en-US" sz="1400" b="0" i="0" u="none" baseline="0">
              <a:rtl val="0"/>
            </a:rPr>
            <a:t>h in the serum.</a:t>
          </a:r>
          <a:endParaRPr altLang="en-US" sz="1400"/>
        </a:p>
      </dgm:t>
    </dgm:pt>
    <dgm:pt modelId="{7DA0FC08-DAF4-4B10-A089-E49FD575789A}" type="parTrans" cxnId="{7BEDF972-7F38-4FC6-B98E-205D94A25058}">
      <dgm:prSet/>
      <dgm:spPr/>
      <dgm:t>
        <a:bodyPr/>
        <a:lstStyle/>
        <a:p>
          <a:endParaRPr lang="en-GB"/>
        </a:p>
      </dgm:t>
    </dgm:pt>
    <dgm:pt modelId="{14A4F3B3-56EA-46D8-BBF9-55AA3338F5BC}" type="sibTrans" cxnId="{7BEDF972-7F38-4FC6-B98E-205D94A25058}">
      <dgm:prSet/>
      <dgm:spPr/>
      <dgm:t>
        <a:bodyPr/>
        <a:lstStyle/>
        <a:p>
          <a:endParaRPr lang="en-GB"/>
        </a:p>
      </dgm:t>
    </dgm:pt>
    <dgm:pt modelId="{4F05FC72-D66A-4EC2-9E5F-92DB9F9250C4}">
      <dgm:prSet phldr="0" custT="1"/>
      <dgm:spPr/>
      <dgm:t>
        <a:bodyPr vert="horz" wrap="square"/>
        <a:lstStyle/>
        <a:p>
          <a:pPr algn="l">
            <a:lnSpc>
              <a:spcPct val="100000"/>
            </a:lnSpc>
            <a:spcBef>
              <a:spcPct val="0"/>
            </a:spcBef>
            <a:spcAft>
              <a:spcPct val="35000"/>
            </a:spcAft>
          </a:pPr>
          <a:r>
            <a:rPr lang="en-US" sz="1400" b="0" i="0" u="none" baseline="0">
              <a:rtl val="0"/>
            </a:rPr>
            <a:t>Use of TXA should be avoided in women with a contraindication to antifibrinolytic therapy </a:t>
          </a:r>
          <a:r>
            <a:rPr lang="en-US" sz="1400" b="1" i="0" u="none" baseline="0">
              <a:rtl val="0"/>
            </a:rPr>
            <a:t>or </a:t>
          </a:r>
          <a:r>
            <a:rPr lang="en-US" sz="1400" b="0" i="0" u="none" baseline="0">
              <a:rtl val="0"/>
            </a:rPr>
            <a:t>thromboembolic disorder during pregnancy.</a:t>
          </a:r>
          <a:endParaRPr altLang="en-US" sz="1400"/>
        </a:p>
      </dgm:t>
    </dgm:pt>
    <dgm:pt modelId="{CE8248F3-3E0C-4D77-A278-C9129B3B48B9}" type="parTrans" cxnId="{CAFD44F9-9E60-458E-B86D-F083EECE871B}">
      <dgm:prSet/>
      <dgm:spPr/>
      <dgm:t>
        <a:bodyPr/>
        <a:lstStyle/>
        <a:p>
          <a:endParaRPr lang="en-GB"/>
        </a:p>
      </dgm:t>
    </dgm:pt>
    <dgm:pt modelId="{45B5EB80-584D-4264-9EAA-4C16F950FB8A}" type="sibTrans" cxnId="{CAFD44F9-9E60-458E-B86D-F083EECE871B}">
      <dgm:prSet/>
      <dgm:spPr/>
      <dgm:t>
        <a:bodyPr/>
        <a:lstStyle/>
        <a:p>
          <a:endParaRPr lang="en-GB"/>
        </a:p>
      </dgm:t>
    </dgm:pt>
    <dgm:pt modelId="{9E927081-130A-4E56-8857-66C8AFD39F52}" type="pres">
      <dgm:prSet presAssocID="{F89EC0B7-C1D6-4FF3-8E54-1F975A098368}" presName="linearFlow" presStyleCnt="0">
        <dgm:presLayoutVars>
          <dgm:dir/>
          <dgm:resizeHandles val="exact"/>
        </dgm:presLayoutVars>
      </dgm:prSet>
      <dgm:spPr/>
    </dgm:pt>
    <dgm:pt modelId="{A63027C5-7F49-4C50-BBEB-14E1929D49AF}" type="pres">
      <dgm:prSet presAssocID="{D3CC3BB4-E267-4EFE-BA0C-A89CE7C1C543}" presName="composite" presStyleCnt="0"/>
      <dgm:spPr/>
    </dgm:pt>
    <dgm:pt modelId="{7D6A1D9B-D377-4869-9E16-5270E5A447A2}" type="pres">
      <dgm:prSet presAssocID="{D3CC3BB4-E267-4EFE-BA0C-A89CE7C1C543}" presName="imgShp" presStyleLbl="fgImgPlace1" presStyleIdx="0" presStyleCnt="10"/>
      <dgm:spPr/>
    </dgm:pt>
    <dgm:pt modelId="{6AA7F27C-F5D4-4D4B-A177-3BB07A257032}" type="pres">
      <dgm:prSet presAssocID="{D3CC3BB4-E267-4EFE-BA0C-A89CE7C1C543}" presName="txShp" presStyleLbl="node1" presStyleIdx="0" presStyleCnt="10">
        <dgm:presLayoutVars>
          <dgm:bulletEnabled val="1"/>
        </dgm:presLayoutVars>
      </dgm:prSet>
      <dgm:spPr/>
    </dgm:pt>
    <dgm:pt modelId="{5E99C8AA-2008-4C02-9930-2F8CDE42BB6A}" type="pres">
      <dgm:prSet presAssocID="{358F9BAB-0810-4041-ABE4-5A7BE6B11731}" presName="spacing" presStyleCnt="0"/>
      <dgm:spPr/>
    </dgm:pt>
    <dgm:pt modelId="{98EA589B-489C-407A-89EB-E993B4E98ED0}" type="pres">
      <dgm:prSet presAssocID="{6830D9E7-9846-41B3-9820-9E6232583C6D}" presName="composite" presStyleCnt="0"/>
      <dgm:spPr/>
    </dgm:pt>
    <dgm:pt modelId="{7ACDA8F9-A09F-4D20-BDAE-1F0A7DE7C085}" type="pres">
      <dgm:prSet presAssocID="{6830D9E7-9846-41B3-9820-9E6232583C6D}" presName="imgShp" presStyleLbl="fgImgPlace1" presStyleIdx="1" presStyleCnt="10"/>
      <dgm:spPr/>
    </dgm:pt>
    <dgm:pt modelId="{5EF3A732-10FB-4AAA-8D7F-10EEB1F7B790}" type="pres">
      <dgm:prSet presAssocID="{6830D9E7-9846-41B3-9820-9E6232583C6D}" presName="txShp" presStyleLbl="node1" presStyleIdx="1" presStyleCnt="10">
        <dgm:presLayoutVars>
          <dgm:bulletEnabled val="1"/>
        </dgm:presLayoutVars>
      </dgm:prSet>
      <dgm:spPr/>
    </dgm:pt>
    <dgm:pt modelId="{5A5D06A9-1460-41C8-A157-B960861AF918}" type="pres">
      <dgm:prSet presAssocID="{67CA25F0-8E79-401F-99CF-EB009C7D1C28}" presName="spacing" presStyleCnt="0"/>
      <dgm:spPr/>
    </dgm:pt>
    <dgm:pt modelId="{96990901-FFB4-4867-8AD8-AEB8B42BB1C5}" type="pres">
      <dgm:prSet presAssocID="{4B81C061-3798-42C0-ADCA-9F666A00D721}" presName="composite" presStyleCnt="0"/>
      <dgm:spPr/>
    </dgm:pt>
    <dgm:pt modelId="{C1D33456-C388-4F3B-8ED1-6E1D8EFC7528}" type="pres">
      <dgm:prSet presAssocID="{4B81C061-3798-42C0-ADCA-9F666A00D721}" presName="imgShp" presStyleLbl="fgImgPlace1" presStyleIdx="2" presStyleCnt="10"/>
      <dgm:spPr/>
    </dgm:pt>
    <dgm:pt modelId="{6DD8DADB-C0DA-4E67-8123-188618BE7D3B}" type="pres">
      <dgm:prSet presAssocID="{4B81C061-3798-42C0-ADCA-9F666A00D721}" presName="txShp" presStyleLbl="node1" presStyleIdx="2" presStyleCnt="10">
        <dgm:presLayoutVars>
          <dgm:bulletEnabled val="1"/>
        </dgm:presLayoutVars>
      </dgm:prSet>
      <dgm:spPr/>
    </dgm:pt>
    <dgm:pt modelId="{40C2DAC6-B5E8-4162-9ECA-C40654BDE4A6}" type="pres">
      <dgm:prSet presAssocID="{FFEE34E1-C929-4FA3-A51E-49E5CDEB84DA}" presName="spacing" presStyleCnt="0"/>
      <dgm:spPr/>
    </dgm:pt>
    <dgm:pt modelId="{4F4EEC7A-F376-4584-9518-4D4DE9EAF0AF}" type="pres">
      <dgm:prSet presAssocID="{63E7566C-B67B-4051-98C2-67CB3E83E413}" presName="composite" presStyleCnt="0"/>
      <dgm:spPr/>
    </dgm:pt>
    <dgm:pt modelId="{870A50E1-4DEF-4C8B-B0BC-69E45F1B5D31}" type="pres">
      <dgm:prSet presAssocID="{63E7566C-B67B-4051-98C2-67CB3E83E413}" presName="imgShp" presStyleLbl="fgImgPlace1" presStyleIdx="3" presStyleCnt="10"/>
      <dgm:spPr/>
    </dgm:pt>
    <dgm:pt modelId="{A6E82F33-CB5D-49D3-BBF7-058492892456}" type="pres">
      <dgm:prSet presAssocID="{63E7566C-B67B-4051-98C2-67CB3E83E413}" presName="txShp" presStyleLbl="node1" presStyleIdx="3" presStyleCnt="10">
        <dgm:presLayoutVars>
          <dgm:bulletEnabled val="1"/>
        </dgm:presLayoutVars>
      </dgm:prSet>
      <dgm:spPr/>
    </dgm:pt>
    <dgm:pt modelId="{10D7E0E2-4524-4F4F-9A92-11D03F2D61CA}" type="pres">
      <dgm:prSet presAssocID="{4BC987B4-20F4-4C37-9243-79A80DA592AD}" presName="spacing" presStyleCnt="0"/>
      <dgm:spPr/>
    </dgm:pt>
    <dgm:pt modelId="{760EF191-9CD4-47B3-94A1-BD18FFB7BEBA}" type="pres">
      <dgm:prSet presAssocID="{7C960F2E-EE5E-443A-A9DA-E09D54297B22}" presName="composite" presStyleCnt="0"/>
      <dgm:spPr/>
    </dgm:pt>
    <dgm:pt modelId="{F7B376A4-74CD-4B0E-9A8A-8DE1C790B17F}" type="pres">
      <dgm:prSet presAssocID="{7C960F2E-EE5E-443A-A9DA-E09D54297B22}" presName="imgShp" presStyleLbl="fgImgPlace1" presStyleIdx="4" presStyleCnt="10"/>
      <dgm:spPr/>
    </dgm:pt>
    <dgm:pt modelId="{B2D95AA0-6F77-499E-9218-F4874875594C}" type="pres">
      <dgm:prSet presAssocID="{7C960F2E-EE5E-443A-A9DA-E09D54297B22}" presName="txShp" presStyleLbl="node1" presStyleIdx="4" presStyleCnt="10">
        <dgm:presLayoutVars>
          <dgm:bulletEnabled val="1"/>
        </dgm:presLayoutVars>
      </dgm:prSet>
      <dgm:spPr/>
    </dgm:pt>
    <dgm:pt modelId="{965C3EA5-5E86-4DC4-9C54-A3A7294F59B8}" type="pres">
      <dgm:prSet presAssocID="{8F3A7031-2E98-4B82-B043-A6214BCFF3A1}" presName="spacing" presStyleCnt="0"/>
      <dgm:spPr/>
    </dgm:pt>
    <dgm:pt modelId="{9E43B8AB-83BD-4D59-A0F8-DF0EE6151597}" type="pres">
      <dgm:prSet presAssocID="{A0BE7538-C7CF-487A-9627-FA4D78D19898}" presName="composite" presStyleCnt="0"/>
      <dgm:spPr/>
    </dgm:pt>
    <dgm:pt modelId="{5473DF77-AC67-4691-AAD3-9F5366E9EE38}" type="pres">
      <dgm:prSet presAssocID="{A0BE7538-C7CF-487A-9627-FA4D78D19898}" presName="imgShp" presStyleLbl="fgImgPlace1" presStyleIdx="5" presStyleCnt="10"/>
      <dgm:spPr/>
    </dgm:pt>
    <dgm:pt modelId="{94CCF0C8-1860-472A-919F-35122E954C7E}" type="pres">
      <dgm:prSet presAssocID="{A0BE7538-C7CF-487A-9627-FA4D78D19898}" presName="txShp" presStyleLbl="node1" presStyleIdx="5" presStyleCnt="10">
        <dgm:presLayoutVars>
          <dgm:bulletEnabled val="1"/>
        </dgm:presLayoutVars>
      </dgm:prSet>
      <dgm:spPr/>
    </dgm:pt>
    <dgm:pt modelId="{7B621ABD-5763-4CD9-AAE8-4A456F190F86}" type="pres">
      <dgm:prSet presAssocID="{39FF4E12-A23F-426E-8BB0-2916D7C0AAB0}" presName="spacing" presStyleCnt="0"/>
      <dgm:spPr/>
    </dgm:pt>
    <dgm:pt modelId="{3F974C54-C8C9-4B3F-870E-7AEE10E3507D}" type="pres">
      <dgm:prSet presAssocID="{EC535360-7CC8-42B5-BFB3-E59A1EE92940}" presName="composite" presStyleCnt="0"/>
      <dgm:spPr/>
    </dgm:pt>
    <dgm:pt modelId="{C374C62E-12A9-4341-9AF4-0F3AEF429A23}" type="pres">
      <dgm:prSet presAssocID="{EC535360-7CC8-42B5-BFB3-E59A1EE92940}" presName="imgShp" presStyleLbl="fgImgPlace1" presStyleIdx="6" presStyleCnt="10"/>
      <dgm:spPr/>
    </dgm:pt>
    <dgm:pt modelId="{CB0D20C4-DE23-41A0-A5D0-7FCBF6A8BB7C}" type="pres">
      <dgm:prSet presAssocID="{EC535360-7CC8-42B5-BFB3-E59A1EE92940}" presName="txShp" presStyleLbl="node1" presStyleIdx="6" presStyleCnt="10">
        <dgm:presLayoutVars>
          <dgm:bulletEnabled val="1"/>
        </dgm:presLayoutVars>
      </dgm:prSet>
      <dgm:spPr/>
    </dgm:pt>
    <dgm:pt modelId="{73AF8197-4401-488C-A9CE-2473CF8297DD}" type="pres">
      <dgm:prSet presAssocID="{1F4FB729-F5AE-4A93-94B2-A52756199705}" presName="spacing" presStyleCnt="0"/>
      <dgm:spPr/>
    </dgm:pt>
    <dgm:pt modelId="{C118E971-B731-46AA-89C0-0D6A16A62D71}" type="pres">
      <dgm:prSet presAssocID="{086B2189-6685-4B74-921B-7641DAD2747F}" presName="composite" presStyleCnt="0"/>
      <dgm:spPr/>
    </dgm:pt>
    <dgm:pt modelId="{C1A51ECD-0AF9-4112-8902-AC5369A6A2AA}" type="pres">
      <dgm:prSet presAssocID="{086B2189-6685-4B74-921B-7641DAD2747F}" presName="imgShp" presStyleLbl="fgImgPlace1" presStyleIdx="7" presStyleCnt="10"/>
      <dgm:spPr/>
    </dgm:pt>
    <dgm:pt modelId="{68587883-0B46-4E16-AAFA-EBC5AC0C1CB2}" type="pres">
      <dgm:prSet presAssocID="{086B2189-6685-4B74-921B-7641DAD2747F}" presName="txShp" presStyleLbl="node1" presStyleIdx="7" presStyleCnt="10">
        <dgm:presLayoutVars>
          <dgm:bulletEnabled val="1"/>
        </dgm:presLayoutVars>
      </dgm:prSet>
      <dgm:spPr/>
    </dgm:pt>
    <dgm:pt modelId="{8BE94CAD-08CC-4212-94E9-CC039CD976C5}" type="pres">
      <dgm:prSet presAssocID="{D5EDA06B-0506-4F43-A7A8-0EC233320339}" presName="spacing" presStyleCnt="0"/>
      <dgm:spPr/>
    </dgm:pt>
    <dgm:pt modelId="{EE42BE59-6D60-4A92-A045-2C20F58F5F9A}" type="pres">
      <dgm:prSet presAssocID="{D999606D-09E5-4A00-9758-F640C88C053D}" presName="composite" presStyleCnt="0"/>
      <dgm:spPr/>
    </dgm:pt>
    <dgm:pt modelId="{35BEED98-6C70-4D03-A193-0A6716B4C389}" type="pres">
      <dgm:prSet presAssocID="{D999606D-09E5-4A00-9758-F640C88C053D}" presName="imgShp" presStyleLbl="fgImgPlace1" presStyleIdx="8" presStyleCnt="10"/>
      <dgm:spPr/>
    </dgm:pt>
    <dgm:pt modelId="{850BD213-DCC6-4D0D-BDCE-7BA9EABD4FCE}" type="pres">
      <dgm:prSet presAssocID="{D999606D-09E5-4A00-9758-F640C88C053D}" presName="txShp" presStyleLbl="node1" presStyleIdx="8" presStyleCnt="10">
        <dgm:presLayoutVars>
          <dgm:bulletEnabled val="1"/>
        </dgm:presLayoutVars>
      </dgm:prSet>
      <dgm:spPr/>
    </dgm:pt>
    <dgm:pt modelId="{736510A7-4943-4EA1-92B5-CF240CB2072E}" type="pres">
      <dgm:prSet presAssocID="{14A4F3B3-56EA-46D8-BBF9-55AA3338F5BC}" presName="spacing" presStyleCnt="0"/>
      <dgm:spPr/>
    </dgm:pt>
    <dgm:pt modelId="{41B8E5AB-14CF-41DA-9EBE-B5F2B1B8A280}" type="pres">
      <dgm:prSet presAssocID="{4F05FC72-D66A-4EC2-9E5F-92DB9F9250C4}" presName="composite" presStyleCnt="0"/>
      <dgm:spPr/>
    </dgm:pt>
    <dgm:pt modelId="{D884BD4B-8CA6-40AB-A99A-2D53E4ED178D}" type="pres">
      <dgm:prSet presAssocID="{4F05FC72-D66A-4EC2-9E5F-92DB9F9250C4}" presName="imgShp" presStyleLbl="fgImgPlace1" presStyleIdx="9" presStyleCnt="10"/>
      <dgm:spPr/>
    </dgm:pt>
    <dgm:pt modelId="{08A67F11-621E-453D-AB54-883D943774AD}" type="pres">
      <dgm:prSet presAssocID="{4F05FC72-D66A-4EC2-9E5F-92DB9F9250C4}" presName="txShp" presStyleLbl="node1" presStyleIdx="9" presStyleCnt="10">
        <dgm:presLayoutVars>
          <dgm:bulletEnabled val="1"/>
        </dgm:presLayoutVars>
      </dgm:prSet>
      <dgm:spPr/>
    </dgm:pt>
  </dgm:ptLst>
  <dgm:cxnLst>
    <dgm:cxn modelId="{F5C67E12-73AA-47AD-ACD9-0AC05A561646}" type="presOf" srcId="{358F9BAB-0810-4041-ABE4-5A7BE6B11731}" destId="{5E99C8AA-2008-4C02-9930-2F8CDE42BB6A}" srcOrd="0" destOrd="0" presId="urn:microsoft.com/office/officeart/2005/8/layout/vList3"/>
    <dgm:cxn modelId="{21925216-141A-4E13-8642-B568DF1B09CA}" type="presOf" srcId="{FFEE34E1-C929-4FA3-A51E-49E5CDEB84DA}" destId="{40C2DAC6-B5E8-4162-9ECA-C40654BDE4A6}" srcOrd="0" destOrd="0" presId="urn:microsoft.com/office/officeart/2005/8/layout/vList3"/>
    <dgm:cxn modelId="{092BBA29-A423-48F9-A910-3A2459FF2D08}" srcId="{F89EC0B7-C1D6-4FF3-8E54-1F975A098368}" destId="{A0BE7538-C7CF-487A-9627-FA4D78D19898}" srcOrd="5" destOrd="0" parTransId="{F51220C8-3C78-4357-B5E5-AEEE32DCD14B}" sibTransId="{39FF4E12-A23F-426E-8BB0-2916D7C0AAB0}"/>
    <dgm:cxn modelId="{F4D9072F-EE9E-4565-AEE7-411841E9466B}" type="presOf" srcId="{4B81C061-3798-42C0-ADCA-9F666A00D721}" destId="{6DD8DADB-C0DA-4E67-8123-188618BE7D3B}" srcOrd="0" destOrd="0" presId="urn:microsoft.com/office/officeart/2005/8/layout/vList3"/>
    <dgm:cxn modelId="{17175F31-39BD-4BFE-A384-C116EB8A13E9}" srcId="{F89EC0B7-C1D6-4FF3-8E54-1F975A098368}" destId="{086B2189-6685-4B74-921B-7641DAD2747F}" srcOrd="7" destOrd="0" parTransId="{C9BAD6D2-BD41-40EC-8450-E868368AEC7A}" sibTransId="{D5EDA06B-0506-4F43-A7A8-0EC233320339}"/>
    <dgm:cxn modelId="{DD63E632-F43C-4E8F-8B3C-2593311399A5}" type="presOf" srcId="{14A4F3B3-56EA-46D8-BBF9-55AA3338F5BC}" destId="{736510A7-4943-4EA1-92B5-CF240CB2072E}" srcOrd="0" destOrd="0" presId="urn:microsoft.com/office/officeart/2005/8/layout/vList3"/>
    <dgm:cxn modelId="{2DFF3C3E-C4A3-4932-8DFB-D3143801112B}" type="presOf" srcId="{A0BE7538-C7CF-487A-9627-FA4D78D19898}" destId="{94CCF0C8-1860-472A-919F-35122E954C7E}" srcOrd="0" destOrd="0" presId="urn:microsoft.com/office/officeart/2005/8/layout/vList3"/>
    <dgm:cxn modelId="{5AF79A46-1239-4AD3-99DF-9BD183624F94}" srcId="{F89EC0B7-C1D6-4FF3-8E54-1F975A098368}" destId="{EC535360-7CC8-42B5-BFB3-E59A1EE92940}" srcOrd="6" destOrd="0" parTransId="{52C1BA54-DCF0-49C1-972F-6E185DEA25BB}" sibTransId="{1F4FB729-F5AE-4A93-94B2-A52756199705}"/>
    <dgm:cxn modelId="{BD829E4B-8D86-4618-AD72-E83A9CCBBF0F}" type="presOf" srcId="{4F05FC72-D66A-4EC2-9E5F-92DB9F9250C4}" destId="{08A67F11-621E-453D-AB54-883D943774AD}" srcOrd="0" destOrd="0" presId="urn:microsoft.com/office/officeart/2005/8/layout/vList3"/>
    <dgm:cxn modelId="{48FFB34D-FE13-4D31-98C4-E6ACCC0D54A4}" type="presOf" srcId="{F89EC0B7-C1D6-4FF3-8E54-1F975A098368}" destId="{9E927081-130A-4E56-8857-66C8AFD39F52}" srcOrd="0" destOrd="0" presId="urn:microsoft.com/office/officeart/2005/8/layout/vList3"/>
    <dgm:cxn modelId="{B0B3F14E-424E-4098-9834-2A9FB007EC75}" srcId="{F89EC0B7-C1D6-4FF3-8E54-1F975A098368}" destId="{4B81C061-3798-42C0-ADCA-9F666A00D721}" srcOrd="2" destOrd="0" parTransId="{765721D8-3959-4A9E-8242-D10380CEFF8F}" sibTransId="{FFEE34E1-C929-4FA3-A51E-49E5CDEB84DA}"/>
    <dgm:cxn modelId="{7BEDF972-7F38-4FC6-B98E-205D94A25058}" srcId="{F89EC0B7-C1D6-4FF3-8E54-1F975A098368}" destId="{D999606D-09E5-4A00-9758-F640C88C053D}" srcOrd="8" destOrd="0" parTransId="{7DA0FC08-DAF4-4B10-A089-E49FD575789A}" sibTransId="{14A4F3B3-56EA-46D8-BBF9-55AA3338F5BC}"/>
    <dgm:cxn modelId="{6FA1A085-E053-4235-ADB0-30169FD8F98D}" srcId="{F89EC0B7-C1D6-4FF3-8E54-1F975A098368}" destId="{D3CC3BB4-E267-4EFE-BA0C-A89CE7C1C543}" srcOrd="0" destOrd="0" parTransId="{DC5AB46B-0066-4989-9167-06BEB0A79992}" sibTransId="{358F9BAB-0810-4041-ABE4-5A7BE6B11731}"/>
    <dgm:cxn modelId="{04EEF48B-F693-420B-AD24-01D5D10398BD}" srcId="{F89EC0B7-C1D6-4FF3-8E54-1F975A098368}" destId="{6830D9E7-9846-41B3-9820-9E6232583C6D}" srcOrd="1" destOrd="0" parTransId="{22DE7FB8-3565-4831-A3FB-89DACA76DB71}" sibTransId="{67CA25F0-8E79-401F-99CF-EB009C7D1C28}"/>
    <dgm:cxn modelId="{9460F092-3A1C-4BBD-B130-D730F9578B23}" type="presOf" srcId="{63E7566C-B67B-4051-98C2-67CB3E83E413}" destId="{A6E82F33-CB5D-49D3-BBF7-058492892456}" srcOrd="0" destOrd="0" presId="urn:microsoft.com/office/officeart/2005/8/layout/vList3"/>
    <dgm:cxn modelId="{6A339E97-DB5C-4E71-9EF3-DD8274887AE2}" type="presOf" srcId="{D3CC3BB4-E267-4EFE-BA0C-A89CE7C1C543}" destId="{6AA7F27C-F5D4-4D4B-A177-3BB07A257032}" srcOrd="0" destOrd="0" presId="urn:microsoft.com/office/officeart/2005/8/layout/vList3"/>
    <dgm:cxn modelId="{7C15FA9E-B651-4856-9B40-61662FDE8050}" type="presOf" srcId="{7C960F2E-EE5E-443A-A9DA-E09D54297B22}" destId="{B2D95AA0-6F77-499E-9218-F4874875594C}" srcOrd="0" destOrd="0" presId="urn:microsoft.com/office/officeart/2005/8/layout/vList3"/>
    <dgm:cxn modelId="{F05070A4-F678-4D9D-932A-526E00F46B77}" type="presOf" srcId="{6830D9E7-9846-41B3-9820-9E6232583C6D}" destId="{5EF3A732-10FB-4AAA-8D7F-10EEB1F7B790}" srcOrd="0" destOrd="0" presId="urn:microsoft.com/office/officeart/2005/8/layout/vList3"/>
    <dgm:cxn modelId="{453356AF-7253-4E29-B0B6-61960C454EAE}" type="presOf" srcId="{D5EDA06B-0506-4F43-A7A8-0EC233320339}" destId="{8BE94CAD-08CC-4212-94E9-CC039CD976C5}" srcOrd="0" destOrd="0" presId="urn:microsoft.com/office/officeart/2005/8/layout/vList3"/>
    <dgm:cxn modelId="{F74C02B6-36CC-4484-AED4-E330C457E844}" type="presOf" srcId="{086B2189-6685-4B74-921B-7641DAD2747F}" destId="{68587883-0B46-4E16-AAFA-EBC5AC0C1CB2}" srcOrd="0" destOrd="0" presId="urn:microsoft.com/office/officeart/2005/8/layout/vList3"/>
    <dgm:cxn modelId="{0060B8BD-F9BA-4EBF-A0A8-30A9A34C9464}" type="presOf" srcId="{4BC987B4-20F4-4C37-9243-79A80DA592AD}" destId="{10D7E0E2-4524-4F4F-9A92-11D03F2D61CA}" srcOrd="0" destOrd="0" presId="urn:microsoft.com/office/officeart/2005/8/layout/vList3"/>
    <dgm:cxn modelId="{375AC6C7-DA0D-48ED-BFE0-E985C3B2DEFB}" srcId="{F89EC0B7-C1D6-4FF3-8E54-1F975A098368}" destId="{7C960F2E-EE5E-443A-A9DA-E09D54297B22}" srcOrd="4" destOrd="0" parTransId="{2587B03A-578B-44E2-A374-E859DF8F14E1}" sibTransId="{8F3A7031-2E98-4B82-B043-A6214BCFF3A1}"/>
    <dgm:cxn modelId="{8A76F2CA-60E8-44DE-9666-4D5286A2B82C}" type="presOf" srcId="{1F4FB729-F5AE-4A93-94B2-A52756199705}" destId="{73AF8197-4401-488C-A9CE-2473CF8297DD}" srcOrd="0" destOrd="0" presId="urn:microsoft.com/office/officeart/2005/8/layout/vList3"/>
    <dgm:cxn modelId="{1CD988CD-B837-445A-B83E-523F4E8C8AD9}" type="presOf" srcId="{EC535360-7CC8-42B5-BFB3-E59A1EE92940}" destId="{CB0D20C4-DE23-41A0-A5D0-7FCBF6A8BB7C}" srcOrd="0" destOrd="0" presId="urn:microsoft.com/office/officeart/2005/8/layout/vList3"/>
    <dgm:cxn modelId="{D5C67DD7-BF87-4BAB-9743-820DE793BE5E}" srcId="{F89EC0B7-C1D6-4FF3-8E54-1F975A098368}" destId="{63E7566C-B67B-4051-98C2-67CB3E83E413}" srcOrd="3" destOrd="0" parTransId="{1C186C45-F6B3-4FB2-81E1-BD216F4775D5}" sibTransId="{4BC987B4-20F4-4C37-9243-79A80DA592AD}"/>
    <dgm:cxn modelId="{6ACDF8DA-459E-4774-8A45-72D577A3D464}" type="presOf" srcId="{39FF4E12-A23F-426E-8BB0-2916D7C0AAB0}" destId="{7B621ABD-5763-4CD9-AAE8-4A456F190F86}" srcOrd="0" destOrd="0" presId="urn:microsoft.com/office/officeart/2005/8/layout/vList3"/>
    <dgm:cxn modelId="{F8EBB8F1-06BD-4540-AC6A-FBA3F90701AF}" type="presOf" srcId="{8F3A7031-2E98-4B82-B043-A6214BCFF3A1}" destId="{965C3EA5-5E86-4DC4-9C54-A3A7294F59B8}" srcOrd="0" destOrd="0" presId="urn:microsoft.com/office/officeart/2005/8/layout/vList3"/>
    <dgm:cxn modelId="{CAFD44F9-9E60-458E-B86D-F083EECE871B}" srcId="{F89EC0B7-C1D6-4FF3-8E54-1F975A098368}" destId="{4F05FC72-D66A-4EC2-9E5F-92DB9F9250C4}" srcOrd="9" destOrd="0" parTransId="{CE8248F3-3E0C-4D77-A278-C9129B3B48B9}" sibTransId="{45B5EB80-584D-4264-9EAA-4C16F950FB8A}"/>
    <dgm:cxn modelId="{B77CE1FC-E213-41CC-9C13-78C184A6C124}" type="presOf" srcId="{D999606D-09E5-4A00-9758-F640C88C053D}" destId="{850BD213-DCC6-4D0D-BDCE-7BA9EABD4FCE}" srcOrd="0" destOrd="0" presId="urn:microsoft.com/office/officeart/2005/8/layout/vList3"/>
    <dgm:cxn modelId="{BF4B44FF-3C49-4964-9F1C-1FACB3DD077F}" type="presOf" srcId="{67CA25F0-8E79-401F-99CF-EB009C7D1C28}" destId="{5A5D06A9-1460-41C8-A157-B960861AF918}" srcOrd="0" destOrd="0" presId="urn:microsoft.com/office/officeart/2005/8/layout/vList3"/>
    <dgm:cxn modelId="{41E49EBB-9883-4584-AA26-521E255689F6}" type="presParOf" srcId="{9E927081-130A-4E56-8857-66C8AFD39F52}" destId="{A63027C5-7F49-4C50-BBEB-14E1929D49AF}" srcOrd="0" destOrd="0" presId="urn:microsoft.com/office/officeart/2005/8/layout/vList3"/>
    <dgm:cxn modelId="{FDA7D88B-0052-42DC-9CBA-D1AE69B65BB4}" type="presParOf" srcId="{A63027C5-7F49-4C50-BBEB-14E1929D49AF}" destId="{7D6A1D9B-D377-4869-9E16-5270E5A447A2}" srcOrd="0" destOrd="0" presId="urn:microsoft.com/office/officeart/2005/8/layout/vList3"/>
    <dgm:cxn modelId="{D2AD67CC-8687-4933-B05D-127B38524B3C}" type="presParOf" srcId="{A63027C5-7F49-4C50-BBEB-14E1929D49AF}" destId="{6AA7F27C-F5D4-4D4B-A177-3BB07A257032}" srcOrd="1" destOrd="0" presId="urn:microsoft.com/office/officeart/2005/8/layout/vList3"/>
    <dgm:cxn modelId="{9512D59D-994E-458D-A1A1-CC1CA206193B}" type="presParOf" srcId="{9E927081-130A-4E56-8857-66C8AFD39F52}" destId="{5E99C8AA-2008-4C02-9930-2F8CDE42BB6A}" srcOrd="1" destOrd="0" presId="urn:microsoft.com/office/officeart/2005/8/layout/vList3"/>
    <dgm:cxn modelId="{B13F6018-AF58-4E56-B1E3-B2E07CBB6939}" type="presParOf" srcId="{9E927081-130A-4E56-8857-66C8AFD39F52}" destId="{98EA589B-489C-407A-89EB-E993B4E98ED0}" srcOrd="2" destOrd="0" presId="urn:microsoft.com/office/officeart/2005/8/layout/vList3"/>
    <dgm:cxn modelId="{2975F4BD-0AF4-4F95-9A23-51BD4D2E1333}" type="presParOf" srcId="{98EA589B-489C-407A-89EB-E993B4E98ED0}" destId="{7ACDA8F9-A09F-4D20-BDAE-1F0A7DE7C085}" srcOrd="0" destOrd="0" presId="urn:microsoft.com/office/officeart/2005/8/layout/vList3"/>
    <dgm:cxn modelId="{82030939-D84A-4259-AD75-7EB726DCCB34}" type="presParOf" srcId="{98EA589B-489C-407A-89EB-E993B4E98ED0}" destId="{5EF3A732-10FB-4AAA-8D7F-10EEB1F7B790}" srcOrd="1" destOrd="0" presId="urn:microsoft.com/office/officeart/2005/8/layout/vList3"/>
    <dgm:cxn modelId="{C8DB7C39-80B9-487C-A96E-2A8F6EC92311}" type="presParOf" srcId="{9E927081-130A-4E56-8857-66C8AFD39F52}" destId="{5A5D06A9-1460-41C8-A157-B960861AF918}" srcOrd="3" destOrd="0" presId="urn:microsoft.com/office/officeart/2005/8/layout/vList3"/>
    <dgm:cxn modelId="{8A10205A-53BC-4C7D-8AAF-C7EC474AB46E}" type="presParOf" srcId="{9E927081-130A-4E56-8857-66C8AFD39F52}" destId="{96990901-FFB4-4867-8AD8-AEB8B42BB1C5}" srcOrd="4" destOrd="0" presId="urn:microsoft.com/office/officeart/2005/8/layout/vList3"/>
    <dgm:cxn modelId="{5E5A04D0-75BF-4D70-B6D7-0BAB66CAD082}" type="presParOf" srcId="{96990901-FFB4-4867-8AD8-AEB8B42BB1C5}" destId="{C1D33456-C388-4F3B-8ED1-6E1D8EFC7528}" srcOrd="0" destOrd="0" presId="urn:microsoft.com/office/officeart/2005/8/layout/vList3"/>
    <dgm:cxn modelId="{A1D3E8FE-4BC1-46ED-88CE-74A7260797B9}" type="presParOf" srcId="{96990901-FFB4-4867-8AD8-AEB8B42BB1C5}" destId="{6DD8DADB-C0DA-4E67-8123-188618BE7D3B}" srcOrd="1" destOrd="0" presId="urn:microsoft.com/office/officeart/2005/8/layout/vList3"/>
    <dgm:cxn modelId="{A18865DA-6182-4824-9868-A16B18EF2EC8}" type="presParOf" srcId="{9E927081-130A-4E56-8857-66C8AFD39F52}" destId="{40C2DAC6-B5E8-4162-9ECA-C40654BDE4A6}" srcOrd="5" destOrd="0" presId="urn:microsoft.com/office/officeart/2005/8/layout/vList3"/>
    <dgm:cxn modelId="{0A83D19F-760C-4CDC-9836-63DFDE706DC1}" type="presParOf" srcId="{9E927081-130A-4E56-8857-66C8AFD39F52}" destId="{4F4EEC7A-F376-4584-9518-4D4DE9EAF0AF}" srcOrd="6" destOrd="0" presId="urn:microsoft.com/office/officeart/2005/8/layout/vList3"/>
    <dgm:cxn modelId="{5F9DE1F0-1886-43B4-92D5-4525EB739632}" type="presParOf" srcId="{4F4EEC7A-F376-4584-9518-4D4DE9EAF0AF}" destId="{870A50E1-4DEF-4C8B-B0BC-69E45F1B5D31}" srcOrd="0" destOrd="0" presId="urn:microsoft.com/office/officeart/2005/8/layout/vList3"/>
    <dgm:cxn modelId="{17AEC27B-4594-41F9-8C8D-42D49E244EE7}" type="presParOf" srcId="{4F4EEC7A-F376-4584-9518-4D4DE9EAF0AF}" destId="{A6E82F33-CB5D-49D3-BBF7-058492892456}" srcOrd="1" destOrd="0" presId="urn:microsoft.com/office/officeart/2005/8/layout/vList3"/>
    <dgm:cxn modelId="{C339CFD3-7FC4-4F16-BB2F-862C3F527EDF}" type="presParOf" srcId="{9E927081-130A-4E56-8857-66C8AFD39F52}" destId="{10D7E0E2-4524-4F4F-9A92-11D03F2D61CA}" srcOrd="7" destOrd="0" presId="urn:microsoft.com/office/officeart/2005/8/layout/vList3"/>
    <dgm:cxn modelId="{A96B53D2-75D8-4564-9517-0D80051DADBC}" type="presParOf" srcId="{9E927081-130A-4E56-8857-66C8AFD39F52}" destId="{760EF191-9CD4-47B3-94A1-BD18FFB7BEBA}" srcOrd="8" destOrd="0" presId="urn:microsoft.com/office/officeart/2005/8/layout/vList3"/>
    <dgm:cxn modelId="{CB7F1CCC-87A9-479E-8980-E5E98281BE52}" type="presParOf" srcId="{760EF191-9CD4-47B3-94A1-BD18FFB7BEBA}" destId="{F7B376A4-74CD-4B0E-9A8A-8DE1C790B17F}" srcOrd="0" destOrd="0" presId="urn:microsoft.com/office/officeart/2005/8/layout/vList3"/>
    <dgm:cxn modelId="{63F0200D-E36D-40CA-90A5-178A4B1C44CC}" type="presParOf" srcId="{760EF191-9CD4-47B3-94A1-BD18FFB7BEBA}" destId="{B2D95AA0-6F77-499E-9218-F4874875594C}" srcOrd="1" destOrd="0" presId="urn:microsoft.com/office/officeart/2005/8/layout/vList3"/>
    <dgm:cxn modelId="{AE1746C2-E5F7-468B-AE9B-571D708DAD30}" type="presParOf" srcId="{9E927081-130A-4E56-8857-66C8AFD39F52}" destId="{965C3EA5-5E86-4DC4-9C54-A3A7294F59B8}" srcOrd="9" destOrd="0" presId="urn:microsoft.com/office/officeart/2005/8/layout/vList3"/>
    <dgm:cxn modelId="{BAAF24C1-ECDC-4DB9-9939-63AA48443009}" type="presParOf" srcId="{9E927081-130A-4E56-8857-66C8AFD39F52}" destId="{9E43B8AB-83BD-4D59-A0F8-DF0EE6151597}" srcOrd="10" destOrd="0" presId="urn:microsoft.com/office/officeart/2005/8/layout/vList3"/>
    <dgm:cxn modelId="{593B22A6-5A2C-4EDA-A0A7-1EFE1B07AB34}" type="presParOf" srcId="{9E43B8AB-83BD-4D59-A0F8-DF0EE6151597}" destId="{5473DF77-AC67-4691-AAD3-9F5366E9EE38}" srcOrd="0" destOrd="0" presId="urn:microsoft.com/office/officeart/2005/8/layout/vList3"/>
    <dgm:cxn modelId="{93B238E5-2EF6-4404-BBD1-081E994033CE}" type="presParOf" srcId="{9E43B8AB-83BD-4D59-A0F8-DF0EE6151597}" destId="{94CCF0C8-1860-472A-919F-35122E954C7E}" srcOrd="1" destOrd="0" presId="urn:microsoft.com/office/officeart/2005/8/layout/vList3"/>
    <dgm:cxn modelId="{906A9684-54B2-485E-9872-04F7761A5D37}" type="presParOf" srcId="{9E927081-130A-4E56-8857-66C8AFD39F52}" destId="{7B621ABD-5763-4CD9-AAE8-4A456F190F86}" srcOrd="11" destOrd="0" presId="urn:microsoft.com/office/officeart/2005/8/layout/vList3"/>
    <dgm:cxn modelId="{D675E512-C60A-47DF-A89F-C7CB75E68B2C}" type="presParOf" srcId="{9E927081-130A-4E56-8857-66C8AFD39F52}" destId="{3F974C54-C8C9-4B3F-870E-7AEE10E3507D}" srcOrd="12" destOrd="0" presId="urn:microsoft.com/office/officeart/2005/8/layout/vList3"/>
    <dgm:cxn modelId="{7CEEAC79-ADB8-45DD-9718-D5E3ECE25E60}" type="presParOf" srcId="{3F974C54-C8C9-4B3F-870E-7AEE10E3507D}" destId="{C374C62E-12A9-4341-9AF4-0F3AEF429A23}" srcOrd="0" destOrd="0" presId="urn:microsoft.com/office/officeart/2005/8/layout/vList3"/>
    <dgm:cxn modelId="{B8A4ECBC-A01F-45EC-893F-E3DA34DB236F}" type="presParOf" srcId="{3F974C54-C8C9-4B3F-870E-7AEE10E3507D}" destId="{CB0D20C4-DE23-41A0-A5D0-7FCBF6A8BB7C}" srcOrd="1" destOrd="0" presId="urn:microsoft.com/office/officeart/2005/8/layout/vList3"/>
    <dgm:cxn modelId="{FA90D4CE-01C0-4040-B10C-4DA3B4766144}" type="presParOf" srcId="{9E927081-130A-4E56-8857-66C8AFD39F52}" destId="{73AF8197-4401-488C-A9CE-2473CF8297DD}" srcOrd="13" destOrd="0" presId="urn:microsoft.com/office/officeart/2005/8/layout/vList3"/>
    <dgm:cxn modelId="{939F4486-577C-4541-83C1-03E7056EFDC1}" type="presParOf" srcId="{9E927081-130A-4E56-8857-66C8AFD39F52}" destId="{C118E971-B731-46AA-89C0-0D6A16A62D71}" srcOrd="14" destOrd="0" presId="urn:microsoft.com/office/officeart/2005/8/layout/vList3"/>
    <dgm:cxn modelId="{604B772F-B760-4583-8BE9-014B755CAAFA}" type="presParOf" srcId="{C118E971-B731-46AA-89C0-0D6A16A62D71}" destId="{C1A51ECD-0AF9-4112-8902-AC5369A6A2AA}" srcOrd="0" destOrd="0" presId="urn:microsoft.com/office/officeart/2005/8/layout/vList3"/>
    <dgm:cxn modelId="{D19E465A-9175-4569-84D2-22BA2C26D44C}" type="presParOf" srcId="{C118E971-B731-46AA-89C0-0D6A16A62D71}" destId="{68587883-0B46-4E16-AAFA-EBC5AC0C1CB2}" srcOrd="1" destOrd="0" presId="urn:microsoft.com/office/officeart/2005/8/layout/vList3"/>
    <dgm:cxn modelId="{DF66D26C-A765-4CE5-BB0F-0D2B0C0AFCAB}" type="presParOf" srcId="{9E927081-130A-4E56-8857-66C8AFD39F52}" destId="{8BE94CAD-08CC-4212-94E9-CC039CD976C5}" srcOrd="15" destOrd="0" presId="urn:microsoft.com/office/officeart/2005/8/layout/vList3"/>
    <dgm:cxn modelId="{AD8686F8-7E9C-49BE-A7FA-0E52A634434F}" type="presParOf" srcId="{9E927081-130A-4E56-8857-66C8AFD39F52}" destId="{EE42BE59-6D60-4A92-A045-2C20F58F5F9A}" srcOrd="16" destOrd="0" presId="urn:microsoft.com/office/officeart/2005/8/layout/vList3"/>
    <dgm:cxn modelId="{6F20DB4F-15D0-4ECE-AB95-8A7BEB8A3A10}" type="presParOf" srcId="{EE42BE59-6D60-4A92-A045-2C20F58F5F9A}" destId="{35BEED98-6C70-4D03-A193-0A6716B4C389}" srcOrd="0" destOrd="0" presId="urn:microsoft.com/office/officeart/2005/8/layout/vList3"/>
    <dgm:cxn modelId="{4A790387-4CCA-466D-972E-C73E754BA124}" type="presParOf" srcId="{EE42BE59-6D60-4A92-A045-2C20F58F5F9A}" destId="{850BD213-DCC6-4D0D-BDCE-7BA9EABD4FCE}" srcOrd="1" destOrd="0" presId="urn:microsoft.com/office/officeart/2005/8/layout/vList3"/>
    <dgm:cxn modelId="{9B5F5D34-6FCE-4429-B114-B297B3B708E5}" type="presParOf" srcId="{9E927081-130A-4E56-8857-66C8AFD39F52}" destId="{736510A7-4943-4EA1-92B5-CF240CB2072E}" srcOrd="17" destOrd="0" presId="urn:microsoft.com/office/officeart/2005/8/layout/vList3"/>
    <dgm:cxn modelId="{EC35F026-BB7C-40DC-AD15-044D84E1D693}" type="presParOf" srcId="{9E927081-130A-4E56-8857-66C8AFD39F52}" destId="{41B8E5AB-14CF-41DA-9EBE-B5F2B1B8A280}" srcOrd="18" destOrd="0" presId="urn:microsoft.com/office/officeart/2005/8/layout/vList3"/>
    <dgm:cxn modelId="{05A954D7-1EED-4D0E-8C42-4E1519533303}" type="presParOf" srcId="{41B8E5AB-14CF-41DA-9EBE-B5F2B1B8A280}" destId="{D884BD4B-8CA6-40AB-A99A-2D53E4ED178D}" srcOrd="0" destOrd="0" presId="urn:microsoft.com/office/officeart/2005/8/layout/vList3"/>
    <dgm:cxn modelId="{76946DD7-F492-4DEA-90E1-833F0CE7212A}" type="presParOf" srcId="{41B8E5AB-14CF-41DA-9EBE-B5F2B1B8A280}" destId="{08A67F11-621E-453D-AB54-883D943774AD}"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F522FCA-EA39-464C-8DF7-656B52FE669C}" type="doc">
      <dgm:prSet loTypeId="urn:microsoft.com/office/officeart/2005/8/layout/vList2#19" qsTypeId="urn:microsoft.com/office/officeart/2005/8/quickstyle/simple1#20" csTypeId="urn:microsoft.com/office/officeart/2005/8/colors/accent0_2#5"/>
      <dgm:spPr/>
      <dgm:t>
        <a:bodyPr/>
        <a:lstStyle/>
        <a:p>
          <a:endParaRPr altLang="en-US"/>
        </a:p>
      </dgm:t>
    </dgm:pt>
    <dgm:pt modelId="{714CBB78-D014-4D54-9BCA-F9C5F1ACE1F4}">
      <dgm:prSet phldr="0" custT="0"/>
      <dgm:spPr/>
      <dgm:t>
        <a:bodyPr vert="horz" wrap="square"/>
        <a:lstStyle/>
        <a:p>
          <a:pPr>
            <a:lnSpc>
              <a:spcPct val="100000"/>
            </a:lnSpc>
            <a:spcBef>
              <a:spcPct val="0"/>
            </a:spcBef>
            <a:spcAft>
              <a:spcPct val="35000"/>
            </a:spcAft>
          </a:pPr>
          <a:r>
            <a:rPr lang="en-IN" b="0" i="0" u="none" baseline="0">
              <a:rtl val="0"/>
            </a:rPr>
            <a:t>A PPH needs an </a:t>
          </a:r>
          <a:r>
            <a:rPr lang="en-US" b="0" i="0" u="none" baseline="0">
              <a:rtl val="0"/>
            </a:rPr>
            <a:t>IV access with two wide bore cannula </a:t>
          </a:r>
          <a:r>
            <a:rPr lang="en-IN" altLang="en-US" b="0" i="0" u="none" baseline="0">
              <a:rtl val="0"/>
            </a:rPr>
            <a:t>gauze </a:t>
          </a:r>
          <a:r>
            <a:rPr lang="en-US" b="0" i="0" u="none" baseline="0">
              <a:rtl val="0"/>
            </a:rPr>
            <a:t>14/16</a:t>
          </a:r>
          <a:r>
            <a:rPr lang="en-IN" b="0" i="0" u="none" baseline="0">
              <a:rtl val="0"/>
            </a:rPr>
            <a:t> immediately </a:t>
          </a:r>
          <a:endParaRPr altLang="en-US"/>
        </a:p>
      </dgm:t>
    </dgm:pt>
    <dgm:pt modelId="{4057A241-A363-47FA-8876-32CCC75459B9}" type="parTrans" cxnId="{E139D322-72B6-437A-95A7-D0B976BE54BC}">
      <dgm:prSet/>
      <dgm:spPr/>
      <dgm:t>
        <a:bodyPr/>
        <a:lstStyle/>
        <a:p>
          <a:endParaRPr lang="en-GB"/>
        </a:p>
      </dgm:t>
    </dgm:pt>
    <dgm:pt modelId="{DCD7C249-EC8B-49A7-B16F-A4D21CDCB5E9}" type="sibTrans" cxnId="{E139D322-72B6-437A-95A7-D0B976BE54BC}">
      <dgm:prSet/>
      <dgm:spPr/>
      <dgm:t>
        <a:bodyPr/>
        <a:lstStyle/>
        <a:p>
          <a:endParaRPr lang="en-GB"/>
        </a:p>
      </dgm:t>
    </dgm:pt>
    <dgm:pt modelId="{6020CB41-AF25-40F8-846F-A7821525A877}">
      <dgm:prSet phldr="0" custT="0"/>
      <dgm:spPr/>
      <dgm:t>
        <a:bodyPr vert="horz" wrap="square"/>
        <a:lstStyle/>
        <a:p>
          <a:pPr>
            <a:lnSpc>
              <a:spcPct val="100000"/>
            </a:lnSpc>
            <a:spcBef>
              <a:spcPct val="0"/>
            </a:spcBef>
            <a:spcAft>
              <a:spcPct val="35000"/>
            </a:spcAft>
          </a:pPr>
          <a:r>
            <a:rPr lang="en-IN" b="0" i="0" u="none" baseline="0">
              <a:rtl val="0"/>
            </a:rPr>
            <a:t>Isotonic Crystalloid solutions  are preferred to colloids</a:t>
          </a:r>
          <a:endParaRPr altLang="en-US"/>
        </a:p>
      </dgm:t>
    </dgm:pt>
    <dgm:pt modelId="{01A297A8-BD23-40CA-A982-6143505B2024}" type="parTrans" cxnId="{D6200344-1DF6-48A0-BE82-AC684B724B42}">
      <dgm:prSet/>
      <dgm:spPr/>
      <dgm:t>
        <a:bodyPr/>
        <a:lstStyle/>
        <a:p>
          <a:endParaRPr lang="en-GB"/>
        </a:p>
      </dgm:t>
    </dgm:pt>
    <dgm:pt modelId="{926A59DF-F63A-4463-A135-024A4C47D91E}" type="sibTrans" cxnId="{D6200344-1DF6-48A0-BE82-AC684B724B42}">
      <dgm:prSet/>
      <dgm:spPr/>
      <dgm:t>
        <a:bodyPr/>
        <a:lstStyle/>
        <a:p>
          <a:endParaRPr lang="en-GB"/>
        </a:p>
      </dgm:t>
    </dgm:pt>
    <dgm:pt modelId="{E409384C-8360-4FCC-B4A1-1AB275547AFD}" type="pres">
      <dgm:prSet presAssocID="{FF522FCA-EA39-464C-8DF7-656B52FE669C}" presName="linear" presStyleCnt="0">
        <dgm:presLayoutVars>
          <dgm:animLvl val="lvl"/>
          <dgm:resizeHandles val="exact"/>
        </dgm:presLayoutVars>
      </dgm:prSet>
      <dgm:spPr/>
    </dgm:pt>
    <dgm:pt modelId="{05D209AB-447D-47D5-AB21-F156AA806D6E}" type="pres">
      <dgm:prSet presAssocID="{714CBB78-D014-4D54-9BCA-F9C5F1ACE1F4}" presName="parentText" presStyleLbl="node1" presStyleIdx="0" presStyleCnt="2">
        <dgm:presLayoutVars>
          <dgm:chMax val="0"/>
          <dgm:bulletEnabled val="1"/>
        </dgm:presLayoutVars>
      </dgm:prSet>
      <dgm:spPr/>
    </dgm:pt>
    <dgm:pt modelId="{1F8D61DB-F0E6-40DB-9A3D-F66F6435EC60}" type="pres">
      <dgm:prSet presAssocID="{DCD7C249-EC8B-49A7-B16F-A4D21CDCB5E9}" presName="spacer" presStyleCnt="0"/>
      <dgm:spPr/>
    </dgm:pt>
    <dgm:pt modelId="{6C23C7B6-1F6D-465D-B792-0BB6F5021661}" type="pres">
      <dgm:prSet presAssocID="{6020CB41-AF25-40F8-846F-A7821525A877}" presName="parentText" presStyleLbl="node1" presStyleIdx="1" presStyleCnt="2">
        <dgm:presLayoutVars>
          <dgm:chMax val="0"/>
          <dgm:bulletEnabled val="1"/>
        </dgm:presLayoutVars>
      </dgm:prSet>
      <dgm:spPr/>
    </dgm:pt>
  </dgm:ptLst>
  <dgm:cxnLst>
    <dgm:cxn modelId="{251A9E07-1E64-4197-8107-355D6B2FE163}" type="presOf" srcId="{FF522FCA-EA39-464C-8DF7-656B52FE669C}" destId="{E409384C-8360-4FCC-B4A1-1AB275547AFD}" srcOrd="0" destOrd="0" presId="urn:microsoft.com/office/officeart/2005/8/layout/vList2#19"/>
    <dgm:cxn modelId="{E139D322-72B6-437A-95A7-D0B976BE54BC}" srcId="{FF522FCA-EA39-464C-8DF7-656B52FE669C}" destId="{714CBB78-D014-4D54-9BCA-F9C5F1ACE1F4}" srcOrd="0" destOrd="0" parTransId="{4057A241-A363-47FA-8876-32CCC75459B9}" sibTransId="{DCD7C249-EC8B-49A7-B16F-A4D21CDCB5E9}"/>
    <dgm:cxn modelId="{D6200344-1DF6-48A0-BE82-AC684B724B42}" srcId="{FF522FCA-EA39-464C-8DF7-656B52FE669C}" destId="{6020CB41-AF25-40F8-846F-A7821525A877}" srcOrd="1" destOrd="0" parTransId="{01A297A8-BD23-40CA-A982-6143505B2024}" sibTransId="{926A59DF-F63A-4463-A135-024A4C47D91E}"/>
    <dgm:cxn modelId="{CD97755D-365B-4CF0-A839-2EE6A4C10C1F}" type="presOf" srcId="{6020CB41-AF25-40F8-846F-A7821525A877}" destId="{6C23C7B6-1F6D-465D-B792-0BB6F5021661}" srcOrd="0" destOrd="0" presId="urn:microsoft.com/office/officeart/2005/8/layout/vList2#19"/>
    <dgm:cxn modelId="{8E802AF0-E0B1-483B-9D89-0F6430985EEF}" type="presOf" srcId="{714CBB78-D014-4D54-9BCA-F9C5F1ACE1F4}" destId="{05D209AB-447D-47D5-AB21-F156AA806D6E}" srcOrd="0" destOrd="0" presId="urn:microsoft.com/office/officeart/2005/8/layout/vList2#19"/>
    <dgm:cxn modelId="{194756D6-1243-46BB-9C5B-AF0AB1C2EAE4}" type="presParOf" srcId="{E409384C-8360-4FCC-B4A1-1AB275547AFD}" destId="{05D209AB-447D-47D5-AB21-F156AA806D6E}" srcOrd="0" destOrd="0" presId="urn:microsoft.com/office/officeart/2005/8/layout/vList2#19"/>
    <dgm:cxn modelId="{6327507C-CD90-4F6E-BBDF-6E810DCEE64F}" type="presParOf" srcId="{E409384C-8360-4FCC-B4A1-1AB275547AFD}" destId="{1F8D61DB-F0E6-40DB-9A3D-F66F6435EC60}" srcOrd="1" destOrd="0" presId="urn:microsoft.com/office/officeart/2005/8/layout/vList2#19"/>
    <dgm:cxn modelId="{10FA7D43-E1BF-4A8B-B65B-6633FAABD242}" type="presParOf" srcId="{E409384C-8360-4FCC-B4A1-1AB275547AFD}" destId="{6C23C7B6-1F6D-465D-B792-0BB6F5021661}" srcOrd="2" destOrd="0" presId="urn:microsoft.com/office/officeart/2005/8/layout/vList2#1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546A4F-51FD-4FEF-A920-2362A40C27E2}">
      <dsp:nvSpPr>
        <dsp:cNvPr id="0" name=""/>
        <dsp:cNvSpPr/>
      </dsp:nvSpPr>
      <dsp:spPr bwMode="white">
        <a:xfrm>
          <a:off x="0" y="118110"/>
          <a:ext cx="3382010" cy="3382010"/>
        </a:xfrm>
        <a:prstGeom prst="ellipse">
          <a:avLst/>
        </a:prstGeom>
        <a:solidFill>
          <a:schemeClr val="lt1">
            <a:hueOff val="0"/>
            <a:satOff val="0"/>
            <a:lumOff val="0"/>
            <a:alphaOff val="0"/>
          </a:schemeClr>
        </a:solidFill>
        <a:ln w="1270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977900">
            <a:lnSpc>
              <a:spcPct val="90000"/>
            </a:lnSpc>
            <a:spcBef>
              <a:spcPct val="0"/>
            </a:spcBef>
            <a:spcAft>
              <a:spcPct val="35000"/>
            </a:spcAft>
            <a:buNone/>
          </a:pPr>
          <a:r>
            <a:rPr lang="en-US" sz="2200" b="0" i="0" u="none" kern="1200" baseline="0">
              <a:rtl val="0"/>
            </a:rPr>
            <a:t>Oxytocic agents prevents PPH by causing effective uterine contractions and retraction and thus ensuring living ligature </a:t>
          </a:r>
          <a:endParaRPr altLang="en-US" sz="2200" kern="1200"/>
        </a:p>
      </dsp:txBody>
      <dsp:txXfrm>
        <a:off x="495284" y="613394"/>
        <a:ext cx="2391442" cy="23914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47385A-C009-480E-9B5D-5E1A0C4E67EB}">
      <dsp:nvSpPr>
        <dsp:cNvPr id="0" name=""/>
        <dsp:cNvSpPr/>
      </dsp:nvSpPr>
      <dsp:spPr bwMode="white">
        <a:xfrm>
          <a:off x="179537" y="597730"/>
          <a:ext cx="4287911" cy="13399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7608" tIns="68580" rIns="68580" bIns="68580" numCol="1" spcCol="1270" anchor="ctr" anchorCtr="0">
          <a:noAutofit/>
        </a:bodyPr>
        <a:lstStyle/>
        <a:p>
          <a:pPr marL="0" lvl="0" indent="0" algn="l" defTabSz="800100">
            <a:lnSpc>
              <a:spcPct val="100000"/>
            </a:lnSpc>
            <a:spcBef>
              <a:spcPct val="0"/>
            </a:spcBef>
            <a:spcAft>
              <a:spcPct val="35000"/>
            </a:spcAft>
            <a:buNone/>
          </a:pPr>
          <a:r>
            <a:rPr lang="en-IN" sz="1800" b="0" i="0" u="none" kern="1200" baseline="0">
              <a:rtl val="0"/>
            </a:rPr>
            <a:t>Oxytocics are drugs of varying nature that have the power to stimulate the contraction of uterine muscles</a:t>
          </a:r>
          <a:endParaRPr lang="en-IN" altLang="en-US" sz="1800" b="0" i="0" u="none" kern="1200" baseline="0">
            <a:rtl val="0"/>
          </a:endParaRPr>
        </a:p>
      </dsp:txBody>
      <dsp:txXfrm>
        <a:off x="179537" y="597730"/>
        <a:ext cx="4287911" cy="1339972"/>
      </dsp:txXfrm>
    </dsp:sp>
    <dsp:sp modelId="{66C8E7C9-3B36-4991-BFD1-3DC75E1ABA77}">
      <dsp:nvSpPr>
        <dsp:cNvPr id="0" name=""/>
        <dsp:cNvSpPr/>
      </dsp:nvSpPr>
      <dsp:spPr>
        <a:xfrm>
          <a:off x="874" y="404179"/>
          <a:ext cx="937980" cy="140697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9A1E05-28F3-48F6-9A7F-49A32936AF0D}">
      <dsp:nvSpPr>
        <dsp:cNvPr id="0" name=""/>
        <dsp:cNvSpPr/>
      </dsp:nvSpPr>
      <dsp:spPr bwMode="white">
        <a:xfrm>
          <a:off x="4923242" y="597730"/>
          <a:ext cx="4287911" cy="13399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7608" tIns="91440" rIns="91440" bIns="91440" numCol="1" spcCol="1270" anchor="ctr" anchorCtr="0">
          <a:noAutofit/>
        </a:bodyPr>
        <a:lstStyle/>
        <a:p>
          <a:pPr marL="0" lvl="0" indent="0" algn="l" defTabSz="1066800">
            <a:lnSpc>
              <a:spcPct val="100000"/>
            </a:lnSpc>
            <a:spcBef>
              <a:spcPct val="0"/>
            </a:spcBef>
            <a:spcAft>
              <a:spcPct val="35000"/>
            </a:spcAft>
            <a:buNone/>
          </a:pPr>
          <a:r>
            <a:rPr lang="en-IN" sz="2400" b="0" i="0" u="none" kern="1200" baseline="0">
              <a:rtl val="0"/>
            </a:rPr>
            <a:t>Hence they are also known as Uterotonics</a:t>
          </a:r>
          <a:endParaRPr lang="en-IN" altLang="en-US" sz="2400" b="0" i="0" u="none" kern="1200" baseline="0">
            <a:rtl val="0"/>
          </a:endParaRPr>
        </a:p>
      </dsp:txBody>
      <dsp:txXfrm>
        <a:off x="4923242" y="597730"/>
        <a:ext cx="4287911" cy="1339972"/>
      </dsp:txXfrm>
    </dsp:sp>
    <dsp:sp modelId="{2D7C81AE-CF16-4612-9DCE-7B986A90591F}">
      <dsp:nvSpPr>
        <dsp:cNvPr id="0" name=""/>
        <dsp:cNvSpPr/>
      </dsp:nvSpPr>
      <dsp:spPr>
        <a:xfrm>
          <a:off x="4744579" y="404179"/>
          <a:ext cx="937980" cy="140697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263E80-D42E-4386-993F-318FF4B0B4F8}">
      <dsp:nvSpPr>
        <dsp:cNvPr id="0" name=""/>
        <dsp:cNvSpPr/>
      </dsp:nvSpPr>
      <dsp:spPr bwMode="white">
        <a:xfrm>
          <a:off x="179537" y="2284607"/>
          <a:ext cx="4287911" cy="13399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7608" tIns="68580" rIns="68580" bIns="68580" numCol="1" spcCol="1270" anchor="ctr" anchorCtr="0">
          <a:noAutofit/>
        </a:bodyPr>
        <a:lstStyle/>
        <a:p>
          <a:pPr marL="0" lvl="0" indent="0" algn="l" defTabSz="800100">
            <a:lnSpc>
              <a:spcPct val="100000"/>
            </a:lnSpc>
            <a:spcBef>
              <a:spcPct val="0"/>
            </a:spcBef>
            <a:spcAft>
              <a:spcPct val="35000"/>
            </a:spcAft>
            <a:buNone/>
          </a:pPr>
          <a:r>
            <a:rPr lang="en-IN" sz="1800" b="0" i="0" u="none" kern="1200" baseline="0" dirty="0">
              <a:rtl val="0"/>
            </a:rPr>
            <a:t>Introduction of Oxytocic drugs for treatment of PPH has been considered as one of the most enduring achievements of modern science</a:t>
          </a:r>
          <a:endParaRPr lang="en-IN" altLang="en-US" sz="1800" b="0" i="0" u="none" kern="1200" baseline="0" dirty="0">
            <a:rtl val="0"/>
          </a:endParaRPr>
        </a:p>
      </dsp:txBody>
      <dsp:txXfrm>
        <a:off x="179537" y="2284607"/>
        <a:ext cx="4287911" cy="1339972"/>
      </dsp:txXfrm>
    </dsp:sp>
    <dsp:sp modelId="{E161C692-2FB1-45A4-BC9C-6E638D01065B}">
      <dsp:nvSpPr>
        <dsp:cNvPr id="0" name=""/>
        <dsp:cNvSpPr/>
      </dsp:nvSpPr>
      <dsp:spPr>
        <a:xfrm>
          <a:off x="874" y="2091055"/>
          <a:ext cx="937980" cy="140697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E6E1EC-4A71-450D-B81B-9230E09AD7A7}">
      <dsp:nvSpPr>
        <dsp:cNvPr id="0" name=""/>
        <dsp:cNvSpPr/>
      </dsp:nvSpPr>
      <dsp:spPr bwMode="white">
        <a:xfrm>
          <a:off x="4923242" y="2284607"/>
          <a:ext cx="4287911" cy="13399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7608" tIns="91440" rIns="91440" bIns="91440" numCol="1" spcCol="1270" anchor="ctr" anchorCtr="0">
          <a:noAutofit/>
        </a:bodyPr>
        <a:lstStyle/>
        <a:p>
          <a:pPr marL="0" lvl="0" indent="0" algn="l" defTabSz="1066800">
            <a:lnSpc>
              <a:spcPct val="90000"/>
            </a:lnSpc>
            <a:spcBef>
              <a:spcPct val="0"/>
            </a:spcBef>
            <a:spcAft>
              <a:spcPct val="35000"/>
            </a:spcAft>
            <a:buNone/>
          </a:pPr>
          <a:r>
            <a:rPr lang="en-US" sz="2400" b="0" i="0" u="none" kern="1200" baseline="0">
              <a:rtl val="0"/>
            </a:rPr>
            <a:t>Uterotonics are considered the first‐line treatment for uterine atony</a:t>
          </a:r>
          <a:endParaRPr altLang="en-US" sz="2400" kern="1200"/>
        </a:p>
      </dsp:txBody>
      <dsp:txXfrm>
        <a:off x="4923242" y="2284607"/>
        <a:ext cx="4287911" cy="1339972"/>
      </dsp:txXfrm>
    </dsp:sp>
    <dsp:sp modelId="{0E7C7548-AD4F-4752-8CC6-040D281B3EEF}">
      <dsp:nvSpPr>
        <dsp:cNvPr id="0" name=""/>
        <dsp:cNvSpPr/>
      </dsp:nvSpPr>
      <dsp:spPr>
        <a:xfrm>
          <a:off x="4744579" y="2091055"/>
          <a:ext cx="937980" cy="140697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D085927-A486-43FA-AB2E-73852EE48B43}">
      <dsp:nvSpPr>
        <dsp:cNvPr id="0" name=""/>
        <dsp:cNvSpPr/>
      </dsp:nvSpPr>
      <dsp:spPr bwMode="white">
        <a:xfrm>
          <a:off x="2551389" y="3971483"/>
          <a:ext cx="4287911" cy="1339972"/>
        </a:xfrm>
        <a:prstGeom prst="rect">
          <a:avLst/>
        </a:prstGeom>
        <a:solidFill>
          <a:schemeClr val="lt1">
            <a:alpha val="4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907608" tIns="83820" rIns="83820" bIns="83820" numCol="1" spcCol="1270" anchor="ctr" anchorCtr="0">
          <a:noAutofit/>
        </a:bodyPr>
        <a:lstStyle/>
        <a:p>
          <a:pPr marL="0" lvl="0" indent="0" algn="l" defTabSz="977900">
            <a:lnSpc>
              <a:spcPct val="90000"/>
            </a:lnSpc>
            <a:spcBef>
              <a:spcPct val="0"/>
            </a:spcBef>
            <a:spcAft>
              <a:spcPct val="35000"/>
            </a:spcAft>
            <a:buNone/>
          </a:pPr>
          <a:r>
            <a:rPr lang="en-US" sz="2200" b="0" i="0" u="none" kern="1200" baseline="0">
              <a:rtl val="0"/>
            </a:rPr>
            <a:t>Intravenous oxytocin is usually the preferred drug and route of administration</a:t>
          </a:r>
          <a:endParaRPr altLang="en-US" sz="2200" kern="1200"/>
        </a:p>
      </dsp:txBody>
      <dsp:txXfrm>
        <a:off x="2551389" y="3971483"/>
        <a:ext cx="4287911" cy="1339972"/>
      </dsp:txXfrm>
    </dsp:sp>
    <dsp:sp modelId="{E2DE5093-8302-419D-84CF-23AD24796C12}">
      <dsp:nvSpPr>
        <dsp:cNvPr id="0" name=""/>
        <dsp:cNvSpPr/>
      </dsp:nvSpPr>
      <dsp:spPr>
        <a:xfrm>
          <a:off x="2372726" y="3777931"/>
          <a:ext cx="937980" cy="1406970"/>
        </a:xfrm>
        <a:prstGeom prst="rect">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F6B4D9-FDC2-485B-8EDF-41982CEBCB16}">
      <dsp:nvSpPr>
        <dsp:cNvPr id="0" name=""/>
        <dsp:cNvSpPr/>
      </dsp:nvSpPr>
      <dsp:spPr bwMode="white">
        <a:xfrm>
          <a:off x="0" y="0"/>
          <a:ext cx="6195974" cy="91188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u="none" kern="1200" baseline="0">
              <a:rtl val="0"/>
            </a:rPr>
            <a:t>Posterior pituitary </a:t>
          </a:r>
          <a:endParaRPr altLang="en-US" sz="2300" kern="1200"/>
        </a:p>
      </dsp:txBody>
      <dsp:txXfrm>
        <a:off x="26708" y="26708"/>
        <a:ext cx="5105288" cy="858469"/>
      </dsp:txXfrm>
    </dsp:sp>
    <dsp:sp modelId="{C04A3972-0892-4CBB-B78F-C158772937CF}">
      <dsp:nvSpPr>
        <dsp:cNvPr id="0" name=""/>
        <dsp:cNvSpPr/>
      </dsp:nvSpPr>
      <dsp:spPr bwMode="white">
        <a:xfrm>
          <a:off x="462686" y="1038536"/>
          <a:ext cx="6195974" cy="91188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u="none" kern="1200" baseline="0">
              <a:rtl val="0"/>
            </a:rPr>
            <a:t>Oxytocin</a:t>
          </a:r>
          <a:endParaRPr altLang="en-US" sz="2300" kern="1200"/>
        </a:p>
      </dsp:txBody>
      <dsp:txXfrm>
        <a:off x="489394" y="1065244"/>
        <a:ext cx="5087146" cy="858469"/>
      </dsp:txXfrm>
    </dsp:sp>
    <dsp:sp modelId="{972E18C1-B8F4-4691-8377-611369EAFE30}">
      <dsp:nvSpPr>
        <dsp:cNvPr id="0" name=""/>
        <dsp:cNvSpPr/>
      </dsp:nvSpPr>
      <dsp:spPr bwMode="white">
        <a:xfrm>
          <a:off x="925372" y="2077072"/>
          <a:ext cx="6195974" cy="91188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100000"/>
            </a:lnSpc>
            <a:spcBef>
              <a:spcPct val="0"/>
            </a:spcBef>
            <a:spcAft>
              <a:spcPct val="35000"/>
            </a:spcAft>
            <a:buNone/>
          </a:pPr>
          <a:r>
            <a:rPr lang="en-US" sz="2300" b="0" i="0" u="none" kern="1200" baseline="0" dirty="0">
              <a:rtl val="0"/>
            </a:rPr>
            <a:t>   prostaglandin    intracellular calcium ion levels in myometrial cells</a:t>
          </a:r>
          <a:endParaRPr altLang="en-US" sz="2300" kern="1200" dirty="0"/>
        </a:p>
      </dsp:txBody>
      <dsp:txXfrm>
        <a:off x="952080" y="2103780"/>
        <a:ext cx="5087146" cy="858469"/>
      </dsp:txXfrm>
    </dsp:sp>
    <dsp:sp modelId="{E0276D3C-4639-467C-9D3B-6C2A20349161}">
      <dsp:nvSpPr>
        <dsp:cNvPr id="0" name=""/>
        <dsp:cNvSpPr/>
      </dsp:nvSpPr>
      <dsp:spPr bwMode="white">
        <a:xfrm>
          <a:off x="1388059" y="3115608"/>
          <a:ext cx="6195974" cy="91188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u="none" kern="1200" baseline="0">
              <a:rtl val="0"/>
            </a:rPr>
            <a:t>Rhythmic contractions of the upper myometrial segment </a:t>
          </a:r>
          <a:endParaRPr altLang="en-US" sz="2300" kern="1200"/>
        </a:p>
      </dsp:txBody>
      <dsp:txXfrm>
        <a:off x="1414767" y="3142316"/>
        <a:ext cx="5087146" cy="858469"/>
      </dsp:txXfrm>
    </dsp:sp>
    <dsp:sp modelId="{2AAF4106-A704-4D52-B193-F838742E6F57}">
      <dsp:nvSpPr>
        <dsp:cNvPr id="0" name=""/>
        <dsp:cNvSpPr/>
      </dsp:nvSpPr>
      <dsp:spPr bwMode="white">
        <a:xfrm>
          <a:off x="1850745" y="4154144"/>
          <a:ext cx="6195974" cy="91188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0" i="0" u="none" kern="1200" baseline="0" dirty="0">
              <a:rtl val="0"/>
            </a:rPr>
            <a:t>Spiral arteries are constricted, and uterine blood flow is reduced</a:t>
          </a:r>
          <a:endParaRPr altLang="en-US" sz="2300" kern="1200" dirty="0"/>
        </a:p>
      </dsp:txBody>
      <dsp:txXfrm>
        <a:off x="1877453" y="4180852"/>
        <a:ext cx="5087146" cy="858469"/>
      </dsp:txXfrm>
    </dsp:sp>
    <dsp:sp modelId="{C52889CD-548E-4F3D-8750-E540D023814D}">
      <dsp:nvSpPr>
        <dsp:cNvPr id="0" name=""/>
        <dsp:cNvSpPr/>
      </dsp:nvSpPr>
      <dsp:spPr bwMode="white">
        <a:xfrm>
          <a:off x="5603248" y="666182"/>
          <a:ext cx="592725" cy="592725"/>
        </a:xfrm>
        <a:prstGeom prst="downArrow">
          <a:avLst>
            <a:gd name="adj1" fmla="val 55000"/>
            <a:gd name="adj2" fmla="val 45000"/>
          </a:avLst>
        </a:prstGeom>
        <a:solidFill>
          <a:schemeClr val="tx1">
            <a:lumMod val="95000"/>
            <a:lumOff val="5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5736611" y="666182"/>
        <a:ext cx="325999" cy="446026"/>
      </dsp:txXfrm>
    </dsp:sp>
    <dsp:sp modelId="{AD35BB11-16D3-4107-BDC8-330DE6906501}">
      <dsp:nvSpPr>
        <dsp:cNvPr id="0" name=""/>
        <dsp:cNvSpPr/>
      </dsp:nvSpPr>
      <dsp:spPr bwMode="white">
        <a:xfrm>
          <a:off x="6065935" y="1704719"/>
          <a:ext cx="592725" cy="592725"/>
        </a:xfrm>
        <a:prstGeom prst="downArrow">
          <a:avLst>
            <a:gd name="adj1" fmla="val 55000"/>
            <a:gd name="adj2" fmla="val 45000"/>
          </a:avLst>
        </a:prstGeom>
        <a:solidFill>
          <a:schemeClr val="tx1">
            <a:lumMod val="95000"/>
            <a:lumOff val="5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6199298" y="1704719"/>
        <a:ext cx="325999" cy="446026"/>
      </dsp:txXfrm>
    </dsp:sp>
    <dsp:sp modelId="{426A5523-0140-4354-9701-48BF95CA1504}">
      <dsp:nvSpPr>
        <dsp:cNvPr id="0" name=""/>
        <dsp:cNvSpPr/>
      </dsp:nvSpPr>
      <dsp:spPr bwMode="white">
        <a:xfrm>
          <a:off x="6528621" y="2728057"/>
          <a:ext cx="592725" cy="592725"/>
        </a:xfrm>
        <a:prstGeom prst="downArrow">
          <a:avLst>
            <a:gd name="adj1" fmla="val 55000"/>
            <a:gd name="adj2" fmla="val 45000"/>
          </a:avLst>
        </a:prstGeom>
        <a:solidFill>
          <a:schemeClr val="tx1">
            <a:lumMod val="95000"/>
            <a:lumOff val="5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6661984" y="2728057"/>
        <a:ext cx="325999" cy="446026"/>
      </dsp:txXfrm>
    </dsp:sp>
    <dsp:sp modelId="{CE972ACF-D6BA-4FE4-B506-A8D6F499590D}">
      <dsp:nvSpPr>
        <dsp:cNvPr id="0" name=""/>
        <dsp:cNvSpPr/>
      </dsp:nvSpPr>
      <dsp:spPr bwMode="white">
        <a:xfrm>
          <a:off x="6991308" y="3776725"/>
          <a:ext cx="592725" cy="592725"/>
        </a:xfrm>
        <a:prstGeom prst="downArrow">
          <a:avLst>
            <a:gd name="adj1" fmla="val 55000"/>
            <a:gd name="adj2" fmla="val 45000"/>
          </a:avLst>
        </a:prstGeom>
        <a:solidFill>
          <a:schemeClr val="tx1">
            <a:lumMod val="95000"/>
            <a:lumOff val="5000"/>
          </a:schemeClr>
        </a:solidFill>
        <a:ln w="12700" cap="flat" cmpd="sng" algn="ctr">
          <a:solidFill>
            <a:schemeClr val="dk2">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7124671" y="3776725"/>
        <a:ext cx="325999" cy="4460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9C1EA1-7A7A-47B4-87A4-0595940EB269}">
      <dsp:nvSpPr>
        <dsp:cNvPr id="0" name=""/>
        <dsp:cNvSpPr/>
      </dsp:nvSpPr>
      <dsp:spPr bwMode="white">
        <a:xfrm>
          <a:off x="0" y="11330"/>
          <a:ext cx="4244246" cy="879840"/>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US" sz="2000" i="0" u="none" kern="1200" baseline="0">
              <a:solidFill>
                <a:schemeClr val="tx1"/>
              </a:solidFill>
              <a:rtl val="0"/>
            </a:rPr>
            <a:t>Number of myometrial oxytocin receptors varies by individual </a:t>
          </a:r>
          <a:endParaRPr lang="en-US" altLang="en-US" sz="2000" i="0" u="none" kern="1200" baseline="0">
            <a:solidFill>
              <a:schemeClr val="tx1"/>
            </a:solidFill>
            <a:rtl val="0"/>
          </a:endParaRPr>
        </a:p>
      </dsp:txBody>
      <dsp:txXfrm>
        <a:off x="42950" y="54280"/>
        <a:ext cx="4158346" cy="793940"/>
      </dsp:txXfrm>
    </dsp:sp>
    <dsp:sp modelId="{035D66FC-A4F6-4699-A28F-9E0D83EDF84E}">
      <dsp:nvSpPr>
        <dsp:cNvPr id="0" name=""/>
        <dsp:cNvSpPr/>
      </dsp:nvSpPr>
      <dsp:spPr bwMode="white">
        <a:xfrm>
          <a:off x="0" y="1026530"/>
          <a:ext cx="4244246" cy="879840"/>
        </a:xfrm>
        <a:prstGeom prst="roundRect">
          <a:avLst/>
        </a:prstGeom>
        <a:gradFill rotWithShape="0">
          <a:gsLst>
            <a:gs pos="0">
              <a:schemeClr val="accent3">
                <a:hueOff val="0"/>
                <a:satOff val="0"/>
                <a:lumOff val="-100000"/>
                <a:alphaOff val="0"/>
                <a:satMod val="103000"/>
                <a:lumMod val="102000"/>
                <a:tint val="94000"/>
              </a:schemeClr>
            </a:gs>
            <a:gs pos="50000">
              <a:schemeClr val="accent3">
                <a:hueOff val="0"/>
                <a:satOff val="0"/>
                <a:lumOff val="-100000"/>
                <a:alphaOff val="0"/>
                <a:satMod val="110000"/>
                <a:lumMod val="100000"/>
                <a:shade val="100000"/>
              </a:schemeClr>
            </a:gs>
            <a:gs pos="100000">
              <a:schemeClr val="accent3">
                <a:hueOff val="0"/>
                <a:satOff val="0"/>
                <a:lumOff val="-10000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100000"/>
            </a:lnSpc>
            <a:spcBef>
              <a:spcPct val="0"/>
            </a:spcBef>
            <a:spcAft>
              <a:spcPct val="35000"/>
            </a:spcAft>
            <a:buNone/>
          </a:pPr>
          <a:r>
            <a:rPr lang="en-US" sz="1800" b="0" i="0" u="none" kern="1200" baseline="0" dirty="0">
              <a:rtl val="0"/>
            </a:rPr>
            <a:t>Uterine sensitivity and response to oxytocin administration also varies</a:t>
          </a:r>
          <a:endParaRPr lang="en-US" altLang="en-US" sz="1800" b="0" i="0" u="none" kern="1200" baseline="0" dirty="0">
            <a:rtl val="0"/>
          </a:endParaRPr>
        </a:p>
      </dsp:txBody>
      <dsp:txXfrm>
        <a:off x="42950" y="1069480"/>
        <a:ext cx="4158346" cy="7939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0B2FBA-2BCA-4FD9-B05B-0D153D411C0F}">
      <dsp:nvSpPr>
        <dsp:cNvPr id="0" name=""/>
        <dsp:cNvSpPr/>
      </dsp:nvSpPr>
      <dsp:spPr>
        <a:xfrm>
          <a:off x="8523" y="2163434"/>
          <a:ext cx="2091706" cy="1872997"/>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r>
            <a:rPr lang="en-US" sz="1600" b="0" i="0" u="none" kern="1200" baseline="0">
              <a:rtl val="0"/>
            </a:rPr>
            <a:t>Uterotonics are considered the first line treatment for uterine atony</a:t>
          </a:r>
          <a:endParaRPr lang="en-US" altLang="en-US" sz="1600" b="0" i="0" u="none" kern="1200" baseline="0">
            <a:rtl val="0"/>
          </a:endParaRPr>
        </a:p>
      </dsp:txBody>
      <dsp:txXfrm>
        <a:off x="8523" y="2163434"/>
        <a:ext cx="2091706" cy="1872997"/>
      </dsp:txXfrm>
    </dsp:sp>
    <dsp:sp modelId="{44EF8383-A722-47DD-A3AE-E20ED20CB33C}">
      <dsp:nvSpPr>
        <dsp:cNvPr id="0" name=""/>
        <dsp:cNvSpPr/>
      </dsp:nvSpPr>
      <dsp:spPr>
        <a:xfrm>
          <a:off x="1996126" y="663733"/>
          <a:ext cx="2900297" cy="2009575"/>
        </a:xfrm>
        <a:prstGeom prst="rect">
          <a:avLst/>
        </a:prstGeom>
        <a:solidFill>
          <a:schemeClr val="accent5">
            <a:lumMod val="50000"/>
          </a:schemeClr>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100000"/>
            </a:lnSpc>
            <a:spcBef>
              <a:spcPct val="0"/>
            </a:spcBef>
            <a:spcAft>
              <a:spcPct val="35000"/>
            </a:spcAft>
            <a:buNone/>
          </a:pPr>
          <a:r>
            <a:rPr lang="en-US" sz="1800" b="0" i="0" u="none" kern="1200" baseline="0" dirty="0">
              <a:rtl val="0"/>
            </a:rPr>
            <a:t>Intravenous oxytocin </a:t>
          </a:r>
          <a:r>
            <a:rPr lang="en-IN" altLang="en-US" sz="1800" b="0" i="0" u="none" kern="1200" baseline="0" dirty="0">
              <a:rtl val="0"/>
            </a:rPr>
            <a:t>alone </a:t>
          </a:r>
          <a:r>
            <a:rPr lang="en-US" sz="1800" b="0" i="0" u="none" kern="1200" baseline="0" dirty="0">
              <a:rtl val="0"/>
            </a:rPr>
            <a:t>is the </a:t>
          </a:r>
          <a:r>
            <a:rPr lang="en-IN" altLang="en-US" sz="1800" b="0" i="0" u="none" kern="1200" baseline="0" dirty="0">
              <a:rtl val="0"/>
            </a:rPr>
            <a:t>recommended first line uterotonic </a:t>
          </a:r>
          <a:r>
            <a:rPr lang="en-US" sz="1800" b="0" i="0" u="none" kern="1200" baseline="0" dirty="0">
              <a:rtl val="0"/>
            </a:rPr>
            <a:t> drug </a:t>
          </a:r>
          <a:r>
            <a:rPr lang="en-IN" altLang="en-US" sz="1800" b="0" i="0" u="none" kern="1200" baseline="0" dirty="0">
              <a:rtl val="0"/>
            </a:rPr>
            <a:t>for treatment of PPH</a:t>
          </a:r>
        </a:p>
      </dsp:txBody>
      <dsp:txXfrm>
        <a:off x="1996126" y="663733"/>
        <a:ext cx="2900297" cy="2009575"/>
      </dsp:txXfrm>
    </dsp:sp>
    <dsp:sp modelId="{CB8476CA-F9A4-42EA-9F00-AE7E29268E90}">
      <dsp:nvSpPr>
        <dsp:cNvPr id="0" name=""/>
        <dsp:cNvSpPr/>
      </dsp:nvSpPr>
      <dsp:spPr>
        <a:xfrm>
          <a:off x="4942734" y="92603"/>
          <a:ext cx="2726727" cy="1444239"/>
        </a:xfrm>
        <a:prstGeom prst="rect">
          <a:avLst/>
        </a:prstGeom>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dsp:spPr>
      <dsp:style>
        <a:lnRef idx="0">
          <a:srgbClr val="FFFFFF"/>
        </a:lnRef>
        <a:fillRef idx="3">
          <a:schemeClr val="accent1"/>
        </a:fillRef>
        <a:effectRef idx="0">
          <a:srgbClr val="FFFFFF"/>
        </a:effectRef>
        <a:fontRef idx="minor">
          <a:schemeClr val="dk1"/>
        </a:fontRef>
      </dsp:style>
      <dsp:txBody>
        <a:bodyPr spcFirstLastPara="0" vert="horz" wrap="square" lIns="10160" tIns="10160" rIns="10160" bIns="10160" numCol="1" spcCol="1270" anchor="ctr" anchorCtr="0">
          <a:noAutofit/>
        </a:bodyPr>
        <a:lstStyle/>
        <a:p>
          <a:pPr marL="0" lvl="0" indent="0" algn="ctr" defTabSz="711200">
            <a:lnSpc>
              <a:spcPct val="100000"/>
            </a:lnSpc>
            <a:spcBef>
              <a:spcPct val="0"/>
            </a:spcBef>
            <a:spcAft>
              <a:spcPct val="35000"/>
            </a:spcAft>
            <a:buNone/>
          </a:pPr>
          <a:endParaRPr lang="en-US" sz="1600" b="0" i="0" u="none" kern="1200" baseline="0">
            <a:rtl val="0"/>
          </a:endParaRPr>
        </a:p>
        <a:p>
          <a:pPr marL="0" lvl="0" indent="0" algn="ctr" defTabSz="711200">
            <a:lnSpc>
              <a:spcPct val="100000"/>
            </a:lnSpc>
            <a:spcBef>
              <a:spcPct val="0"/>
            </a:spcBef>
            <a:spcAft>
              <a:spcPct val="35000"/>
            </a:spcAft>
            <a:buNone/>
          </a:pPr>
          <a:r>
            <a:rPr lang="en-US" sz="1600" b="0" i="0" u="none" kern="1200" baseline="0">
              <a:rtl val="0"/>
            </a:rPr>
            <a:t>When </a:t>
          </a:r>
          <a:r>
            <a:rPr lang="en-IN" altLang="en-US" sz="1600" b="0" i="0" u="none" kern="1200" baseline="0">
              <a:rtl val="0"/>
            </a:rPr>
            <a:t>IV </a:t>
          </a:r>
          <a:r>
            <a:rPr lang="en-US" sz="1600" b="0" i="0" u="none" kern="1200" baseline="0">
              <a:rtl val="0"/>
            </a:rPr>
            <a:t>oxytocin </a:t>
          </a:r>
          <a:r>
            <a:rPr lang="en-IN" altLang="en-US" sz="1600" b="0" i="0" u="none" kern="1200" baseline="0">
              <a:rtl val="0"/>
            </a:rPr>
            <a:t>is not available or if the bleeding does not respond to oxytocin </a:t>
          </a:r>
          <a:r>
            <a:rPr lang="en-US" sz="1600" b="0" i="0" u="none" kern="1200" baseline="0">
              <a:rtl val="0"/>
            </a:rPr>
            <a:t>the use of an additional drug </a:t>
          </a:r>
        </a:p>
        <a:p>
          <a:pPr marL="0" lvl="0" indent="0" algn="ctr" defTabSz="711200">
            <a:lnSpc>
              <a:spcPct val="100000"/>
            </a:lnSpc>
            <a:spcBef>
              <a:spcPct val="0"/>
            </a:spcBef>
            <a:spcAft>
              <a:spcPct val="35000"/>
            </a:spcAft>
            <a:buNone/>
          </a:pPr>
          <a:endParaRPr lang="en-US" altLang="en-US" sz="1600" b="0" i="0" u="none" kern="1200" baseline="0">
            <a:rtl val="0"/>
          </a:endParaRPr>
        </a:p>
      </dsp:txBody>
      <dsp:txXfrm>
        <a:off x="4942734" y="92603"/>
        <a:ext cx="2726727" cy="1444239"/>
      </dsp:txXfrm>
    </dsp:sp>
    <dsp:sp modelId="{98DE4970-E108-4D1B-99B8-2D08B27F9FDB}">
      <dsp:nvSpPr>
        <dsp:cNvPr id="0" name=""/>
        <dsp:cNvSpPr/>
      </dsp:nvSpPr>
      <dsp:spPr>
        <a:xfrm>
          <a:off x="8950757" y="0"/>
          <a:ext cx="2091706" cy="1045853"/>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1275" tIns="41275" rIns="41275" bIns="41275" numCol="1" spcCol="1270" anchor="ctr" anchorCtr="0">
          <a:noAutofit/>
        </a:bodyPr>
        <a:lstStyle/>
        <a:p>
          <a:pPr marL="0" lvl="0" indent="0" algn="ctr" defTabSz="2889250">
            <a:lnSpc>
              <a:spcPct val="100000"/>
            </a:lnSpc>
            <a:spcBef>
              <a:spcPct val="0"/>
            </a:spcBef>
            <a:spcAft>
              <a:spcPct val="35000"/>
            </a:spcAft>
            <a:buNone/>
          </a:pPr>
          <a:endParaRPr lang="en-IN" altLang="en-US" sz="6500" b="0" i="0" u="none" kern="1200" baseline="0">
            <a:rtl val="0"/>
          </a:endParaRPr>
        </a:p>
      </dsp:txBody>
      <dsp:txXfrm>
        <a:off x="8950757" y="0"/>
        <a:ext cx="2091706" cy="10458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CBC62F-46E1-46E5-924A-D4BAAA9B8CEA}">
      <dsp:nvSpPr>
        <dsp:cNvPr id="0" name=""/>
        <dsp:cNvSpPr/>
      </dsp:nvSpPr>
      <dsp:spPr>
        <a:xfrm>
          <a:off x="111442" y="0"/>
          <a:ext cx="2828925" cy="169735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u="none" kern="1200" baseline="0">
              <a:rtl val="0"/>
            </a:rPr>
            <a:t>Oxytocin†: 20 to 40 IU in</a:t>
          </a:r>
          <a:r>
            <a:rPr lang="en-IN" sz="2100" b="0" i="0" u="none" kern="1200" baseline="0">
              <a:rtl val="0"/>
            </a:rPr>
            <a:t> </a:t>
          </a:r>
          <a:r>
            <a:rPr lang="en-US" sz="2100" b="0" i="0" u="none" kern="1200" baseline="0">
              <a:rtl val="0"/>
            </a:rPr>
            <a:t>1 L normal saline, infuse</a:t>
          </a:r>
          <a:r>
            <a:rPr lang="en-IN" sz="2100" b="0" i="0" u="none" kern="1200" baseline="0">
              <a:rtl val="0"/>
            </a:rPr>
            <a:t> </a:t>
          </a:r>
          <a:r>
            <a:rPr lang="en-US" sz="2100" b="0" i="0" u="none" kern="1200" baseline="0">
              <a:rtl val="0"/>
            </a:rPr>
            <a:t>500 mL over 10 minutes</a:t>
          </a:r>
          <a:r>
            <a:rPr lang="en-IN" sz="2100" b="0" i="0" u="none" kern="1200" baseline="0">
              <a:rtl val="0"/>
            </a:rPr>
            <a:t> </a:t>
          </a:r>
          <a:r>
            <a:rPr lang="en-US" sz="2100" b="0" i="0" u="none" kern="1200" baseline="0">
              <a:rtl val="0"/>
            </a:rPr>
            <a:t>then 250 mL per hour</a:t>
          </a:r>
          <a:endParaRPr altLang="en-US" sz="2100" kern="1200"/>
        </a:p>
      </dsp:txBody>
      <dsp:txXfrm>
        <a:off x="161156" y="49714"/>
        <a:ext cx="2729497" cy="1597927"/>
      </dsp:txXfrm>
    </dsp:sp>
    <dsp:sp modelId="{38116764-A81A-46D0-96B1-BCA2A7C389FA}">
      <dsp:nvSpPr>
        <dsp:cNvPr id="0" name=""/>
        <dsp:cNvSpPr/>
      </dsp:nvSpPr>
      <dsp:spPr>
        <a:xfrm>
          <a:off x="3189312" y="497890"/>
          <a:ext cx="599732" cy="70157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3189312" y="638205"/>
        <a:ext cx="419812" cy="420943"/>
      </dsp:txXfrm>
    </dsp:sp>
    <dsp:sp modelId="{A54F325C-4F31-49C4-8E64-F2C45F483DFA}">
      <dsp:nvSpPr>
        <dsp:cNvPr id="0" name=""/>
        <dsp:cNvSpPr/>
      </dsp:nvSpPr>
      <dsp:spPr>
        <a:xfrm>
          <a:off x="4071937" y="0"/>
          <a:ext cx="2828925" cy="169735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u="none" kern="1200" baseline="0">
              <a:rtl val="0"/>
            </a:rPr>
            <a:t>Prostaglandin F2a</a:t>
          </a:r>
          <a:r>
            <a:rPr lang="en-IN" sz="2100" b="0" i="0" u="none" kern="1200" baseline="0">
              <a:rtl val="0"/>
            </a:rPr>
            <a:t> </a:t>
          </a:r>
          <a:r>
            <a:rPr lang="en-US" sz="2100" b="0" i="0" u="none" kern="1200" baseline="0">
              <a:rtl val="0"/>
            </a:rPr>
            <a:t>250 mcg IM</a:t>
          </a:r>
          <a:endParaRPr altLang="en-US" sz="2100" kern="1200"/>
        </a:p>
      </dsp:txBody>
      <dsp:txXfrm>
        <a:off x="4121651" y="49714"/>
        <a:ext cx="2729497" cy="1597927"/>
      </dsp:txXfrm>
    </dsp:sp>
    <dsp:sp modelId="{B5A0E3D1-A385-4382-A560-C647D68AE6C9}">
      <dsp:nvSpPr>
        <dsp:cNvPr id="0" name=""/>
        <dsp:cNvSpPr/>
      </dsp:nvSpPr>
      <dsp:spPr>
        <a:xfrm>
          <a:off x="7149807" y="497890"/>
          <a:ext cx="599732" cy="70157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a:off x="7149807" y="638205"/>
        <a:ext cx="419812" cy="420943"/>
      </dsp:txXfrm>
    </dsp:sp>
    <dsp:sp modelId="{E1E83526-A4EE-4B7C-B6A5-24598E399201}">
      <dsp:nvSpPr>
        <dsp:cNvPr id="0" name=""/>
        <dsp:cNvSpPr/>
      </dsp:nvSpPr>
      <dsp:spPr>
        <a:xfrm>
          <a:off x="8032432" y="0"/>
          <a:ext cx="2828925" cy="169735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u="none" kern="1200" baseline="0">
              <a:rtl val="0"/>
            </a:rPr>
            <a:t>Methylergometrine</a:t>
          </a:r>
          <a:r>
            <a:rPr lang="en-IN" sz="2100" b="0" i="0" u="none" kern="1200" baseline="0">
              <a:rtl val="0"/>
            </a:rPr>
            <a:t> </a:t>
          </a:r>
          <a:r>
            <a:rPr lang="en-US" sz="2100" b="0" i="0" u="none" kern="1200" baseline="0">
              <a:rtl val="0"/>
            </a:rPr>
            <a:t>(0.2 mg IM/IV) every two</a:t>
          </a:r>
          <a:r>
            <a:rPr lang="en-IN" sz="2100" b="0" i="0" u="none" kern="1200" baseline="0">
              <a:rtl val="0"/>
            </a:rPr>
            <a:t> </a:t>
          </a:r>
          <a:r>
            <a:rPr lang="en-US" sz="2100" b="0" i="0" u="none" kern="1200" baseline="0">
              <a:rtl val="0"/>
            </a:rPr>
            <a:t>to four hours</a:t>
          </a:r>
          <a:endParaRPr altLang="en-US" sz="2100" kern="1200"/>
        </a:p>
      </dsp:txBody>
      <dsp:txXfrm>
        <a:off x="8082146" y="49714"/>
        <a:ext cx="2729497" cy="1597927"/>
      </dsp:txXfrm>
    </dsp:sp>
    <dsp:sp modelId="{B15BCE7E-91BC-4538-BD7D-5280951068F8}">
      <dsp:nvSpPr>
        <dsp:cNvPr id="0" name=""/>
        <dsp:cNvSpPr/>
      </dsp:nvSpPr>
      <dsp:spPr>
        <a:xfrm rot="5400000">
          <a:off x="9147028" y="1895379"/>
          <a:ext cx="599732" cy="701573"/>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GB" sz="1700" kern="1200"/>
        </a:p>
      </dsp:txBody>
      <dsp:txXfrm rot="-5400000">
        <a:off x="9236423" y="1946299"/>
        <a:ext cx="420943" cy="419812"/>
      </dsp:txXfrm>
    </dsp:sp>
    <dsp:sp modelId="{3567878C-DE0B-4DFF-8A9F-CA876DA16150}">
      <dsp:nvSpPr>
        <dsp:cNvPr id="0" name=""/>
        <dsp:cNvSpPr/>
      </dsp:nvSpPr>
      <dsp:spPr>
        <a:xfrm>
          <a:off x="8032432" y="2828925"/>
          <a:ext cx="2828925" cy="1697355"/>
        </a:xfrm>
        <a:prstGeom prst="roundRect">
          <a:avLst>
            <a:gd name="adj" fmla="val 10000"/>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b="0" i="0" u="none" kern="1200" baseline="0">
              <a:rtl val="0"/>
            </a:rPr>
            <a:t>Misoprostol: 800 to</a:t>
          </a:r>
          <a:r>
            <a:rPr lang="en-IN" sz="2100" b="0" i="0" u="none" kern="1200" baseline="0">
              <a:rtl val="0"/>
            </a:rPr>
            <a:t> </a:t>
          </a:r>
          <a:r>
            <a:rPr lang="en-US" sz="2100" b="0" i="0" u="none" kern="1200" baseline="0">
              <a:rtl val="0"/>
            </a:rPr>
            <a:t>1,000 mcg rectally or</a:t>
          </a:r>
          <a:r>
            <a:rPr lang="en-IN" sz="2100" b="0" i="0" u="none" kern="1200" baseline="0">
              <a:rtl val="0"/>
            </a:rPr>
            <a:t> </a:t>
          </a:r>
          <a:r>
            <a:rPr lang="en-US" sz="2100" b="0" i="0" u="none" kern="1200" baseline="0">
              <a:rtl val="0"/>
            </a:rPr>
            <a:t>600 to 800 mcg</a:t>
          </a:r>
          <a:r>
            <a:rPr lang="en-IN" sz="2100" b="0" i="0" u="none" kern="1200" baseline="0">
              <a:rtl val="0"/>
            </a:rPr>
            <a:t> </a:t>
          </a:r>
          <a:r>
            <a:rPr lang="en-US" sz="2100" b="0" i="0" u="none" kern="1200" baseline="0">
              <a:rtl val="0"/>
            </a:rPr>
            <a:t>sublingually or orally</a:t>
          </a:r>
          <a:endParaRPr altLang="en-US" sz="2100" kern="1200"/>
        </a:p>
      </dsp:txBody>
      <dsp:txXfrm>
        <a:off x="8082146" y="2878639"/>
        <a:ext cx="2729497" cy="1597927"/>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BCDC3D-1809-4741-839A-F82F35A54DB8}">
      <dsp:nvSpPr>
        <dsp:cNvPr id="0" name=""/>
        <dsp:cNvSpPr/>
      </dsp:nvSpPr>
      <dsp:spPr bwMode="white">
        <a:xfrm>
          <a:off x="0" y="757"/>
          <a:ext cx="2893060" cy="8424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u="none" kern="1200" baseline="0">
              <a:rtl val="0"/>
            </a:rPr>
            <a:t> IV </a:t>
          </a:r>
          <a:r>
            <a:rPr lang="en-IN" sz="2400" b="0" i="0" u="none" kern="1200" baseline="0">
              <a:rtl val="0"/>
            </a:rPr>
            <a:t>O</a:t>
          </a:r>
          <a:r>
            <a:rPr lang="en-US" sz="2400" b="0" i="0" u="none" kern="1200" baseline="0">
              <a:rtl val="0"/>
            </a:rPr>
            <a:t>xytocin </a:t>
          </a:r>
          <a:r>
            <a:rPr lang="en-US" sz="2400" kern="1200">
              <a:sym typeface="+mn-ea"/>
            </a:rPr>
            <a:t>10 IU</a:t>
          </a:r>
          <a:endParaRPr lang="en-US" altLang="en-US" sz="2400" b="0" i="0" u="none" kern="1200" baseline="0">
            <a:rtl val="0"/>
          </a:endParaRPr>
        </a:p>
      </dsp:txBody>
      <dsp:txXfrm>
        <a:off x="41123" y="41880"/>
        <a:ext cx="2810814" cy="760154"/>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42AB6B-95D3-4319-B18B-7FDAA92FC15A}">
      <dsp:nvSpPr>
        <dsp:cNvPr id="0" name=""/>
        <dsp:cNvSpPr/>
      </dsp:nvSpPr>
      <dsp:spPr bwMode="white">
        <a:xfrm>
          <a:off x="0" y="9434"/>
          <a:ext cx="2244725" cy="5031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IN" sz="2000" b="0" i="0" u="none" kern="1200" baseline="0">
              <a:rtl val="0"/>
            </a:rPr>
            <a:t>I</a:t>
          </a:r>
          <a:r>
            <a:rPr lang="en-US" sz="2000" b="0" i="0" u="none" kern="1200" baseline="0">
              <a:rtl val="0"/>
            </a:rPr>
            <a:t>njected </a:t>
          </a:r>
          <a:r>
            <a:rPr lang="en-IN" altLang="en-US" sz="2000" b="0" i="0" u="none" kern="1200" baseline="0">
              <a:rtl val="0"/>
            </a:rPr>
            <a:t>slow IV</a:t>
          </a:r>
        </a:p>
      </dsp:txBody>
      <dsp:txXfrm>
        <a:off x="24559" y="33993"/>
        <a:ext cx="2195607" cy="45398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18742-6210-40CB-8E16-B6EF797C61ED}">
      <dsp:nvSpPr>
        <dsp:cNvPr id="0" name=""/>
        <dsp:cNvSpPr/>
      </dsp:nvSpPr>
      <dsp:spPr bwMode="white">
        <a:xfrm>
          <a:off x="0" y="154"/>
          <a:ext cx="626745" cy="3679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IN" sz="2000" b="0" i="0" u="none" kern="1200" baseline="0">
              <a:rtl val="0"/>
            </a:rPr>
            <a:t>OR</a:t>
          </a:r>
          <a:endParaRPr lang="en-IN" altLang="en-US" sz="2000" b="0" i="0" u="none" kern="1200" baseline="0">
            <a:rtl val="0"/>
          </a:endParaRPr>
        </a:p>
      </dsp:txBody>
      <dsp:txXfrm>
        <a:off x="17964" y="18118"/>
        <a:ext cx="590817" cy="332062"/>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3903B0-67F3-4931-B472-B019CA333F80}">
      <dsp:nvSpPr>
        <dsp:cNvPr id="0" name=""/>
        <dsp:cNvSpPr/>
      </dsp:nvSpPr>
      <dsp:spPr bwMode="white">
        <a:xfrm>
          <a:off x="0" y="101180"/>
          <a:ext cx="4064000" cy="61425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100000"/>
            </a:lnSpc>
            <a:spcBef>
              <a:spcPct val="0"/>
            </a:spcBef>
            <a:spcAft>
              <a:spcPct val="35000"/>
            </a:spcAft>
            <a:buNone/>
          </a:pPr>
          <a:r>
            <a:rPr lang="en-IN" altLang="en-US" sz="1500" b="0" i="0" u="none" kern="1200" baseline="0">
              <a:rtl val="0"/>
            </a:rPr>
            <a:t>Infused as </a:t>
          </a:r>
          <a:r>
            <a:rPr lang="en-US" sz="1500" b="0" i="0" u="none" kern="1200" baseline="0">
              <a:rtl val="0"/>
            </a:rPr>
            <a:t>d</a:t>
          </a:r>
          <a:r>
            <a:rPr lang="en-IN" sz="1500" b="0" i="0" u="none" kern="1200" baseline="0">
              <a:rtl val="0"/>
            </a:rPr>
            <a:t>i</a:t>
          </a:r>
          <a:r>
            <a:rPr lang="en-US" sz="1500" b="0" i="0" u="none" kern="1200" baseline="0">
              <a:rtl val="0"/>
            </a:rPr>
            <a:t>luted</a:t>
          </a:r>
          <a:r>
            <a:rPr lang="en-IN" sz="1500" b="0" i="0" u="none" kern="1200" baseline="0">
              <a:rtl val="0"/>
            </a:rPr>
            <a:t> </a:t>
          </a:r>
          <a:r>
            <a:rPr lang="en-US" sz="1500" b="0" i="0" u="none" kern="1200" baseline="0">
              <a:rtl val="0"/>
            </a:rPr>
            <a:t>in 200–500 ml</a:t>
          </a:r>
          <a:r>
            <a:rPr lang="en-IN" sz="1500" b="0" i="0" u="none" kern="1200" baseline="0">
              <a:rtl val="0"/>
            </a:rPr>
            <a:t> </a:t>
          </a:r>
          <a:r>
            <a:rPr lang="en-US" sz="1500" b="0" i="0" u="none" kern="1200" baseline="0">
              <a:rtl val="0"/>
            </a:rPr>
            <a:t>crystalloid administered</a:t>
          </a:r>
          <a:r>
            <a:rPr lang="en-IN" sz="1500" b="0" i="0" u="none" kern="1200" baseline="0">
              <a:rtl val="0"/>
            </a:rPr>
            <a:t> </a:t>
          </a:r>
          <a:r>
            <a:rPr lang="en-US" sz="1500" b="0" i="0" u="none" kern="1200" baseline="0">
              <a:rtl val="0"/>
            </a:rPr>
            <a:t>over 10-min</a:t>
          </a:r>
          <a:r>
            <a:rPr lang="en-IN" sz="1500" b="0" i="0" u="none" kern="1200" baseline="0">
              <a:rtl val="0"/>
            </a:rPr>
            <a:t> </a:t>
          </a:r>
          <a:r>
            <a:rPr lang="en-US" sz="1500" b="0" i="0" u="none" kern="1200" baseline="0">
              <a:rtl val="0"/>
            </a:rPr>
            <a:t>period,</a:t>
          </a:r>
          <a:endParaRPr altLang="en-US" sz="1500" kern="1200"/>
        </a:p>
      </dsp:txBody>
      <dsp:txXfrm>
        <a:off x="29985" y="131165"/>
        <a:ext cx="4004030" cy="55428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EABE54-220D-4FDF-ABD9-2D63FDC64A8D}">
      <dsp:nvSpPr>
        <dsp:cNvPr id="0" name=""/>
        <dsp:cNvSpPr/>
      </dsp:nvSpPr>
      <dsp:spPr bwMode="white">
        <a:xfrm>
          <a:off x="0" y="3942"/>
          <a:ext cx="651510" cy="679184"/>
        </a:xfrm>
        <a:prstGeom prst="roundRect">
          <a:avLst/>
        </a:prstGeom>
        <a:gradFill rotWithShape="0">
          <a:gsLst>
            <a:gs pos="0">
              <a:schemeClr val="dk2">
                <a:hueOff val="0"/>
                <a:satOff val="0"/>
                <a:lumOff val="0"/>
                <a:alphaOff val="0"/>
                <a:lumMod val="110000"/>
                <a:satMod val="105000"/>
                <a:tint val="67000"/>
              </a:schemeClr>
            </a:gs>
            <a:gs pos="50000">
              <a:schemeClr val="dk2">
                <a:hueOff val="0"/>
                <a:satOff val="0"/>
                <a:lumOff val="0"/>
                <a:alphaOff val="0"/>
                <a:lumMod val="105000"/>
                <a:satMod val="103000"/>
                <a:tint val="73000"/>
              </a:schemeClr>
            </a:gs>
            <a:gs pos="100000">
              <a:schemeClr val="dk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2870" tIns="102870" rIns="102870" bIns="102870" numCol="1" spcCol="1270" anchor="ctr" anchorCtr="0">
          <a:noAutofit/>
        </a:bodyPr>
        <a:lstStyle/>
        <a:p>
          <a:pPr marL="0" lvl="0" indent="0" algn="ctr" defTabSz="1200150">
            <a:lnSpc>
              <a:spcPct val="100000"/>
            </a:lnSpc>
            <a:spcBef>
              <a:spcPct val="0"/>
            </a:spcBef>
            <a:spcAft>
              <a:spcPct val="35000"/>
            </a:spcAft>
            <a:buNone/>
          </a:pPr>
          <a:r>
            <a:rPr lang="en-IN" sz="2700" b="0" i="0" u="none" kern="1200" baseline="0">
              <a:rtl val="0"/>
            </a:rPr>
            <a:t>+</a:t>
          </a:r>
          <a:endParaRPr altLang="en-US" sz="2700" kern="1200"/>
        </a:p>
      </dsp:txBody>
      <dsp:txXfrm>
        <a:off x="31804" y="35746"/>
        <a:ext cx="587902" cy="61557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18620AC-C87F-4AC5-BAC6-49B12D1BC611}">
      <dsp:nvSpPr>
        <dsp:cNvPr id="0" name=""/>
        <dsp:cNvSpPr/>
      </dsp:nvSpPr>
      <dsp:spPr bwMode="white">
        <a:xfrm>
          <a:off x="0" y="111979"/>
          <a:ext cx="7626985" cy="42120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0" i="0" u="none" kern="1200" baseline="0">
              <a:rtl val="0"/>
            </a:rPr>
            <a:t>20 IU IV oxytocin</a:t>
          </a:r>
          <a:r>
            <a:rPr lang="en-IN" sz="1800" b="0" i="0" u="none" kern="1200" baseline="0">
              <a:rtl val="0"/>
            </a:rPr>
            <a:t> </a:t>
          </a:r>
          <a:r>
            <a:rPr lang="en-US" sz="1800" b="0" i="0" u="none" kern="1200" baseline="0">
              <a:rtl val="0"/>
            </a:rPr>
            <a:t>diluted in 1000 ml</a:t>
          </a:r>
          <a:r>
            <a:rPr lang="en-IN" sz="1800" b="0" i="0" u="none" kern="1200" baseline="0">
              <a:rtl val="0"/>
            </a:rPr>
            <a:t> </a:t>
          </a:r>
          <a:r>
            <a:rPr lang="en-US" sz="1800" b="0" i="0" u="none" kern="1200" baseline="0">
              <a:rtl val="0"/>
            </a:rPr>
            <a:t>saline administered</a:t>
          </a:r>
          <a:r>
            <a:rPr lang="en-IN" sz="1800" b="0" i="0" u="none" kern="1200" baseline="0">
              <a:rtl val="0"/>
            </a:rPr>
            <a:t> </a:t>
          </a:r>
          <a:r>
            <a:rPr lang="en-US" sz="1800" b="0" i="0" u="none" kern="1200" baseline="0">
              <a:rtl val="0"/>
            </a:rPr>
            <a:t>over 4-hr period</a:t>
          </a:r>
          <a:r>
            <a:rPr lang="en-IN" sz="1800" b="0" i="0" u="none" kern="1200" baseline="0">
              <a:rtl val="0"/>
            </a:rPr>
            <a:t> </a:t>
          </a:r>
          <a:endParaRPr altLang="en-US" sz="1800" kern="1200"/>
        </a:p>
      </dsp:txBody>
      <dsp:txXfrm>
        <a:off x="20561" y="132540"/>
        <a:ext cx="7585863" cy="38007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EA8FB-6E3A-429F-9E7F-9F986D165D13}">
      <dsp:nvSpPr>
        <dsp:cNvPr id="0" name=""/>
        <dsp:cNvSpPr/>
      </dsp:nvSpPr>
      <dsp:spPr bwMode="white">
        <a:xfrm>
          <a:off x="0" y="154"/>
          <a:ext cx="4064000" cy="36799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100000"/>
            </a:lnSpc>
            <a:spcBef>
              <a:spcPct val="0"/>
            </a:spcBef>
            <a:spcAft>
              <a:spcPct val="35000"/>
            </a:spcAft>
            <a:buNone/>
          </a:pPr>
          <a:r>
            <a:rPr lang="en-IN" sz="2000" b="0" i="0" u="none" kern="1200" baseline="0">
              <a:rtl val="0"/>
            </a:rPr>
            <a:t>M</a:t>
          </a:r>
          <a:r>
            <a:rPr lang="en-US" sz="2000" b="0" i="0" u="none" kern="1200" baseline="0">
              <a:rtl val="0"/>
            </a:rPr>
            <a:t>isoprostol</a:t>
          </a:r>
          <a:r>
            <a:rPr lang="en-IN" sz="2000" b="0" i="0" u="none" kern="1200" baseline="0">
              <a:rtl val="0"/>
            </a:rPr>
            <a:t> </a:t>
          </a:r>
          <a:r>
            <a:rPr lang="en-US" sz="2000" b="0" i="0" u="none" kern="1200" baseline="0">
              <a:rtl val="0"/>
            </a:rPr>
            <a:t>800 μg </a:t>
          </a:r>
          <a:r>
            <a:rPr lang="en-IN" altLang="en-US" sz="2000" b="0" i="0" u="none" kern="1200" baseline="0">
              <a:rtl val="0"/>
            </a:rPr>
            <a:t>PR/SL</a:t>
          </a:r>
        </a:p>
      </dsp:txBody>
      <dsp:txXfrm>
        <a:off x="17964" y="18118"/>
        <a:ext cx="4028072" cy="33206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BFC9E5-8ED1-4599-BEE4-7E0F32B0EAF1}">
      <dsp:nvSpPr>
        <dsp:cNvPr id="0" name=""/>
        <dsp:cNvSpPr/>
      </dsp:nvSpPr>
      <dsp:spPr bwMode="white">
        <a:xfrm>
          <a:off x="0" y="10982"/>
          <a:ext cx="803275" cy="561599"/>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IN" sz="2400" b="0" i="0" u="none" kern="1200" baseline="0">
              <a:rtl val="0"/>
            </a:rPr>
            <a:t>+/-</a:t>
          </a:r>
          <a:endParaRPr altLang="en-US" sz="2400" kern="1200"/>
        </a:p>
      </dsp:txBody>
      <dsp:txXfrm>
        <a:off x="27415" y="38397"/>
        <a:ext cx="748445" cy="506769"/>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59FDD3-A72E-494E-807B-4CEB54FA287B}">
      <dsp:nvSpPr>
        <dsp:cNvPr id="0" name=""/>
        <dsp:cNvSpPr/>
      </dsp:nvSpPr>
      <dsp:spPr bwMode="white">
        <a:xfrm>
          <a:off x="0" y="0"/>
          <a:ext cx="8449056" cy="908227"/>
        </a:xfrm>
        <a:prstGeom prst="roundRect">
          <a:avLst>
            <a:gd name="adj" fmla="val 10000"/>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l" defTabSz="1066800">
            <a:lnSpc>
              <a:spcPct val="100000"/>
            </a:lnSpc>
            <a:spcBef>
              <a:spcPct val="0"/>
            </a:spcBef>
            <a:spcAft>
              <a:spcPct val="35000"/>
            </a:spcAft>
            <a:buNone/>
          </a:pPr>
          <a:r>
            <a:rPr lang="en-US" sz="2400" b="0" i="0" u="none" kern="1200" baseline="0">
              <a:rtl val="0"/>
            </a:rPr>
            <a:t>Tranexamic acid (TXA) is a synthetic analogue of the amino acid</a:t>
          </a:r>
          <a:r>
            <a:rPr lang="en-IN" sz="2400" b="0" i="0" u="none" kern="1200" baseline="0">
              <a:rtl val="0"/>
            </a:rPr>
            <a:t> </a:t>
          </a:r>
          <a:r>
            <a:rPr lang="en-US" sz="2400" b="0" i="0" u="none" kern="1200" baseline="0">
              <a:rtl val="0"/>
            </a:rPr>
            <a:t>lysine </a:t>
          </a:r>
          <a:endParaRPr lang="en-US" altLang="en-US" sz="2400" b="0" i="0" u="none" kern="1200" baseline="0">
            <a:rtl val="0"/>
          </a:endParaRPr>
        </a:p>
      </dsp:txBody>
      <dsp:txXfrm>
        <a:off x="26601" y="26601"/>
        <a:ext cx="7362744" cy="855025"/>
      </dsp:txXfrm>
    </dsp:sp>
    <dsp:sp modelId="{296BDEC8-FED3-4EFE-8416-E06256512143}">
      <dsp:nvSpPr>
        <dsp:cNvPr id="0" name=""/>
        <dsp:cNvSpPr/>
      </dsp:nvSpPr>
      <dsp:spPr bwMode="white">
        <a:xfrm>
          <a:off x="630935" y="1034370"/>
          <a:ext cx="8449056" cy="908227"/>
        </a:xfrm>
        <a:prstGeom prst="roundRect">
          <a:avLst>
            <a:gd name="adj" fmla="val 10000"/>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sz="2000" kern="1200">
              <a:sym typeface="+mn-ea"/>
            </a:rPr>
            <a:t>T</a:t>
          </a:r>
          <a:r>
            <a:rPr lang="en-US" sz="2000" kern="1200">
              <a:sym typeface="+mn-ea"/>
            </a:rPr>
            <a:t>XA forms a reversible complex that displaces plasminogen from</a:t>
          </a:r>
          <a:r>
            <a:rPr sz="2000" kern="1200">
              <a:sym typeface="+mn-ea"/>
            </a:rPr>
            <a:t> f</a:t>
          </a:r>
          <a:r>
            <a:rPr lang="en-US" sz="2000" kern="1200">
              <a:sym typeface="+mn-ea"/>
            </a:rPr>
            <a:t>ibrin resulting in inhibition of fibrinolysis and inhibition of the</a:t>
          </a:r>
          <a:r>
            <a:rPr sz="2000" kern="1200">
              <a:sym typeface="+mn-ea"/>
            </a:rPr>
            <a:t> p</a:t>
          </a:r>
          <a:r>
            <a:rPr lang="en-US" sz="2000" kern="1200">
              <a:sym typeface="+mn-ea"/>
            </a:rPr>
            <a:t>roteolytic activity of plasmin</a:t>
          </a:r>
        </a:p>
      </dsp:txBody>
      <dsp:txXfrm>
        <a:off x="657536" y="1060971"/>
        <a:ext cx="7174569" cy="855025"/>
      </dsp:txXfrm>
    </dsp:sp>
    <dsp:sp modelId="{9DAA922F-7CFF-43C4-935F-D3BF4777FCA5}">
      <dsp:nvSpPr>
        <dsp:cNvPr id="0" name=""/>
        <dsp:cNvSpPr/>
      </dsp:nvSpPr>
      <dsp:spPr bwMode="white">
        <a:xfrm>
          <a:off x="1261871" y="2068741"/>
          <a:ext cx="8449056" cy="908227"/>
        </a:xfrm>
        <a:prstGeom prst="roundRect">
          <a:avLst>
            <a:gd name="adj" fmla="val 10000"/>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IN" altLang="en-US" sz="2000" b="0" i="0" u="none" kern="1200" baseline="0">
              <a:rtl val="0"/>
            </a:rPr>
            <a:t>I</a:t>
          </a:r>
          <a:r>
            <a:rPr lang="en-US" sz="2000" b="0" i="0" u="none" kern="1200" baseline="0">
              <a:rtl val="0"/>
            </a:rPr>
            <a:t>nhibits fibrinolysis by reducing the binding of plasminogen</a:t>
          </a:r>
          <a:r>
            <a:rPr lang="en-IN" sz="2000" b="0" i="0" u="none" kern="1200" baseline="0">
              <a:rtl val="0"/>
            </a:rPr>
            <a:t> </a:t>
          </a:r>
          <a:r>
            <a:rPr lang="en-US" sz="2000" b="0" i="0" u="none" kern="1200" baseline="0">
              <a:rtl val="0"/>
            </a:rPr>
            <a:t>and tissue plasminogen activator (tPA) to fibrin.</a:t>
          </a:r>
          <a:endParaRPr lang="en-US" altLang="en-US" sz="2000" b="0" i="0" u="none" kern="1200" baseline="0">
            <a:rtl val="0"/>
          </a:endParaRPr>
        </a:p>
      </dsp:txBody>
      <dsp:txXfrm>
        <a:off x="1288472" y="2095342"/>
        <a:ext cx="7174569" cy="855025"/>
      </dsp:txXfrm>
    </dsp:sp>
    <dsp:sp modelId="{CC9DFA01-7683-4C60-B9AB-16EA335E413A}">
      <dsp:nvSpPr>
        <dsp:cNvPr id="0" name=""/>
        <dsp:cNvSpPr/>
      </dsp:nvSpPr>
      <dsp:spPr bwMode="white">
        <a:xfrm>
          <a:off x="1892808" y="3103111"/>
          <a:ext cx="8449056" cy="908227"/>
        </a:xfrm>
        <a:prstGeom prst="roundRect">
          <a:avLst>
            <a:gd name="adj" fmla="val 10000"/>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l" defTabSz="889000">
            <a:lnSpc>
              <a:spcPct val="100000"/>
            </a:lnSpc>
            <a:spcBef>
              <a:spcPct val="0"/>
            </a:spcBef>
            <a:spcAft>
              <a:spcPct val="35000"/>
            </a:spcAft>
            <a:buNone/>
          </a:pPr>
          <a:r>
            <a:rPr lang="en-IN" sz="2000" b="0" i="0" u="none" kern="1200" baseline="0">
              <a:rtl val="0"/>
            </a:rPr>
            <a:t>Hyperfibrinolysis and fibrinogen depletion are common in the early stages of major postpartum bleeding,hence an antifibrinolytic drug is useful. </a:t>
          </a:r>
          <a:endParaRPr lang="en-IN" altLang="en-US" sz="2000" b="0" i="0" u="none" kern="1200" baseline="0">
            <a:rtl val="0"/>
          </a:endParaRPr>
        </a:p>
      </dsp:txBody>
      <dsp:txXfrm>
        <a:off x="1919409" y="3129712"/>
        <a:ext cx="7174569" cy="855025"/>
      </dsp:txXfrm>
    </dsp:sp>
    <dsp:sp modelId="{53C600F8-67F0-4ABA-B82F-1D47A3564BB2}">
      <dsp:nvSpPr>
        <dsp:cNvPr id="0" name=""/>
        <dsp:cNvSpPr/>
      </dsp:nvSpPr>
      <dsp:spPr bwMode="white">
        <a:xfrm>
          <a:off x="2523743" y="4137482"/>
          <a:ext cx="8449056" cy="908227"/>
        </a:xfrm>
        <a:prstGeom prst="roundRect">
          <a:avLst>
            <a:gd name="adj" fmla="val 10000"/>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5250" tIns="95250" rIns="95250" bIns="95250" numCol="1" spcCol="1270" anchor="ctr" anchorCtr="0">
          <a:noAutofit/>
        </a:bodyPr>
        <a:lstStyle/>
        <a:p>
          <a:pPr marL="0" lvl="0" indent="0" algn="l" defTabSz="1111250">
            <a:lnSpc>
              <a:spcPct val="90000"/>
            </a:lnSpc>
            <a:spcBef>
              <a:spcPct val="0"/>
            </a:spcBef>
            <a:spcAft>
              <a:spcPct val="35000"/>
            </a:spcAft>
            <a:buNone/>
          </a:pPr>
          <a:r>
            <a:rPr lang="en-IN" sz="2500" b="0" i="0" u="none" kern="1200" baseline="0">
              <a:rtl val="0"/>
            </a:rPr>
            <a:t>TXA offers an alternative way to support hemostasis.</a:t>
          </a:r>
          <a:endParaRPr altLang="en-US" sz="2500" kern="1200"/>
        </a:p>
      </dsp:txBody>
      <dsp:txXfrm>
        <a:off x="2550344" y="4164083"/>
        <a:ext cx="7174569" cy="855025"/>
      </dsp:txXfrm>
    </dsp:sp>
    <dsp:sp modelId="{3D812B79-2A44-4593-B937-A4C6167EBB65}">
      <dsp:nvSpPr>
        <dsp:cNvPr id="0" name=""/>
        <dsp:cNvSpPr/>
      </dsp:nvSpPr>
      <dsp:spPr bwMode="white">
        <a:xfrm>
          <a:off x="7858707" y="663510"/>
          <a:ext cx="590348" cy="590348"/>
        </a:xfrm>
        <a:prstGeom prst="downArrow">
          <a:avLst>
            <a:gd name="adj1" fmla="val 55000"/>
            <a:gd name="adj2" fmla="val 45000"/>
          </a:avLst>
        </a:prstGeom>
        <a:solidFill>
          <a:srgbClr val="0070C0"/>
        </a:solidFill>
        <a:ln w="635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7991535" y="663510"/>
        <a:ext cx="324692" cy="444237"/>
      </dsp:txXfrm>
    </dsp:sp>
    <dsp:sp modelId="{0FE5631C-7CBE-40E1-8228-4810E97E0A6C}">
      <dsp:nvSpPr>
        <dsp:cNvPr id="0" name=""/>
        <dsp:cNvSpPr/>
      </dsp:nvSpPr>
      <dsp:spPr bwMode="white">
        <a:xfrm>
          <a:off x="8489643" y="1697881"/>
          <a:ext cx="590348" cy="590348"/>
        </a:xfrm>
        <a:prstGeom prst="downArrow">
          <a:avLst>
            <a:gd name="adj1" fmla="val 55000"/>
            <a:gd name="adj2" fmla="val 45000"/>
          </a:avLst>
        </a:prstGeom>
        <a:solidFill>
          <a:srgbClr val="0070C0"/>
        </a:solidFill>
        <a:ln w="6350" cap="flat" cmpd="sng" algn="ctr">
          <a:solidFill>
            <a:schemeClr val="accent3">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8622471" y="1697881"/>
        <a:ext cx="324692" cy="444237"/>
      </dsp:txXfrm>
    </dsp:sp>
    <dsp:sp modelId="{76B34921-5004-49B3-97A9-4AE6B72BFBDA}">
      <dsp:nvSpPr>
        <dsp:cNvPr id="0" name=""/>
        <dsp:cNvSpPr/>
      </dsp:nvSpPr>
      <dsp:spPr bwMode="white">
        <a:xfrm>
          <a:off x="9120579" y="2717114"/>
          <a:ext cx="590348" cy="590348"/>
        </a:xfrm>
        <a:prstGeom prst="downArrow">
          <a:avLst>
            <a:gd name="adj1" fmla="val 55000"/>
            <a:gd name="adj2" fmla="val 45000"/>
          </a:avLst>
        </a:prstGeom>
        <a:solidFill>
          <a:srgbClr val="0070C0"/>
        </a:solidFill>
        <a:ln w="6350" cap="flat" cmpd="sng" algn="ctr">
          <a:solidFill>
            <a:schemeClr val="accent4">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9253407" y="2717114"/>
        <a:ext cx="324692" cy="444237"/>
      </dsp:txXfrm>
    </dsp:sp>
    <dsp:sp modelId="{BBEBF4AA-C9F8-46A0-8DC1-CDFD7B9EC87D}">
      <dsp:nvSpPr>
        <dsp:cNvPr id="0" name=""/>
        <dsp:cNvSpPr/>
      </dsp:nvSpPr>
      <dsp:spPr bwMode="white">
        <a:xfrm>
          <a:off x="9751515" y="3761576"/>
          <a:ext cx="590348" cy="590348"/>
        </a:xfrm>
        <a:prstGeom prst="downArrow">
          <a:avLst>
            <a:gd name="adj1" fmla="val 55000"/>
            <a:gd name="adj2" fmla="val 45000"/>
          </a:avLst>
        </a:prstGeom>
        <a:solidFill>
          <a:srgbClr val="0070C0"/>
        </a:solidFill>
        <a:ln w="6350" cap="flat" cmpd="sng" algn="ctr">
          <a:solidFill>
            <a:schemeClr val="accent5">
              <a:tint val="40000"/>
              <a:alpha val="9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35560" tIns="35560" rIns="35560" bIns="35560" numCol="1" spcCol="1270" anchor="ctr" anchorCtr="0">
          <a:noAutofit/>
        </a:bodyPr>
        <a:lstStyle/>
        <a:p>
          <a:pPr marL="0" lvl="0" indent="0" algn="ctr" defTabSz="1244600">
            <a:lnSpc>
              <a:spcPct val="90000"/>
            </a:lnSpc>
            <a:spcBef>
              <a:spcPct val="0"/>
            </a:spcBef>
            <a:spcAft>
              <a:spcPct val="35000"/>
            </a:spcAft>
            <a:buNone/>
          </a:pPr>
          <a:endParaRPr lang="en-GB" sz="2800" kern="1200"/>
        </a:p>
      </dsp:txBody>
      <dsp:txXfrm>
        <a:off x="9884343" y="3761576"/>
        <a:ext cx="324692" cy="44423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1432F2-9CDB-494E-A690-65E7DEC100B8}">
      <dsp:nvSpPr>
        <dsp:cNvPr id="0" name=""/>
        <dsp:cNvSpPr/>
      </dsp:nvSpPr>
      <dsp:spPr bwMode="white">
        <a:xfrm>
          <a:off x="0" y="36005"/>
          <a:ext cx="2045970" cy="1392299"/>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0" i="0" u="none" kern="1200" baseline="0">
              <a:rtl val="0"/>
            </a:rPr>
            <a:t>This ultimately </a:t>
          </a:r>
          <a:r>
            <a:rPr lang="en-US" sz="1700" b="1" i="0" u="none" kern="1200" baseline="0">
              <a:rtl val="0"/>
            </a:rPr>
            <a:t>stabilizes the fibrin matrix and reduces clot breakdown</a:t>
          </a:r>
          <a:endParaRPr altLang="en-US" sz="1700" kern="1200"/>
        </a:p>
      </dsp:txBody>
      <dsp:txXfrm>
        <a:off x="67966" y="103971"/>
        <a:ext cx="1910038" cy="125636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9B95A4-F2A7-4CF3-B16A-067B9CFD95D6}">
      <dsp:nvSpPr>
        <dsp:cNvPr id="0" name=""/>
        <dsp:cNvSpPr/>
      </dsp:nvSpPr>
      <dsp:spPr>
        <a:xfrm>
          <a:off x="0" y="709789"/>
          <a:ext cx="7971927" cy="959617"/>
        </a:xfrm>
        <a:prstGeom prst="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dirty="0"/>
            <a:t>randomly assigned to receive </a:t>
          </a:r>
          <a:endParaRPr lang="en-IN" sz="2000" kern="1200" dirty="0"/>
        </a:p>
      </dsp:txBody>
      <dsp:txXfrm>
        <a:off x="0" y="709789"/>
        <a:ext cx="7971927" cy="518193"/>
      </dsp:txXfrm>
    </dsp:sp>
    <dsp:sp modelId="{40F23291-C4AF-40E2-BB01-B5107D5E1CE9}">
      <dsp:nvSpPr>
        <dsp:cNvPr id="0" name=""/>
        <dsp:cNvSpPr/>
      </dsp:nvSpPr>
      <dsp:spPr>
        <a:xfrm>
          <a:off x="0" y="1230170"/>
          <a:ext cx="3985963" cy="44142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Tranexamic acid (n=</a:t>
          </a:r>
          <a:r>
            <a:rPr lang="en-IN" sz="2000" kern="1200" dirty="0"/>
            <a:t>10036</a:t>
          </a:r>
          <a:r>
            <a:rPr lang="en-US" sz="2000" kern="1200" dirty="0"/>
            <a:t>) </a:t>
          </a:r>
          <a:endParaRPr lang="en-IN" sz="2000" kern="1200" dirty="0"/>
        </a:p>
      </dsp:txBody>
      <dsp:txXfrm>
        <a:off x="0" y="1230170"/>
        <a:ext cx="3985963" cy="441424"/>
      </dsp:txXfrm>
    </dsp:sp>
    <dsp:sp modelId="{02F5634B-DBE5-47CF-A543-C05D4C30E92A}">
      <dsp:nvSpPr>
        <dsp:cNvPr id="0" name=""/>
        <dsp:cNvSpPr/>
      </dsp:nvSpPr>
      <dsp:spPr>
        <a:xfrm>
          <a:off x="3985963" y="1230170"/>
          <a:ext cx="3985963" cy="441424"/>
        </a:xfrm>
        <a:prstGeom prst="rect">
          <a:avLst/>
        </a:prstGeom>
        <a:solidFill>
          <a:schemeClr val="dk2">
            <a:alpha val="90000"/>
            <a:tint val="40000"/>
            <a:hueOff val="0"/>
            <a:satOff val="0"/>
            <a:lumOff val="0"/>
            <a:alphaOff val="0"/>
          </a:schemeClr>
        </a:solidFill>
        <a:ln w="12700" cap="flat" cmpd="sng" algn="ctr">
          <a:solidFill>
            <a:schemeClr val="dk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Placebo (n=</a:t>
          </a:r>
          <a:r>
            <a:rPr lang="en-IN" sz="2000" kern="1200" dirty="0"/>
            <a:t>9985</a:t>
          </a:r>
          <a:r>
            <a:rPr lang="en-US" sz="2000" kern="1200" dirty="0"/>
            <a:t>)</a:t>
          </a:r>
          <a:endParaRPr lang="en-IN" sz="2000" kern="1200" dirty="0"/>
        </a:p>
      </dsp:txBody>
      <dsp:txXfrm>
        <a:off x="3985963" y="1230170"/>
        <a:ext cx="3985963" cy="441424"/>
      </dsp:txXfrm>
    </dsp:sp>
    <dsp:sp modelId="{B20DA659-6FCC-4048-BB07-DA30CE9BC994}">
      <dsp:nvSpPr>
        <dsp:cNvPr id="0" name=""/>
        <dsp:cNvSpPr/>
      </dsp:nvSpPr>
      <dsp:spPr>
        <a:xfrm rot="10800000">
          <a:off x="0" y="518"/>
          <a:ext cx="7971927" cy="745045"/>
        </a:xfrm>
        <a:prstGeom prst="upArrowCallou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a:t>20 060 women were enrolled</a:t>
          </a:r>
          <a:endParaRPr lang="en-IN" sz="2400" kern="1200"/>
        </a:p>
      </dsp:txBody>
      <dsp:txXfrm rot="10800000">
        <a:off x="0" y="518"/>
        <a:ext cx="7971927" cy="484108"/>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0B638-D154-44F6-A134-77630CC49D4C}">
      <dsp:nvSpPr>
        <dsp:cNvPr id="0" name=""/>
        <dsp:cNvSpPr/>
      </dsp:nvSpPr>
      <dsp:spPr bwMode="white">
        <a:xfrm>
          <a:off x="0" y="68"/>
          <a:ext cx="9582785" cy="712968"/>
        </a:xfrm>
        <a:prstGeom prst="roundRect">
          <a:avLst/>
        </a:prstGeom>
        <a:noFill/>
        <a:ln w="12700" cap="flat" cmpd="sng" algn="ctr">
          <a:noFill/>
          <a:prstDash val="solid"/>
          <a:miter lim="800000"/>
        </a:ln>
        <a:effectLst/>
      </dsp:spPr>
      <dsp:style>
        <a:lnRef idx="2">
          <a:schemeClr val="accent2"/>
        </a:lnRef>
        <a:fillRef idx="0">
          <a:srgbClr val="FFFFFF"/>
        </a:fillRef>
        <a:effectRef idx="0">
          <a:srgbClr val="FFFFFF"/>
        </a:effectRef>
        <a:fontRef idx="minor">
          <a:schemeClr val="dk1"/>
        </a:fontRef>
      </dsp:style>
      <dsp:txBody>
        <a:bodyPr spcFirstLastPara="0" vert="horz" wrap="square" lIns="121920" tIns="121920" rIns="121920" bIns="121920" numCol="1" spcCol="1270" anchor="ctr" anchorCtr="0">
          <a:noAutofit/>
        </a:bodyPr>
        <a:lstStyle/>
        <a:p>
          <a:pPr marL="0" lvl="0" indent="0" algn="l" defTabSz="1422400">
            <a:lnSpc>
              <a:spcPct val="100000"/>
            </a:lnSpc>
            <a:spcBef>
              <a:spcPct val="0"/>
            </a:spcBef>
            <a:spcAft>
              <a:spcPct val="35000"/>
            </a:spcAft>
            <a:buNone/>
          </a:pPr>
          <a:r>
            <a:rPr lang="en-US" sz="3200" b="0" i="0" u="none" kern="1200" baseline="0">
              <a:rtl val="0"/>
            </a:rPr>
            <a:t>Updated WHO recommendation on </a:t>
          </a:r>
          <a:r>
            <a:rPr lang="en-IN" altLang="en-US" sz="3200" b="0" i="0" u="none" kern="1200" baseline="0">
              <a:rtl val="0"/>
            </a:rPr>
            <a:t>T</a:t>
          </a:r>
          <a:r>
            <a:rPr lang="en-US" sz="3200" b="0" i="0" u="none" kern="1200" baseline="0">
              <a:rtl val="0"/>
            </a:rPr>
            <a:t>ranexamic acid for the treatment of </a:t>
          </a:r>
          <a:r>
            <a:rPr lang="en-IN" altLang="en-US" sz="3200" b="0" i="0" u="none" kern="1200" baseline="0">
              <a:rtl val="0"/>
            </a:rPr>
            <a:t>P</a:t>
          </a:r>
          <a:r>
            <a:rPr lang="en-US" sz="3200" b="0" i="0" u="none" kern="1200" baseline="0">
              <a:rtl val="0"/>
            </a:rPr>
            <a:t>ostpartum </a:t>
          </a:r>
          <a:r>
            <a:rPr lang="en-IN" altLang="en-US" sz="3200" b="0" i="0" u="none" kern="1200" baseline="0">
              <a:rtl val="0"/>
            </a:rPr>
            <a:t>H</a:t>
          </a:r>
          <a:r>
            <a:rPr lang="en-US" sz="3200" b="0" i="0" u="none" kern="1200" baseline="0">
              <a:rtl val="0"/>
            </a:rPr>
            <a:t>aemorrhage; </a:t>
          </a:r>
          <a:endParaRPr lang="en-US" altLang="en-US" sz="3200" b="0" i="0" u="none" kern="1200" baseline="0">
            <a:rtl val="0"/>
          </a:endParaRPr>
        </a:p>
      </dsp:txBody>
      <dsp:txXfrm>
        <a:off x="34804" y="34872"/>
        <a:ext cx="9513177" cy="64336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90B638-D154-44F6-A134-77630CC49D4C}">
      <dsp:nvSpPr>
        <dsp:cNvPr id="0" name=""/>
        <dsp:cNvSpPr/>
      </dsp:nvSpPr>
      <dsp:spPr bwMode="white">
        <a:xfrm>
          <a:off x="0" y="479"/>
          <a:ext cx="9582785" cy="712146"/>
        </a:xfrm>
        <a:prstGeom prst="roundRect">
          <a:avLst/>
        </a:prstGeom>
        <a:noFill/>
        <a:ln w="12700" cap="flat" cmpd="sng" algn="ctr">
          <a:noFill/>
          <a:prstDash val="solid"/>
          <a:miter lim="800000"/>
        </a:ln>
        <a:effectLst/>
      </dsp:spPr>
      <dsp:style>
        <a:lnRef idx="2">
          <a:schemeClr val="accent2"/>
        </a:lnRef>
        <a:fillRef idx="0">
          <a:srgbClr val="FFFFFF"/>
        </a:fillRef>
        <a:effectRef idx="0">
          <a:srgbClr val="FFFFFF"/>
        </a:effectRef>
        <a:fontRef idx="minor">
          <a:schemeClr val="dk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US" sz="2800" b="0" i="0" u="none" kern="1200" baseline="0">
              <a:rtl val="0"/>
            </a:rPr>
            <a:t>Updated WHO recommendation on </a:t>
          </a:r>
          <a:r>
            <a:rPr lang="en-IN" altLang="en-US" sz="2800" b="0" i="0" u="none" kern="1200" baseline="0">
              <a:rtl val="0"/>
            </a:rPr>
            <a:t>T</a:t>
          </a:r>
          <a:r>
            <a:rPr lang="en-US" sz="2800" b="0" i="0" u="none" kern="1200" baseline="0">
              <a:rtl val="0"/>
            </a:rPr>
            <a:t>ranexamic acid for the treatment of </a:t>
          </a:r>
          <a:r>
            <a:rPr lang="en-IN" altLang="en-US" sz="2800" b="0" i="0" u="none" kern="1200" baseline="0">
              <a:rtl val="0"/>
            </a:rPr>
            <a:t>P</a:t>
          </a:r>
          <a:r>
            <a:rPr lang="en-US" sz="2800" b="0" i="0" u="none" kern="1200" baseline="0">
              <a:rtl val="0"/>
            </a:rPr>
            <a:t>ostpartum </a:t>
          </a:r>
          <a:r>
            <a:rPr lang="en-IN" altLang="en-US" sz="2800" b="0" i="0" u="none" kern="1200" baseline="0">
              <a:rtl val="0"/>
            </a:rPr>
            <a:t>H</a:t>
          </a:r>
          <a:r>
            <a:rPr lang="en-US" sz="2800" b="0" i="0" u="none" kern="1200" baseline="0">
              <a:rtl val="0"/>
            </a:rPr>
            <a:t>aemorrhage </a:t>
          </a:r>
          <a:r>
            <a:rPr lang="en-IN" altLang="en-US" sz="2800" b="0" i="0" u="none" kern="1200" baseline="0">
              <a:rtl val="0"/>
            </a:rPr>
            <a:t>- FAQs</a:t>
          </a:r>
          <a:r>
            <a:rPr lang="en-US" sz="2800" b="0" i="0" u="none" kern="1200" baseline="0">
              <a:rtl val="0"/>
            </a:rPr>
            <a:t> </a:t>
          </a:r>
          <a:endParaRPr lang="en-US" altLang="en-US" sz="2800" b="0" i="0" u="none" kern="1200" baseline="0">
            <a:rtl val="0"/>
          </a:endParaRPr>
        </a:p>
      </dsp:txBody>
      <dsp:txXfrm>
        <a:off x="34764" y="35243"/>
        <a:ext cx="9513257" cy="642618"/>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DBA332-1287-4818-A0CC-62D59F22C089}">
      <dsp:nvSpPr>
        <dsp:cNvPr id="0" name=""/>
        <dsp:cNvSpPr/>
      </dsp:nvSpPr>
      <dsp:spPr bwMode="white">
        <a:xfrm>
          <a:off x="2093" y="407671"/>
          <a:ext cx="4463575" cy="2678145"/>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charset="0"/>
              <a:cs typeface="Calibri" panose="020F0502020204030204" charset="0"/>
            </a:rPr>
            <a:t>The 21st edition of the WHO Model List of Essential Medicines issued in June 2019, added heat stable </a:t>
          </a:r>
          <a:r>
            <a:rPr lang="en-US" sz="2300" kern="1200" dirty="0" err="1">
              <a:latin typeface="Calibri" panose="020F0502020204030204" charset="0"/>
              <a:cs typeface="Calibri" panose="020F0502020204030204" charset="0"/>
            </a:rPr>
            <a:t>carbetocin</a:t>
          </a:r>
          <a:r>
            <a:rPr lang="en-US" sz="2300" kern="1200" dirty="0">
              <a:latin typeface="Calibri" panose="020F0502020204030204" charset="0"/>
              <a:cs typeface="Calibri" panose="020F0502020204030204" charset="0"/>
            </a:rPr>
            <a:t> and </a:t>
          </a:r>
          <a:r>
            <a:rPr lang="en-US" sz="2300" kern="1200" dirty="0">
              <a:solidFill>
                <a:srgbClr val="C00000"/>
              </a:solidFill>
              <a:latin typeface="Calibri" panose="020F0502020204030204" charset="0"/>
              <a:cs typeface="Calibri" panose="020F0502020204030204" charset="0"/>
            </a:rPr>
            <a:t>tranexamic acid (TXA) </a:t>
          </a:r>
          <a:r>
            <a:rPr lang="en-US" sz="2300" kern="1200" dirty="0">
              <a:latin typeface="Calibri" panose="020F0502020204030204" charset="0"/>
              <a:cs typeface="Calibri" panose="020F0502020204030204" charset="0"/>
            </a:rPr>
            <a:t>to the </a:t>
          </a:r>
          <a:r>
            <a:rPr lang="en-US" sz="2300" kern="1200" dirty="0">
              <a:solidFill>
                <a:srgbClr val="C00000"/>
              </a:solidFill>
              <a:latin typeface="Calibri" panose="020F0502020204030204" charset="0"/>
              <a:cs typeface="Calibri" panose="020F0502020204030204" charset="0"/>
            </a:rPr>
            <a:t>core list of medicines for reproductive health</a:t>
          </a:r>
          <a:endParaRPr lang="en-IN" sz="2300" kern="1200" dirty="0">
            <a:solidFill>
              <a:srgbClr val="C00000"/>
            </a:solidFill>
            <a:latin typeface="Calibri" panose="020F0502020204030204" charset="0"/>
            <a:cs typeface="Calibri" panose="020F0502020204030204" charset="0"/>
          </a:endParaRPr>
        </a:p>
      </dsp:txBody>
      <dsp:txXfrm>
        <a:off x="80533" y="486111"/>
        <a:ext cx="4306695" cy="2521265"/>
      </dsp:txXfrm>
    </dsp:sp>
    <dsp:sp modelId="{0CFFD582-AD9A-443F-B47D-8AF6B072ECAC}">
      <dsp:nvSpPr>
        <dsp:cNvPr id="0" name=""/>
        <dsp:cNvSpPr/>
      </dsp:nvSpPr>
      <dsp:spPr bwMode="white">
        <a:xfrm>
          <a:off x="4912026" y="1193261"/>
          <a:ext cx="946278" cy="1106966"/>
        </a:xfrm>
        <a:prstGeom prst="rightArrow">
          <a:avLst>
            <a:gd name="adj1" fmla="val 60000"/>
            <a:gd name="adj2" fmla="val 50000"/>
          </a:avLst>
        </a:prstGeom>
        <a:no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44550">
            <a:lnSpc>
              <a:spcPct val="90000"/>
            </a:lnSpc>
            <a:spcBef>
              <a:spcPct val="0"/>
            </a:spcBef>
            <a:spcAft>
              <a:spcPct val="35000"/>
            </a:spcAft>
            <a:buNone/>
          </a:pPr>
          <a:endParaRPr lang="en-IN" sz="1900" kern="1200">
            <a:latin typeface="Calibri" panose="020F0502020204030204" charset="0"/>
            <a:cs typeface="Calibri" panose="020F0502020204030204" charset="0"/>
          </a:endParaRPr>
        </a:p>
      </dsp:txBody>
      <dsp:txXfrm>
        <a:off x="4912026" y="1414654"/>
        <a:ext cx="662395" cy="664180"/>
      </dsp:txXfrm>
    </dsp:sp>
    <dsp:sp modelId="{E7928268-AD96-4724-845E-A365C1203953}">
      <dsp:nvSpPr>
        <dsp:cNvPr id="0" name=""/>
        <dsp:cNvSpPr/>
      </dsp:nvSpPr>
      <dsp:spPr bwMode="white">
        <a:xfrm>
          <a:off x="6251099" y="407671"/>
          <a:ext cx="4463575" cy="2678145"/>
        </a:xfrm>
        <a:prstGeom prst="roundRect">
          <a:avLst>
            <a:gd name="adj" fmla="val 10000"/>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US" sz="2300" kern="1200" dirty="0">
              <a:latin typeface="Calibri" panose="020F0502020204030204" charset="0"/>
              <a:cs typeface="Calibri" panose="020F0502020204030204" charset="0"/>
            </a:rPr>
            <a:t>Uterotonics and TXA are </a:t>
          </a:r>
          <a:r>
            <a:rPr lang="en-US" sz="2300" kern="1200" dirty="0">
              <a:solidFill>
                <a:srgbClr val="C00000"/>
              </a:solidFill>
              <a:latin typeface="Calibri" panose="020F0502020204030204" charset="0"/>
              <a:cs typeface="Calibri" panose="020F0502020204030204" charset="0"/>
            </a:rPr>
            <a:t>pivotal for management of postpartum </a:t>
          </a:r>
          <a:r>
            <a:rPr lang="en-US" sz="2300" kern="1200" dirty="0" err="1">
              <a:solidFill>
                <a:srgbClr val="C00000"/>
              </a:solidFill>
              <a:latin typeface="Calibri" panose="020F0502020204030204" charset="0"/>
              <a:cs typeface="Calibri" panose="020F0502020204030204" charset="0"/>
            </a:rPr>
            <a:t>haemorrhage</a:t>
          </a:r>
          <a:r>
            <a:rPr lang="en-US" sz="2300" kern="1200" dirty="0">
              <a:solidFill>
                <a:srgbClr val="C00000"/>
              </a:solidFill>
              <a:latin typeface="Calibri" panose="020F0502020204030204" charset="0"/>
              <a:cs typeface="Calibri" panose="020F0502020204030204" charset="0"/>
            </a:rPr>
            <a:t> (PPH), </a:t>
          </a:r>
          <a:r>
            <a:rPr lang="en-US" sz="2300" kern="1200" dirty="0">
              <a:latin typeface="Calibri" panose="020F0502020204030204" charset="0"/>
              <a:cs typeface="Calibri" panose="020F0502020204030204" charset="0"/>
            </a:rPr>
            <a:t>which continues to be the leading cause of maternal deaths in most low-income countries</a:t>
          </a:r>
          <a:endParaRPr lang="en-IN" sz="2300" kern="1200" dirty="0">
            <a:latin typeface="Calibri" panose="020F0502020204030204" charset="0"/>
            <a:cs typeface="Calibri" panose="020F0502020204030204" charset="0"/>
          </a:endParaRPr>
        </a:p>
      </dsp:txBody>
      <dsp:txXfrm>
        <a:off x="6329539" y="486111"/>
        <a:ext cx="4306695" cy="252126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7F27C-F5D4-4D4B-A177-3BB07A257032}">
      <dsp:nvSpPr>
        <dsp:cNvPr id="0" name=""/>
        <dsp:cNvSpPr/>
      </dsp:nvSpPr>
      <dsp:spPr>
        <a:xfrm rot="10800000">
          <a:off x="2580904" y="1713"/>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TXA should be recognised as a life-saving intervention and be made readily available for the management of PPH in settings where emergency obstetric care is provided.</a:t>
          </a:r>
          <a:endParaRPr altLang="en-US" sz="1400" kern="1200"/>
        </a:p>
      </dsp:txBody>
      <dsp:txXfrm rot="10800000">
        <a:off x="2689837" y="1713"/>
        <a:ext cx="9705160" cy="435733"/>
      </dsp:txXfrm>
    </dsp:sp>
    <dsp:sp modelId="{7D6A1D9B-D377-4869-9E16-5270E5A447A2}">
      <dsp:nvSpPr>
        <dsp:cNvPr id="0" name=""/>
        <dsp:cNvSpPr/>
      </dsp:nvSpPr>
      <dsp:spPr>
        <a:xfrm>
          <a:off x="2363037" y="1713"/>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5EF3A732-10FB-4AAA-8D7F-10EEB1F7B790}">
      <dsp:nvSpPr>
        <dsp:cNvPr id="0" name=""/>
        <dsp:cNvSpPr/>
      </dsp:nvSpPr>
      <dsp:spPr>
        <a:xfrm rot="10800000">
          <a:off x="2580904" y="557296"/>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IN" sz="1400" b="0" i="0" u="none" kern="1200" baseline="0">
              <a:rtl val="0"/>
            </a:rPr>
            <a:t>A</a:t>
          </a:r>
          <a:r>
            <a:rPr lang="en-US" sz="1400" b="0" i="0" u="none" kern="1200" baseline="0">
              <a:rtl val="0"/>
            </a:rPr>
            <a:t>ll cases of PPH regardless of whether the bleeding is due to genital tract trauma or other causes.</a:t>
          </a:r>
          <a:endParaRPr altLang="en-US" sz="1400" kern="1200"/>
        </a:p>
      </dsp:txBody>
      <dsp:txXfrm rot="10800000">
        <a:off x="2689837" y="557296"/>
        <a:ext cx="9705160" cy="435733"/>
      </dsp:txXfrm>
    </dsp:sp>
    <dsp:sp modelId="{7ACDA8F9-A09F-4D20-BDAE-1F0A7DE7C085}">
      <dsp:nvSpPr>
        <dsp:cNvPr id="0" name=""/>
        <dsp:cNvSpPr/>
      </dsp:nvSpPr>
      <dsp:spPr>
        <a:xfrm>
          <a:off x="2363037" y="557296"/>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DD8DADB-C0DA-4E67-8123-188618BE7D3B}">
      <dsp:nvSpPr>
        <dsp:cNvPr id="0" name=""/>
        <dsp:cNvSpPr/>
      </dsp:nvSpPr>
      <dsp:spPr>
        <a:xfrm rot="10800000">
          <a:off x="2580904" y="1112879"/>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Initial dose of TXA should be administered </a:t>
          </a:r>
          <a:r>
            <a:rPr lang="en-IN" sz="1400" b="0" i="0" u="none" kern="1200" baseline="0">
              <a:rtl val="0"/>
            </a:rPr>
            <a:t>as soon as possible to </a:t>
          </a:r>
          <a:r>
            <a:rPr lang="en-US" sz="1400" b="0" i="0" u="none" kern="1200" baseline="0">
              <a:rtl val="0"/>
            </a:rPr>
            <a:t>within 3 hours of birth,</a:t>
          </a:r>
          <a:endParaRPr altLang="en-US" sz="1400" kern="1200"/>
        </a:p>
      </dsp:txBody>
      <dsp:txXfrm rot="10800000">
        <a:off x="2689837" y="1112879"/>
        <a:ext cx="9705160" cy="435733"/>
      </dsp:txXfrm>
    </dsp:sp>
    <dsp:sp modelId="{C1D33456-C388-4F3B-8ED1-6E1D8EFC7528}">
      <dsp:nvSpPr>
        <dsp:cNvPr id="0" name=""/>
        <dsp:cNvSpPr/>
      </dsp:nvSpPr>
      <dsp:spPr>
        <a:xfrm>
          <a:off x="2363037" y="1112879"/>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6E82F33-CB5D-49D3-BBF7-058492892456}">
      <dsp:nvSpPr>
        <dsp:cNvPr id="0" name=""/>
        <dsp:cNvSpPr/>
      </dsp:nvSpPr>
      <dsp:spPr>
        <a:xfrm rot="10800000">
          <a:off x="2580904" y="1668463"/>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IN" sz="1400" b="0" i="0" u="none" kern="1200" baseline="0">
              <a:rtl val="0"/>
            </a:rPr>
            <a:t>A</a:t>
          </a:r>
          <a:r>
            <a:rPr lang="en-US" sz="1400" b="0" i="0" u="none" kern="1200" baseline="0">
              <a:rtl val="0"/>
            </a:rPr>
            <a:t> fixed dose of 1g  administered </a:t>
          </a:r>
          <a:r>
            <a:rPr lang="en-IN" sz="1400" b="0" i="0" u="none" kern="1200" baseline="0">
              <a:rtl val="0"/>
            </a:rPr>
            <a:t>IV </a:t>
          </a:r>
          <a:r>
            <a:rPr lang="en-US" sz="1400" b="0" i="0" u="none" kern="1200" baseline="0">
              <a:rtl val="0"/>
            </a:rPr>
            <a:t>over 10–20 minutes</a:t>
          </a:r>
          <a:r>
            <a:rPr lang="en-IN" sz="1400" b="0" i="0" u="none" kern="1200" baseline="0">
              <a:rtl val="0"/>
            </a:rPr>
            <a:t> </a:t>
          </a:r>
          <a:r>
            <a:rPr lang="en-US" sz="1400" b="0" i="0" u="none" kern="1200" baseline="0">
              <a:rtl val="0"/>
            </a:rPr>
            <a:t>(100mg/ml),  1ml per minute</a:t>
          </a:r>
          <a:endParaRPr altLang="en-US" sz="1400" kern="1200"/>
        </a:p>
      </dsp:txBody>
      <dsp:txXfrm rot="10800000">
        <a:off x="2689837" y="1668463"/>
        <a:ext cx="9705160" cy="435733"/>
      </dsp:txXfrm>
    </dsp:sp>
    <dsp:sp modelId="{870A50E1-4DEF-4C8B-B0BC-69E45F1B5D31}">
      <dsp:nvSpPr>
        <dsp:cNvPr id="0" name=""/>
        <dsp:cNvSpPr/>
      </dsp:nvSpPr>
      <dsp:spPr>
        <a:xfrm>
          <a:off x="2363037" y="1668463"/>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B2D95AA0-6F77-499E-9218-F4874875594C}">
      <dsp:nvSpPr>
        <dsp:cNvPr id="0" name=""/>
        <dsp:cNvSpPr/>
      </dsp:nvSpPr>
      <dsp:spPr>
        <a:xfrm rot="10800000">
          <a:off x="2580904" y="2224046"/>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Infusion rate of more than 1ml/minute can cause hypotension.</a:t>
          </a:r>
          <a:endParaRPr altLang="en-US" sz="1400" kern="1200"/>
        </a:p>
      </dsp:txBody>
      <dsp:txXfrm rot="10800000">
        <a:off x="2689837" y="2224046"/>
        <a:ext cx="9705160" cy="435733"/>
      </dsp:txXfrm>
    </dsp:sp>
    <dsp:sp modelId="{F7B376A4-74CD-4B0E-9A8A-8DE1C790B17F}">
      <dsp:nvSpPr>
        <dsp:cNvPr id="0" name=""/>
        <dsp:cNvSpPr/>
      </dsp:nvSpPr>
      <dsp:spPr>
        <a:xfrm>
          <a:off x="2363037" y="2224046"/>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94CCF0C8-1860-472A-919F-35122E954C7E}">
      <dsp:nvSpPr>
        <dsp:cNvPr id="0" name=""/>
        <dsp:cNvSpPr/>
      </dsp:nvSpPr>
      <dsp:spPr>
        <a:xfrm rot="10800000">
          <a:off x="2580904" y="2779630"/>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Standard IV infusion equipment is required, as well as health care providers with sufficient training to safely administer IV bolus infusions.</a:t>
          </a:r>
          <a:endParaRPr altLang="en-US" sz="1400" kern="1200"/>
        </a:p>
      </dsp:txBody>
      <dsp:txXfrm rot="10800000">
        <a:off x="2689837" y="2779630"/>
        <a:ext cx="9705160" cy="435733"/>
      </dsp:txXfrm>
    </dsp:sp>
    <dsp:sp modelId="{5473DF77-AC67-4691-AAD3-9F5366E9EE38}">
      <dsp:nvSpPr>
        <dsp:cNvPr id="0" name=""/>
        <dsp:cNvSpPr/>
      </dsp:nvSpPr>
      <dsp:spPr>
        <a:xfrm>
          <a:off x="2363037" y="2779630"/>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CB0D20C4-DE23-41A0-A5D0-7FCBF6A8BB7C}">
      <dsp:nvSpPr>
        <dsp:cNvPr id="0" name=""/>
        <dsp:cNvSpPr/>
      </dsp:nvSpPr>
      <dsp:spPr>
        <a:xfrm rot="10800000">
          <a:off x="2580904" y="3335213"/>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Initial administration of TXA beyond 3 hours does not confer any clinical benefit.</a:t>
          </a:r>
          <a:endParaRPr altLang="en-US" sz="1400" kern="1200"/>
        </a:p>
      </dsp:txBody>
      <dsp:txXfrm rot="10800000">
        <a:off x="2689837" y="3335213"/>
        <a:ext cx="9705160" cy="435733"/>
      </dsp:txXfrm>
    </dsp:sp>
    <dsp:sp modelId="{C374C62E-12A9-4341-9AF4-0F3AEF429A23}">
      <dsp:nvSpPr>
        <dsp:cNvPr id="0" name=""/>
        <dsp:cNvSpPr/>
      </dsp:nvSpPr>
      <dsp:spPr>
        <a:xfrm>
          <a:off x="2363037" y="3335213"/>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68587883-0B46-4E16-AAFA-EBC5AC0C1CB2}">
      <dsp:nvSpPr>
        <dsp:cNvPr id="0" name=""/>
        <dsp:cNvSpPr/>
      </dsp:nvSpPr>
      <dsp:spPr>
        <a:xfrm rot="10800000">
          <a:off x="2580904" y="3890796"/>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a second dose of TXA of 1g (100mg/ml), IV at 1ml per minute should be administered if bleeding continues after 30 minutes, or if bleeding restarts within 24 hours of completing the first dose</a:t>
          </a:r>
          <a:endParaRPr altLang="en-US" sz="1400" kern="1200"/>
        </a:p>
      </dsp:txBody>
      <dsp:txXfrm rot="10800000">
        <a:off x="2689837" y="3890796"/>
        <a:ext cx="9705160" cy="435733"/>
      </dsp:txXfrm>
    </dsp:sp>
    <dsp:sp modelId="{C1A51ECD-0AF9-4112-8902-AC5369A6A2AA}">
      <dsp:nvSpPr>
        <dsp:cNvPr id="0" name=""/>
        <dsp:cNvSpPr/>
      </dsp:nvSpPr>
      <dsp:spPr>
        <a:xfrm>
          <a:off x="2363037" y="3890796"/>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50BD213-DCC6-4D0D-BDCE-7BA9EABD4FCE}">
      <dsp:nvSpPr>
        <dsp:cNvPr id="0" name=""/>
        <dsp:cNvSpPr/>
      </dsp:nvSpPr>
      <dsp:spPr>
        <a:xfrm rot="10800000">
          <a:off x="2580904" y="4446380"/>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The antifibrinolytic</a:t>
          </a:r>
          <a:r>
            <a:rPr lang="en-IN" sz="1400" b="0" i="0" u="none" kern="1200" baseline="0">
              <a:rtl val="0"/>
            </a:rPr>
            <a:t> </a:t>
          </a:r>
          <a:r>
            <a:rPr lang="en-US" sz="1400" b="0" i="0" u="none" kern="1200" baseline="0">
              <a:rtl val="0"/>
            </a:rPr>
            <a:t>effect lasts up to 7–8</a:t>
          </a:r>
          <a:r>
            <a:rPr lang="en-IN" sz="1400" b="0" i="0" u="none" kern="1200" baseline="0">
              <a:rtl val="0"/>
            </a:rPr>
            <a:t> </a:t>
          </a:r>
          <a:r>
            <a:rPr lang="en-US" sz="1400" b="0" i="0" u="none" kern="1200" baseline="0">
              <a:rtl val="0"/>
            </a:rPr>
            <a:t>h in the serum.</a:t>
          </a:r>
          <a:endParaRPr altLang="en-US" sz="1400" kern="1200"/>
        </a:p>
      </dsp:txBody>
      <dsp:txXfrm rot="10800000">
        <a:off x="2689837" y="4446380"/>
        <a:ext cx="9705160" cy="435733"/>
      </dsp:txXfrm>
    </dsp:sp>
    <dsp:sp modelId="{35BEED98-6C70-4D03-A193-0A6716B4C389}">
      <dsp:nvSpPr>
        <dsp:cNvPr id="0" name=""/>
        <dsp:cNvSpPr/>
      </dsp:nvSpPr>
      <dsp:spPr>
        <a:xfrm>
          <a:off x="2363037" y="4446380"/>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08A67F11-621E-453D-AB54-883D943774AD}">
      <dsp:nvSpPr>
        <dsp:cNvPr id="0" name=""/>
        <dsp:cNvSpPr/>
      </dsp:nvSpPr>
      <dsp:spPr>
        <a:xfrm rot="10800000">
          <a:off x="2580904" y="5001963"/>
          <a:ext cx="9814093" cy="435733"/>
        </a:xfrm>
        <a:prstGeom prst="homePlate">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2146" tIns="53340" rIns="99568" bIns="53340" numCol="1" spcCol="1270" anchor="ctr" anchorCtr="0">
          <a:noAutofit/>
        </a:bodyPr>
        <a:lstStyle/>
        <a:p>
          <a:pPr marL="0" lvl="0" indent="0" algn="l" defTabSz="622300">
            <a:lnSpc>
              <a:spcPct val="100000"/>
            </a:lnSpc>
            <a:spcBef>
              <a:spcPct val="0"/>
            </a:spcBef>
            <a:spcAft>
              <a:spcPct val="35000"/>
            </a:spcAft>
            <a:buNone/>
          </a:pPr>
          <a:r>
            <a:rPr lang="en-US" sz="1400" b="0" i="0" u="none" kern="1200" baseline="0">
              <a:rtl val="0"/>
            </a:rPr>
            <a:t>Use of TXA should be avoided in women with a contraindication to antifibrinolytic therapy </a:t>
          </a:r>
          <a:r>
            <a:rPr lang="en-US" sz="1400" b="1" i="0" u="none" kern="1200" baseline="0">
              <a:rtl val="0"/>
            </a:rPr>
            <a:t>or </a:t>
          </a:r>
          <a:r>
            <a:rPr lang="en-US" sz="1400" b="0" i="0" u="none" kern="1200" baseline="0">
              <a:rtl val="0"/>
            </a:rPr>
            <a:t>thromboembolic disorder during pregnancy.</a:t>
          </a:r>
          <a:endParaRPr altLang="en-US" sz="1400" kern="1200"/>
        </a:p>
      </dsp:txBody>
      <dsp:txXfrm rot="10800000">
        <a:off x="2689837" y="5001963"/>
        <a:ext cx="9705160" cy="435733"/>
      </dsp:txXfrm>
    </dsp:sp>
    <dsp:sp modelId="{D884BD4B-8CA6-40AB-A99A-2D53E4ED178D}">
      <dsp:nvSpPr>
        <dsp:cNvPr id="0" name=""/>
        <dsp:cNvSpPr/>
      </dsp:nvSpPr>
      <dsp:spPr>
        <a:xfrm>
          <a:off x="2363037" y="5001963"/>
          <a:ext cx="435733" cy="435733"/>
        </a:xfrm>
        <a:prstGeom prst="ellipse">
          <a:avLst/>
        </a:prstGeom>
        <a:solidFill>
          <a:schemeClr val="dk2">
            <a:tint val="40000"/>
            <a:hueOff val="0"/>
            <a:satOff val="0"/>
            <a:lumOff val="0"/>
            <a:alphaOff val="0"/>
          </a:schemeClr>
        </a:solid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5D209AB-447D-47D5-AB21-F156AA806D6E}">
      <dsp:nvSpPr>
        <dsp:cNvPr id="0" name=""/>
        <dsp:cNvSpPr/>
      </dsp:nvSpPr>
      <dsp:spPr bwMode="white">
        <a:xfrm>
          <a:off x="0" y="117005"/>
          <a:ext cx="5811520" cy="19492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100000"/>
            </a:lnSpc>
            <a:spcBef>
              <a:spcPct val="0"/>
            </a:spcBef>
            <a:spcAft>
              <a:spcPct val="35000"/>
            </a:spcAft>
            <a:buNone/>
          </a:pPr>
          <a:r>
            <a:rPr lang="en-IN" sz="3400" b="0" i="0" u="none" kern="1200" baseline="0">
              <a:rtl val="0"/>
            </a:rPr>
            <a:t>A PPH needs an </a:t>
          </a:r>
          <a:r>
            <a:rPr lang="en-US" sz="3400" b="0" i="0" u="none" kern="1200" baseline="0">
              <a:rtl val="0"/>
            </a:rPr>
            <a:t>IV access with two wide bore cannula </a:t>
          </a:r>
          <a:r>
            <a:rPr lang="en-IN" altLang="en-US" sz="3400" b="0" i="0" u="none" kern="1200" baseline="0">
              <a:rtl val="0"/>
            </a:rPr>
            <a:t>gauze </a:t>
          </a:r>
          <a:r>
            <a:rPr lang="en-US" sz="3400" b="0" i="0" u="none" kern="1200" baseline="0">
              <a:rtl val="0"/>
            </a:rPr>
            <a:t>14/16</a:t>
          </a:r>
          <a:r>
            <a:rPr lang="en-IN" sz="3400" b="0" i="0" u="none" kern="1200" baseline="0">
              <a:rtl val="0"/>
            </a:rPr>
            <a:t> immediately </a:t>
          </a:r>
          <a:endParaRPr altLang="en-US" sz="3400" kern="1200"/>
        </a:p>
      </dsp:txBody>
      <dsp:txXfrm>
        <a:off x="95153" y="212158"/>
        <a:ext cx="5621214" cy="1758914"/>
      </dsp:txXfrm>
    </dsp:sp>
    <dsp:sp modelId="{6C23C7B6-1F6D-465D-B792-0BB6F5021661}">
      <dsp:nvSpPr>
        <dsp:cNvPr id="0" name=""/>
        <dsp:cNvSpPr/>
      </dsp:nvSpPr>
      <dsp:spPr bwMode="white">
        <a:xfrm>
          <a:off x="0" y="2164145"/>
          <a:ext cx="5811520" cy="1949220"/>
        </a:xfrm>
        <a:prstGeom prst="round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100000"/>
            </a:lnSpc>
            <a:spcBef>
              <a:spcPct val="0"/>
            </a:spcBef>
            <a:spcAft>
              <a:spcPct val="35000"/>
            </a:spcAft>
            <a:buNone/>
          </a:pPr>
          <a:r>
            <a:rPr lang="en-IN" sz="3400" b="0" i="0" u="none" kern="1200" baseline="0">
              <a:rtl val="0"/>
            </a:rPr>
            <a:t>Isotonic Crystalloid solutions  are preferred to colloids</a:t>
          </a:r>
          <a:endParaRPr altLang="en-US" sz="3400" kern="1200"/>
        </a:p>
      </dsp:txBody>
      <dsp:txXfrm>
        <a:off x="95153" y="2259298"/>
        <a:ext cx="5621214" cy="1758914"/>
      </dsp:txXfrm>
    </dsp:sp>
  </dsp:spTree>
</dsp:drawing>
</file>

<file path=ppt/diagrams/layout1.xml><?xml version="1.0" encoding="utf-8"?>
<dgm:layoutDef xmlns:dgm="http://schemas.openxmlformats.org/drawingml/2006/diagram" xmlns:a="http://schemas.openxmlformats.org/drawingml/2006/main" uniqueId="urn:microsoft.com/office/officeart/2005/8/layout/radial4#1">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rSet csTypeId="urn:microsoft.com/office/officeart/2005/8/colors/accent6_5"/>
        </dgm:pt>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Sty" val="arr"/>
              <dgm:param type="endSty" val="noArr"/>
              <dgm:param type="begPts" val="auto"/>
              <dgm:param type="endPts" val="ct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List2#3">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orgChart1#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rSet qsTypeId="urn:microsoft.com/office/officeart/2005/8/quickstyle/simple5"/>
        </dgm:pt>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rSet csTypeId="urn:microsoft.com/office/officeart/2005/8/colors/accent6_5"/>
        </dgm:pt>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linDir" val="fromT"/>
                  <dgm:param type="chAlign" val="r"/>
                </dgm:alg>
              </dgm:if>
              <dgm:if name="Name23" func="var" arg="hierBranch" op="equ" val="r">
                <dgm:alg type="hierChild">
                  <dgm:param type="linDir" val="fromT"/>
                  <dgm:param type="chAlign" val="l"/>
                </dgm:alg>
              </dgm:if>
              <dgm:if name="Name24" func="var" arg="hierBranch" op="equ" val="hang">
                <dgm:choose name="Name25">
                  <dgm:if name="Name26" func="var" arg="dir" op="equ" val="norm">
                    <dgm:alg type="hierChild">
                      <dgm:param type="linDir" val="fromL"/>
                      <dgm:param type="chAlign" val="l"/>
                      <dgm:param type="secLinDir" val="fromT"/>
                      <dgm:param type="secChAlign" val="t"/>
                    </dgm:alg>
                  </dgm:if>
                  <dgm:else name="Name27">
                    <dgm:alg type="hierChild">
                      <dgm:param type="linDir" val="fromR"/>
                      <dgm:param type="chAlign" val="l"/>
                      <dgm:param type="secLinDir" val="fromT"/>
                      <dgm:param type="secChAlign" val="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dim" val="1D"/>
                        <dgm:param type="endSty" val="noArr"/>
                        <dgm:param type="connRout" val="bend"/>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dim" val="1D"/>
                            <dgm:param type="endSty" val="noArr"/>
                            <dgm:param type="connRout" val="bend"/>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dim" val="1D"/>
                                    <dgm:param type="endSty" val="noArr"/>
                                    <dgm:param type="connRout" val="bend"/>
                                    <dgm:param type="begPts" val="bCtr"/>
                                    <dgm:param type="endPts" val="midL midR"/>
                                  </dgm:alg>
                                </dgm:if>
                                <dgm:else name="Name45">
                                  <dgm:alg type="conn">
                                    <dgm:param type="srcNode" val="rootConnector"/>
                                    <dgm:param type="dim" val="1D"/>
                                    <dgm:param type="endSty" val="noArr"/>
                                    <dgm:param type="connRout" val="bend"/>
                                    <dgm:param type="begPts" val="bCtr"/>
                                    <dgm:param type="endPts" val="midL midR"/>
                                  </dgm:alg>
                                </dgm:else>
                              </dgm:choose>
                            </dgm:if>
                            <dgm:else name="Name46">
                              <dgm:alg type="conn">
                                <dgm:param type="dim" val="1D"/>
                                <dgm:param type="endSty" val="noArr"/>
                                <dgm:param type="connRout" val="bend"/>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dim" val="1D"/>
                                <dgm:param type="endSty" val="noArr"/>
                                <dgm:param type="connRout" val="bend"/>
                                <dgm:param type="begPts" val="bCtr"/>
                                <dgm:param type="endPts" val="midL midR"/>
                              </dgm:alg>
                            </dgm:if>
                            <dgm:else name="Name55">
                              <dgm:alg type="conn">
                                <dgm:param type="srcNode" val="rootConnector1"/>
                                <dgm:param type="dim" val="1D"/>
                                <dgm:param type="endSty" val="noArr"/>
                                <dgm:param type="connRout" val="bend"/>
                                <dgm:param type="begPts" val="bCtr"/>
                                <dgm:param type="endPts" val="midL midR"/>
                              </dgm:alg>
                            </dgm:else>
                          </dgm:choose>
                        </dgm:if>
                        <dgm:else name="Name56">
                          <dgm:choose name="Name57">
                            <dgm:if name="Name58" axis="par ch" ptType="node asst" func="cnt" op="gte" val="1">
                              <dgm:alg type="conn">
                                <dgm:param type="dim" val="1D"/>
                                <dgm:param type="endSty" val="noArr"/>
                                <dgm:param type="connRout" val="bend"/>
                                <dgm:param type="begPts" val="bCtr"/>
                                <dgm:param type="endPts" val="midL midR"/>
                              </dgm:alg>
                            </dgm:if>
                            <dgm:else name="Name59">
                              <dgm:alg type="conn">
                                <dgm:param type="srcNode" val="rootConnector"/>
                                <dgm:param type="dim" val="1D"/>
                                <dgm:param type="endSty" val="noArr"/>
                                <dgm:param type="connRout" val="bend"/>
                                <dgm:param type="begPts" val="bCtr"/>
                                <dgm:param type="endPts" val="midL mid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linDir" val="fromT"/>
                        <dgm:param type="chAlign" val="r"/>
                      </dgm:alg>
                    </dgm:if>
                    <dgm:if name="Name85" func="var" arg="hierBranch" op="equ" val="r">
                      <dgm:alg type="hierChild">
                        <dgm:param type="linDir" val="fromT"/>
                        <dgm:param type="chAlign" val="l"/>
                      </dgm:alg>
                    </dgm:if>
                    <dgm:if name="Name86" func="var" arg="hierBranch" op="equ" val="hang">
                      <dgm:choose name="Name87">
                        <dgm:if name="Name88" func="var" arg="dir" op="equ" val="norm">
                          <dgm:alg type="hierChild">
                            <dgm:param type="linDir" val="fromL"/>
                            <dgm:param type="chAlign" val="l"/>
                            <dgm:param type="secLinDir" val="fromT"/>
                            <dgm:param type="secChAlign" val="t"/>
                          </dgm:alg>
                        </dgm:if>
                        <dgm:else name="Name89">
                          <dgm:alg type="hierChild">
                            <dgm:param type="linDir" val="fromR"/>
                            <dgm:param type="chAlign" val="l"/>
                            <dgm:param type="secLinDir" val="fromT"/>
                            <dgm:param type="secChAlign" val="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linDir" val="fromT"/>
                            <dgm:param type="chAlign" val="l"/>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linDir" val="fromL"/>
                        <dgm:param type="chAlign" val="l"/>
                        <dgm:param type="secLinDir" val="fromT"/>
                        <dgm:param type="secChAlign" val="t"/>
                      </dgm:alg>
                    </dgm:if>
                    <dgm:else name="Name105">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linDir" val="fromL"/>
                  <dgm:param type="chAlign" val="l"/>
                  <dgm:param type="secLinDir" val="fromT"/>
                  <dgm:param type="secChAlign" val="t"/>
                </dgm:alg>
              </dgm:if>
              <dgm:else name="Name109">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dim" val="1D"/>
                    <dgm:param type="endSty" val="noArr"/>
                    <dgm:param type="connRout" val="bend"/>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linDir" val="fromT"/>
                        <dgm:param type="chAlign" val="r"/>
                      </dgm:alg>
                    </dgm:if>
                    <dgm:if name="Name129" func="var" arg="hierBranch" op="equ" val="r">
                      <dgm:alg type="hierChild">
                        <dgm:param type="linDir" val="fromT"/>
                        <dgm:param type="chAlign" val="l"/>
                      </dgm:alg>
                    </dgm:if>
                    <dgm:if name="Name130" func="var" arg="hierBranch" op="equ" val="hang">
                      <dgm:choose name="Name131">
                        <dgm:if name="Name132" func="var" arg="dir" op="equ" val="norm">
                          <dgm:alg type="hierChild">
                            <dgm:param type="linDir" val="fromL"/>
                            <dgm:param type="chAlign" val="l"/>
                            <dgm:param type="secLinDir" val="fromT"/>
                            <dgm:param type="secChAlign" val="t"/>
                          </dgm:alg>
                        </dgm:if>
                        <dgm:else name="Name133">
                          <dgm:alg type="hierChild">
                            <dgm:param type="linDir" val="fromR"/>
                            <dgm:param type="chAlign" val="l"/>
                            <dgm:param type="secLinDir" val="fromT"/>
                            <dgm:param type="secChAlign" val="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linDir" val="fromT"/>
                            <dgm:param type="chAlign" val="l"/>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linDir" val="fromL"/>
                        <dgm:param type="chAlign" val="l"/>
                        <dgm:param type="secLinDir" val="fromT"/>
                        <dgm:param type="secChAlign" val="t"/>
                      </dgm:alg>
                    </dgm:if>
                    <dgm:else name="Name146">
                      <dgm:alg type="hierChild">
                        <dgm:param type="linDir" val="fromR"/>
                        <dgm:param type="chAlign" val="l"/>
                        <dgm:param type="secLinDir" val="fromT"/>
                        <dgm:param type="secChAlign" val="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5#1">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bkpt" val="endCnv"/>
          <dgm:param type="contDir" val="revDir"/>
          <dgm:param type="grDir" val="tL"/>
          <dgm:param type="flowDir" val="row"/>
        </dgm:alg>
      </dgm:if>
      <dgm:else name="Name2">
        <dgm:alg type="snake">
          <dgm:param type="bkpt" val="endCnv"/>
          <dgm:param type="contDir" val="revDir"/>
          <dgm:param type="grDir" val="tR"/>
          <dgm:param type="flowDir" val="row"/>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2#5">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6">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7">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8">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9">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10">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11">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1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List2#16">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vList2#17">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18">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2#19">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rSet qsTypeId="urn:microsoft.com/office/officeart/2005/8/quickstyle/simple5"/>
        </dgm:pt>
        <dgm:pt modelId="1"/>
        <dgm:pt modelId="2"/>
      </dgm:ptLst>
      <dgm:cxnLst>
        <dgm:cxn modelId="3" srcId="0" destId="1" srcOrd="0" destOrd="0"/>
        <dgm:cxn modelId="4" srcId="0" destId="2" srcOrd="1" destOrd="0"/>
      </dgm:cxnLst>
      <dgm:bg/>
      <dgm:whole/>
    </dgm:dataModel>
  </dgm:styleData>
  <dgm:clrData>
    <dgm:dataModel>
      <dgm:ptLst>
        <dgm:pt modelId="0" type="doc">
          <dgm:prSet csTypeId="urn:microsoft.com/office/officeart/2005/8/colors/accent6_5"/>
        </dgm:pt>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lnSpAfChP" val="20"/>
              <dgm:param type="stBulletLvl" val="1"/>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2">
  <dgm:title val=""/>
  <dgm:desc val=""/>
  <dgm:catLst>
    <dgm:cat type="simple" pri="104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3">
  <dgm:title val=""/>
  <dgm:desc val=""/>
  <dgm:catLst>
    <dgm:cat type="simple" pri="103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5#3">
  <dgm:title val=""/>
  <dgm:desc val=""/>
  <dgm:catLst>
    <dgm:cat type="simple" pri="10500"/>
  </dgm:catLst>
  <dgm:scene3d>
    <a:camera prst="orthographicFront"/>
    <a:lightRig rig="threePt" dir="t"/>
  </dgm:scene3d>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FD42F7-718C-4B98-AAEC-167E6DDD60A7}" type="datetimeFigureOut">
              <a:rPr lang="en-US" smtClean="0"/>
              <a:t>9/25/23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B2AA4F-B828-4D7C-AFD3-893933DAFCB4}"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sz="4400" dirty="0"/>
              <a:t>reduces bleeding by inhibiting plasminogen from interacting with fibrin, thus reducing plasmin activation, and so reduces clot breakdown</a:t>
            </a:r>
            <a:endParaRPr lang="en-IN" sz="3200" dirty="0">
              <a:latin typeface="Calibri" panose="020F0502020204030204" charset="0"/>
              <a:cs typeface="Calibri" panose="020F0502020204030204" charset="0"/>
            </a:endParaRPr>
          </a:p>
        </p:txBody>
      </p:sp>
      <p:sp>
        <p:nvSpPr>
          <p:cNvPr id="4" name="Slide Number Placeholder 3"/>
          <p:cNvSpPr>
            <a:spLocks noGrp="1"/>
          </p:cNvSpPr>
          <p:nvPr>
            <p:ph type="sldNum" sz="quarter" idx="5"/>
          </p:nvPr>
        </p:nvSpPr>
        <p:spPr/>
        <p:txBody>
          <a:bodyPr/>
          <a:lstStyle/>
          <a:p>
            <a:fld id="{8A38216B-BE00-0B44-858C-A4D22CFBA301}" type="slidenum">
              <a:rPr lang="en-US" smtClean="0"/>
              <a:t>21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A38216B-BE00-0B44-858C-A4D22CFBA301}" type="slidenum">
              <a:rPr lang="en-US" smtClean="0"/>
              <a:t>24</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8A38216B-BE00-0B44-858C-A4D22CFBA301}" type="slidenum">
              <a:rPr lang="en-US" smtClean="0"/>
              <a:t>27</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sz="3200" dirty="0">
              <a:latin typeface="Calibri" panose="020F0502020204030204" charset="0"/>
              <a:cs typeface="Calibri" panose="020F0502020204030204" charset="0"/>
            </a:endParaRPr>
          </a:p>
        </p:txBody>
      </p:sp>
      <p:sp>
        <p:nvSpPr>
          <p:cNvPr id="4" name="Slide Number Placeholder 3"/>
          <p:cNvSpPr>
            <a:spLocks noGrp="1"/>
          </p:cNvSpPr>
          <p:nvPr>
            <p:ph type="sldNum" sz="quarter" idx="5"/>
          </p:nvPr>
        </p:nvSpPr>
        <p:spPr/>
        <p:txBody>
          <a:bodyPr/>
          <a:lstStyle/>
          <a:p>
            <a:fld id="{8A38216B-BE00-0B44-858C-A4D22CFBA301}" type="slidenum">
              <a:rPr lang="en-US" smtClean="0"/>
              <a:t>28</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IN" sz="3200" dirty="0">
              <a:latin typeface="Calibri" panose="020F0502020204030204" charset="0"/>
              <a:cs typeface="Calibri" panose="020F0502020204030204" charset="0"/>
            </a:endParaRPr>
          </a:p>
        </p:txBody>
      </p:sp>
      <p:sp>
        <p:nvSpPr>
          <p:cNvPr id="4" name="Slide Number Placeholder 3"/>
          <p:cNvSpPr>
            <a:spLocks noGrp="1"/>
          </p:cNvSpPr>
          <p:nvPr>
            <p:ph type="sldNum" sz="quarter" idx="5"/>
          </p:nvPr>
        </p:nvSpPr>
        <p:spPr/>
        <p:txBody>
          <a:bodyPr/>
          <a:lstStyle/>
          <a:p>
            <a:fld id="{8A38216B-BE00-0B44-858C-A4D22CFBA301}" type="slidenum">
              <a:rPr lang="en-US" smtClean="0"/>
              <a:t>31</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defRPr/>
            </a:pPr>
            <a:r>
              <a:rPr lang="en-US" sz="1200" b="0" i="0" kern="1200" dirty="0">
                <a:solidFill>
                  <a:schemeClr val="tx1"/>
                </a:solidFill>
                <a:effectLst/>
                <a:latin typeface="+mn-lt"/>
                <a:ea typeface="+mn-ea"/>
                <a:cs typeface="+mn-cs"/>
              </a:rPr>
              <a:t>We have another tool for you to use as part of PPH Emergency Care.  This is the </a:t>
            </a:r>
            <a:r>
              <a:rPr lang="en-US" sz="1200" dirty="0">
                <a:solidFill>
                  <a:srgbClr val="376092"/>
                </a:solidFill>
              </a:rPr>
              <a:t>PPH Emergency Response Commodities Checklist.</a:t>
            </a:r>
          </a:p>
          <a:p>
            <a:pPr marL="0" marR="0" indent="0" algn="l" defTabSz="457200" rtl="0" eaLnBrk="1" fontAlgn="auto" latinLnBrk="0" hangingPunct="1">
              <a:lnSpc>
                <a:spcPct val="100000"/>
              </a:lnSpc>
              <a:spcBef>
                <a:spcPts val="0"/>
              </a:spcBef>
              <a:spcAft>
                <a:spcPts val="0"/>
              </a:spcAft>
              <a:buClrTx/>
              <a:buSzTx/>
              <a:buFontTx/>
              <a:buNone/>
              <a:defRPr/>
            </a:pPr>
            <a:endParaRPr lang="en-US" sz="1200" b="0" i="0"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defRPr/>
            </a:pPr>
            <a:r>
              <a:rPr lang="en-US" sz="1200" b="0" i="0" kern="1200" dirty="0">
                <a:solidFill>
                  <a:schemeClr val="tx1"/>
                </a:solidFill>
                <a:effectLst/>
                <a:latin typeface="+mn-lt"/>
                <a:ea typeface="+mn-ea"/>
                <a:cs typeface="+mn-cs"/>
              </a:rPr>
              <a:t>This checklist is a</a:t>
            </a:r>
            <a:r>
              <a:rPr lang="en-US" sz="1200" b="0" i="0" kern="1200" baseline="0" dirty="0">
                <a:solidFill>
                  <a:schemeClr val="tx1"/>
                </a:solidFill>
                <a:effectLst/>
                <a:latin typeface="+mn-lt"/>
                <a:ea typeface="+mn-ea"/>
                <a:cs typeface="+mn-cs"/>
              </a:rPr>
              <a:t> simple facility readiness tool that should be completed daily to ensure PPH Emergency Response commodities are available for use 24/7. As part of the setting up Emergency Response Areas toolkit, we will review the content/use of this checklist. </a:t>
            </a:r>
            <a:endParaRPr lang="en-US" sz="1200" i="1" kern="1200" dirty="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00DC30F8-1B15-B141-A6F2-A22FF36D582D}" type="slidenum">
              <a:rPr lang="en-US" smtClean="0"/>
              <a:t>43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descr="关系图"/>
          <p:cNvPicPr>
            <a:picLocks noChangeAspect="1"/>
          </p:cNvPicPr>
          <p:nvPr/>
        </p:nvPicPr>
        <p:blipFill>
          <a:blip r:embed="rId2"/>
          <a:srcRect r="2528" b="10909"/>
          <a:stretch>
            <a:fillRect/>
          </a:stretch>
        </p:blipFill>
        <p:spPr>
          <a:xfrm>
            <a:off x="239184" y="692150"/>
            <a:ext cx="11885083" cy="6110288"/>
          </a:xfrm>
          <a:prstGeom prst="rect">
            <a:avLst/>
          </a:prstGeom>
          <a:noFill/>
          <a:ln w="9525">
            <a:noFill/>
          </a:ln>
        </p:spPr>
      </p:pic>
      <p:sp>
        <p:nvSpPr>
          <p:cNvPr id="10" name="Rectangle 7"/>
          <p:cNvSpPr>
            <a:spLocks noChangeArrowheads="1"/>
          </p:cNvSpPr>
          <p:nvPr/>
        </p:nvSpPr>
        <p:spPr bwMode="auto">
          <a:xfrm>
            <a:off x="2117" y="549275"/>
            <a:ext cx="12192000" cy="151130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2051" name="Rectangle 3"/>
          <p:cNvSpPr>
            <a:spLocks noGrp="1" noChangeArrowheads="1"/>
          </p:cNvSpPr>
          <p:nvPr>
            <p:ph type="subTitle" idx="1"/>
          </p:nvPr>
        </p:nvSpPr>
        <p:spPr>
          <a:xfrm>
            <a:off x="2544233" y="2492375"/>
            <a:ext cx="7393517" cy="1222375"/>
          </a:xfrm>
        </p:spPr>
        <p:txBody>
          <a:bodyPr anchor="ctr"/>
          <a:lstStyle>
            <a:lvl1pPr marL="0" indent="0" algn="ctr">
              <a:buFontTx/>
              <a:buNone/>
              <a:defRPr/>
            </a:lvl1pPr>
          </a:lstStyle>
          <a:p>
            <a:pPr lvl="0"/>
            <a:r>
              <a:rPr lang="en-US" altLang="zh-CN" noProof="0"/>
              <a:t>Click to edit Master subtitle style</a:t>
            </a:r>
          </a:p>
        </p:txBody>
      </p:sp>
      <p:sp>
        <p:nvSpPr>
          <p:cNvPr id="2056" name="Rectangle 8"/>
          <p:cNvSpPr>
            <a:spLocks noGrp="1" noChangeArrowheads="1"/>
          </p:cNvSpPr>
          <p:nvPr>
            <p:ph type="ctrTitle"/>
          </p:nvPr>
        </p:nvSpPr>
        <p:spPr>
          <a:xfrm>
            <a:off x="1007533" y="620713"/>
            <a:ext cx="10363200" cy="1470025"/>
          </a:xfrm>
        </p:spPr>
        <p:txBody>
          <a:bodyPr/>
          <a:lstStyle>
            <a:lvl1pPr>
              <a:defRPr sz="3600"/>
            </a:lvl1pPr>
          </a:lstStyle>
          <a:p>
            <a:pPr lvl="0"/>
            <a:r>
              <a:rPr lang="en-US" altLang="zh-CN" noProof="0"/>
              <a:t>Click to edit Master title style</a:t>
            </a:r>
          </a:p>
        </p:txBody>
      </p:sp>
      <p:sp>
        <p:nvSpPr>
          <p:cNvPr id="11" name="Rectangle 4"/>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9/25/23</a:t>
            </a:fld>
            <a:endParaRPr lang="en-US"/>
          </a:p>
        </p:txBody>
      </p:sp>
      <p:sp>
        <p:nvSpPr>
          <p:cNvPr id="12" name="Rectangle 5"/>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3" name="Rectangle 6"/>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ppt_x</p:attrName>
                                        </p:attrNameLst>
                                      </p:cBhvr>
                                      <p:tavLst>
                                        <p:tav tm="0">
                                          <p:val>
                                            <p:strVal val="#ppt_x-.2"/>
                                          </p:val>
                                        </p:tav>
                                        <p:tav tm="100000">
                                          <p:val>
                                            <p:strVal val="#ppt_x"/>
                                          </p:val>
                                        </p:tav>
                                      </p:tavLst>
                                    </p:anim>
                                    <p:anim calcmode="lin" valueType="num">
                                      <p:cBhvr>
                                        <p:cTn id="8"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9/25/23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0"/>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0"/>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9/25/23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9/25/23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9/25/23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9/25/23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9/25/23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8"/>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8"/>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9/25/23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ChangeArrowheads="1"/>
          </p:cNvSpPr>
          <p:nvPr/>
        </p:nvSpPr>
        <p:spPr bwMode="auto">
          <a:xfrm>
            <a:off x="2117" y="333375"/>
            <a:ext cx="12192000" cy="1009650"/>
          </a:xfrm>
          <a:prstGeom prst="rect">
            <a:avLst/>
          </a:prstGeom>
          <a:gradFill rotWithShape="0">
            <a:gsLst>
              <a:gs pos="0">
                <a:schemeClr val="bg2">
                  <a:gamma/>
                  <a:tint val="0"/>
                  <a:invGamma/>
                </a:schemeClr>
              </a:gs>
              <a:gs pos="100000">
                <a:schemeClr val="bg2">
                  <a:alpha val="53999"/>
                </a:schemeClr>
              </a:gs>
            </a:gsLst>
            <a:lin ang="0" scaled="1"/>
          </a:gra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schemeClr val="tx1"/>
              </a:solidFill>
              <a:effectLst/>
              <a:uLnTx/>
              <a:uFillTx/>
              <a:latin typeface="Arial" panose="020B0604020202020204" pitchFamily="34" charset="0"/>
              <a:ea typeface="SimSun" panose="02010600030101010101" pitchFamily="2" charset="-122"/>
              <a:cs typeface="+mn-cs"/>
            </a:endParaRPr>
          </a:p>
        </p:txBody>
      </p:sp>
      <p:pic>
        <p:nvPicPr>
          <p:cNvPr id="1027" name="Picture 3" descr="关系图"/>
          <p:cNvPicPr>
            <a:picLocks noChangeAspect="1"/>
          </p:cNvPicPr>
          <p:nvPr/>
        </p:nvPicPr>
        <p:blipFill>
          <a:blip r:embed="rId14"/>
          <a:srcRect t="1094" r="8122" b="13318"/>
          <a:stretch>
            <a:fillRect/>
          </a:stretch>
        </p:blipFill>
        <p:spPr>
          <a:xfrm>
            <a:off x="7730067" y="4438650"/>
            <a:ext cx="4453467" cy="2333625"/>
          </a:xfrm>
          <a:prstGeom prst="rect">
            <a:avLst/>
          </a:prstGeom>
          <a:noFill/>
          <a:ln w="9525">
            <a:noFill/>
          </a:ln>
        </p:spPr>
      </p:pic>
      <p:sp>
        <p:nvSpPr>
          <p:cNvPr id="1028" name="Rectangle 4"/>
          <p:cNvSpPr>
            <a:spLocks noGrp="1"/>
          </p:cNvSpPr>
          <p:nvPr>
            <p:ph type="title"/>
          </p:nvPr>
        </p:nvSpPr>
        <p:spPr>
          <a:xfrm>
            <a:off x="609600" y="274638"/>
            <a:ext cx="10972800" cy="1143000"/>
          </a:xfrm>
          <a:prstGeom prst="rect">
            <a:avLst/>
          </a:prstGeom>
          <a:noFill/>
          <a:ln w="9525">
            <a:noFill/>
          </a:ln>
        </p:spPr>
        <p:txBody>
          <a:bodyPr anchor="ctr" anchorCtr="0"/>
          <a:lstStyle/>
          <a:p>
            <a:pPr lvl="0"/>
            <a:r>
              <a:rPr lang="en-US" altLang="zh-CN" dirty="0"/>
              <a:t>Click to edit Master title style</a:t>
            </a:r>
          </a:p>
        </p:txBody>
      </p:sp>
      <p:sp>
        <p:nvSpPr>
          <p:cNvPr id="1029" name="Rectangle 5"/>
          <p:cNvSpPr>
            <a:spLocks noGrp="1"/>
          </p:cNvSpPr>
          <p:nvPr>
            <p:ph type="body" idx="1"/>
          </p:nvPr>
        </p:nvSpPr>
        <p:spPr>
          <a:xfrm>
            <a:off x="609600" y="1600200"/>
            <a:ext cx="10972800" cy="4525963"/>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30" name="Rectangle 6"/>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9/25/23</a:t>
            </a:fld>
            <a:endParaRPr lang="en-US"/>
          </a:p>
        </p:txBody>
      </p:sp>
      <p:sp>
        <p:nvSpPr>
          <p:cNvPr id="1031" name="Rectangle 7"/>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2" name="Rectangle 8"/>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ppt_x</p:attrName>
                                        </p:attrNameLst>
                                      </p:cBhvr>
                                      <p:tavLst>
                                        <p:tav tm="0">
                                          <p:val>
                                            <p:strVal val="#ppt_x-.2"/>
                                          </p:val>
                                        </p:tav>
                                        <p:tav tm="100000">
                                          <p:val>
                                            <p:strVal val="#ppt_x"/>
                                          </p:val>
                                        </p:tav>
                                      </p:tavLst>
                                    </p:anim>
                                    <p:anim calcmode="lin" valueType="num">
                                      <p:cBhvr>
                                        <p:cTn id="8" dur="1000" fill="hold"/>
                                        <p:tgtEl>
                                          <p:spTgt spid="1026"/>
                                        </p:tgtEl>
                                        <p:attrNameLst>
                                          <p:attrName>ppt_y</p:attrName>
                                        </p:attrNameLst>
                                      </p:cBhvr>
                                      <p:tavLst>
                                        <p:tav tm="0">
                                          <p:val>
                                            <p:strVal val="#ppt_y"/>
                                          </p:val>
                                        </p:tav>
                                        <p:tav tm="100000">
                                          <p:val>
                                            <p:strVal val="#ppt_y"/>
                                          </p:val>
                                        </p:tav>
                                      </p:tavLst>
                                    </p:anim>
                                    <p:animEffect transition="in" filter="wipe(right)" prLst="gradientSize: 0.1">
                                      <p:cBhvr>
                                        <p:cTn id="9" dur="1000"/>
                                        <p:tgtEl>
                                          <p:spTgt spid="1026"/>
                                        </p:tgtEl>
                                      </p:cBhvr>
                                    </p:animEffect>
                                  </p:childTnLst>
                                </p:cTn>
                              </p:par>
                              <p:par>
                                <p:cTn id="10" presetID="29" presetClass="entr" presetSubtype="0" fill="hold" grpId="0" nodeType="withEffect">
                                  <p:stCondLst>
                                    <p:cond delay="0"/>
                                  </p:stCondLst>
                                  <p:childTnLst>
                                    <p:set>
                                      <p:cBhvr>
                                        <p:cTn id="11" dur="1" fill="hold">
                                          <p:stCondLst>
                                            <p:cond delay="0"/>
                                          </p:stCondLst>
                                        </p:cTn>
                                        <p:tgtEl>
                                          <p:spTgt spid="1028"/>
                                        </p:tgtEl>
                                        <p:attrNameLst>
                                          <p:attrName>style.visibility</p:attrName>
                                        </p:attrNameLst>
                                      </p:cBhvr>
                                      <p:to>
                                        <p:strVal val="visible"/>
                                      </p:to>
                                    </p:set>
                                    <p:anim calcmode="lin" valueType="num">
                                      <p:cBhvr>
                                        <p:cTn id="12" dur="1000" fill="hold"/>
                                        <p:tgtEl>
                                          <p:spTgt spid="1028"/>
                                        </p:tgtEl>
                                        <p:attrNameLst>
                                          <p:attrName>ppt_x</p:attrName>
                                        </p:attrNameLst>
                                      </p:cBhvr>
                                      <p:tavLst>
                                        <p:tav tm="0">
                                          <p:val>
                                            <p:strVal val="#ppt_x-.2"/>
                                          </p:val>
                                        </p:tav>
                                        <p:tav tm="100000">
                                          <p:val>
                                            <p:strVal val="#ppt_x"/>
                                          </p:val>
                                        </p:tav>
                                      </p:tavLst>
                                    </p:anim>
                                    <p:anim calcmode="lin" valueType="num">
                                      <p:cBhvr>
                                        <p:cTn id="13" dur="1000" fill="hold"/>
                                        <p:tgtEl>
                                          <p:spTgt spid="1028"/>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6" grpId="0" bldLvl="0" animBg="1"/>
      <p:bldP spid="1028" grpId="0" bldLvl="0"/>
    </p:bldLst>
  </p:timing>
  <p:hf sldNum="0" hdr="0" ftr="0" dt="0"/>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3" Type="http://schemas.openxmlformats.org/officeDocument/2006/relationships/diagramData" Target="../diagrams/data9.xml"/><Relationship Id="rId18" Type="http://schemas.openxmlformats.org/officeDocument/2006/relationships/diagramData" Target="../diagrams/data10.xml"/><Relationship Id="rId26" Type="http://schemas.openxmlformats.org/officeDocument/2006/relationships/diagramColors" Target="../diagrams/colors11.xml"/><Relationship Id="rId39" Type="http://schemas.openxmlformats.org/officeDocument/2006/relationships/diagramLayout" Target="../diagrams/layout14.xml"/><Relationship Id="rId21" Type="http://schemas.openxmlformats.org/officeDocument/2006/relationships/diagramColors" Target="../diagrams/colors10.xml"/><Relationship Id="rId34" Type="http://schemas.openxmlformats.org/officeDocument/2006/relationships/diagramLayout" Target="../diagrams/layout13.xml"/><Relationship Id="rId42" Type="http://schemas.microsoft.com/office/2007/relationships/diagramDrawing" Target="../diagrams/drawing14.xml"/><Relationship Id="rId7" Type="http://schemas.microsoft.com/office/2007/relationships/diagramDrawing" Target="../diagrams/drawing7.xml"/><Relationship Id="rId2" Type="http://schemas.openxmlformats.org/officeDocument/2006/relationships/image" Target="../media/image7.png"/><Relationship Id="rId16" Type="http://schemas.openxmlformats.org/officeDocument/2006/relationships/diagramColors" Target="../diagrams/colors9.xml"/><Relationship Id="rId20" Type="http://schemas.openxmlformats.org/officeDocument/2006/relationships/diagramQuickStyle" Target="../diagrams/quickStyle10.xml"/><Relationship Id="rId29" Type="http://schemas.openxmlformats.org/officeDocument/2006/relationships/diagramLayout" Target="../diagrams/layout12.xml"/><Relationship Id="rId41" Type="http://schemas.openxmlformats.org/officeDocument/2006/relationships/diagramColors" Target="../diagrams/colors14.xml"/><Relationship Id="rId1" Type="http://schemas.openxmlformats.org/officeDocument/2006/relationships/slideLayout" Target="../slideLayouts/slideLayout2.xml"/><Relationship Id="rId6" Type="http://schemas.openxmlformats.org/officeDocument/2006/relationships/diagramColors" Target="../diagrams/colors7.xml"/><Relationship Id="rId11" Type="http://schemas.openxmlformats.org/officeDocument/2006/relationships/diagramColors" Target="../diagrams/colors8.xml"/><Relationship Id="rId24" Type="http://schemas.openxmlformats.org/officeDocument/2006/relationships/diagramLayout" Target="../diagrams/layout11.xml"/><Relationship Id="rId32" Type="http://schemas.microsoft.com/office/2007/relationships/diagramDrawing" Target="../diagrams/drawing12.xml"/><Relationship Id="rId37" Type="http://schemas.microsoft.com/office/2007/relationships/diagramDrawing" Target="../diagrams/drawing13.xml"/><Relationship Id="rId40" Type="http://schemas.openxmlformats.org/officeDocument/2006/relationships/diagramQuickStyle" Target="../diagrams/quickStyle14.xml"/><Relationship Id="rId5" Type="http://schemas.openxmlformats.org/officeDocument/2006/relationships/diagramQuickStyle" Target="../diagrams/quickStyle7.xml"/><Relationship Id="rId15" Type="http://schemas.openxmlformats.org/officeDocument/2006/relationships/diagramQuickStyle" Target="../diagrams/quickStyle9.xml"/><Relationship Id="rId23" Type="http://schemas.openxmlformats.org/officeDocument/2006/relationships/diagramData" Target="../diagrams/data11.xml"/><Relationship Id="rId28" Type="http://schemas.openxmlformats.org/officeDocument/2006/relationships/diagramData" Target="../diagrams/data12.xml"/><Relationship Id="rId36" Type="http://schemas.openxmlformats.org/officeDocument/2006/relationships/diagramColors" Target="../diagrams/colors13.xml"/><Relationship Id="rId10" Type="http://schemas.openxmlformats.org/officeDocument/2006/relationships/diagramQuickStyle" Target="../diagrams/quickStyle8.xml"/><Relationship Id="rId19" Type="http://schemas.openxmlformats.org/officeDocument/2006/relationships/diagramLayout" Target="../diagrams/layout10.xml"/><Relationship Id="rId31" Type="http://schemas.openxmlformats.org/officeDocument/2006/relationships/diagramColors" Target="../diagrams/colors12.xml"/><Relationship Id="rId4" Type="http://schemas.openxmlformats.org/officeDocument/2006/relationships/diagramLayout" Target="../diagrams/layout7.xml"/><Relationship Id="rId9" Type="http://schemas.openxmlformats.org/officeDocument/2006/relationships/diagramLayout" Target="../diagrams/layout8.xml"/><Relationship Id="rId14" Type="http://schemas.openxmlformats.org/officeDocument/2006/relationships/diagramLayout" Target="../diagrams/layout9.xml"/><Relationship Id="rId22" Type="http://schemas.microsoft.com/office/2007/relationships/diagramDrawing" Target="../diagrams/drawing10.xml"/><Relationship Id="rId27" Type="http://schemas.microsoft.com/office/2007/relationships/diagramDrawing" Target="../diagrams/drawing11.xml"/><Relationship Id="rId30" Type="http://schemas.openxmlformats.org/officeDocument/2006/relationships/diagramQuickStyle" Target="../diagrams/quickStyle12.xml"/><Relationship Id="rId35" Type="http://schemas.openxmlformats.org/officeDocument/2006/relationships/diagramQuickStyle" Target="../diagrams/quickStyle13.xml"/><Relationship Id="rId8" Type="http://schemas.openxmlformats.org/officeDocument/2006/relationships/diagramData" Target="../diagrams/data8.xml"/><Relationship Id="rId3" Type="http://schemas.openxmlformats.org/officeDocument/2006/relationships/diagramData" Target="../diagrams/data7.xml"/><Relationship Id="rId12" Type="http://schemas.microsoft.com/office/2007/relationships/diagramDrawing" Target="../diagrams/drawing8.xml"/><Relationship Id="rId17" Type="http://schemas.microsoft.com/office/2007/relationships/diagramDrawing" Target="../diagrams/drawing9.xml"/><Relationship Id="rId25" Type="http://schemas.openxmlformats.org/officeDocument/2006/relationships/diagramQuickStyle" Target="../diagrams/quickStyle11.xml"/><Relationship Id="rId33" Type="http://schemas.openxmlformats.org/officeDocument/2006/relationships/diagramData" Target="../diagrams/data13.xml"/><Relationship Id="rId38" Type="http://schemas.openxmlformats.org/officeDocument/2006/relationships/diagramData" Target="../diagrams/data14.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1.xml.rels><?xml version="1.0" encoding="UTF-8" standalone="yes"?>
<Relationships xmlns="http://schemas.openxmlformats.org/package/2006/relationships"><Relationship Id="rId8" Type="http://schemas.openxmlformats.org/officeDocument/2006/relationships/diagramQuickStyle" Target="../diagrams/quickStyle16.xml"/><Relationship Id="rId3" Type="http://schemas.openxmlformats.org/officeDocument/2006/relationships/hyperlink" Target="https://www.ncbi.nlm.nih.gov/books/NBK532909/" TargetMode="External"/><Relationship Id="rId7" Type="http://schemas.openxmlformats.org/officeDocument/2006/relationships/diagramLayout" Target="../diagrams/layout1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Data" Target="../diagrams/data16.xml"/><Relationship Id="rId5" Type="http://schemas.openxmlformats.org/officeDocument/2006/relationships/image" Target="../media/image11.png"/><Relationship Id="rId10" Type="http://schemas.microsoft.com/office/2007/relationships/diagramDrawing" Target="../diagrams/drawing16.xml"/><Relationship Id="rId4" Type="http://schemas.openxmlformats.org/officeDocument/2006/relationships/image" Target="../media/image10.png"/><Relationship Id="rId9" Type="http://schemas.openxmlformats.org/officeDocument/2006/relationships/diagramColors" Target="../diagrams/colors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diagramColors" Target="../diagrams/colors18.xml"/><Relationship Id="rId3" Type="http://schemas.openxmlformats.org/officeDocument/2006/relationships/image" Target="../media/image14.png"/><Relationship Id="rId7" Type="http://schemas.openxmlformats.org/officeDocument/2006/relationships/diagramQuickStyle" Target="../diagrams/quickStyle18.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8.xml"/><Relationship Id="rId5" Type="http://schemas.openxmlformats.org/officeDocument/2006/relationships/diagramData" Target="../diagrams/data18.xml"/><Relationship Id="rId4" Type="http://schemas.openxmlformats.org/officeDocument/2006/relationships/hyperlink" Target="https://apps.who.int/iris/bitstream/handle/10665/259374/9789241550154-eng.pdf-" TargetMode="External"/><Relationship Id="rId9" Type="http://schemas.microsoft.com/office/2007/relationships/diagramDrawing" Target="../diagrams/drawing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microsoft.com/office/2007/relationships/diagramDrawing" Target="../diagrams/drawing19.xml"/><Relationship Id="rId3" Type="http://schemas.openxmlformats.org/officeDocument/2006/relationships/hyperlink" Target="https://apps.who.int/iris/bitstream/handle/10665/259374/9789241550154-eng.pdf-" TargetMode="External"/><Relationship Id="rId7" Type="http://schemas.openxmlformats.org/officeDocument/2006/relationships/diagramColors" Target="../diagrams/colors19.xml"/><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diagramQuickStyle" Target="../diagrams/quickStyle19.xml"/><Relationship Id="rId5" Type="http://schemas.openxmlformats.org/officeDocument/2006/relationships/diagramLayout" Target="../diagrams/layout19.xml"/><Relationship Id="rId4" Type="http://schemas.openxmlformats.org/officeDocument/2006/relationships/diagramData" Target="../diagrams/data19.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0.xml"/><Relationship Id="rId7" Type="http://schemas.openxmlformats.org/officeDocument/2006/relationships/image" Target="../media/image15.png"/><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3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AC1D93E-882C-F176-D155-FC6349144699}"/>
              </a:ext>
            </a:extLst>
          </p:cNvPr>
          <p:cNvSpPr txBox="1"/>
          <p:nvPr/>
        </p:nvSpPr>
        <p:spPr>
          <a:xfrm>
            <a:off x="282053" y="350151"/>
            <a:ext cx="11627893" cy="1015663"/>
          </a:xfrm>
          <a:prstGeom prst="rect">
            <a:avLst/>
          </a:prstGeom>
          <a:noFill/>
        </p:spPr>
        <p:txBody>
          <a:bodyPr wrap="square">
            <a:spAutoFit/>
          </a:bodyPr>
          <a:lstStyle/>
          <a:p>
            <a:r>
              <a:rPr lang="en-IN" sz="4400" dirty="0">
                <a:solidFill>
                  <a:srgbClr val="FF0000"/>
                </a:solidFill>
              </a:rPr>
              <a:t>OXYTOCIC</a:t>
            </a:r>
            <a:r>
              <a:rPr lang="en-IN" sz="4400" dirty="0"/>
              <a:t> DRUGS (</a:t>
            </a:r>
            <a:r>
              <a:rPr lang="en-IN" sz="6000" dirty="0">
                <a:solidFill>
                  <a:srgbClr val="FF0000"/>
                </a:solidFill>
              </a:rPr>
              <a:t>‘O’</a:t>
            </a:r>
            <a:r>
              <a:rPr lang="en-IN" sz="4400" dirty="0"/>
              <a:t> of  EM</a:t>
            </a:r>
            <a:r>
              <a:rPr lang="en-IN" sz="6000" dirty="0">
                <a:solidFill>
                  <a:srgbClr val="FF0000"/>
                </a:solidFill>
              </a:rPr>
              <a:t>O</a:t>
            </a:r>
            <a:r>
              <a:rPr lang="en-IN" sz="4400" dirty="0"/>
              <a:t>TIVE )</a:t>
            </a:r>
            <a:endParaRPr lang="en-US" sz="4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26214" t="17408" r="11200" b="9076"/>
          <a:stretch>
            <a:fillRect/>
          </a:stretch>
        </p:blipFill>
        <p:spPr>
          <a:xfrm>
            <a:off x="516890" y="122555"/>
            <a:ext cx="11430000" cy="6612890"/>
          </a:xfrm>
          <a:prstGeom prst="rect">
            <a:avLst/>
          </a:prstGeom>
        </p:spPr>
      </p:pic>
      <p:sp>
        <p:nvSpPr>
          <p:cNvPr id="3" name="Doughnut 2">
            <a:extLst>
              <a:ext uri="{FF2B5EF4-FFF2-40B4-BE49-F238E27FC236}">
                <a16:creationId xmlns:a16="http://schemas.microsoft.com/office/drawing/2014/main" id="{77556DE0-7197-576E-9959-60BFB3FDFFA7}"/>
              </a:ext>
            </a:extLst>
          </p:cNvPr>
          <p:cNvSpPr/>
          <p:nvPr/>
        </p:nvSpPr>
        <p:spPr>
          <a:xfrm>
            <a:off x="4674110" y="1417638"/>
            <a:ext cx="1547785" cy="1544223"/>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Down Arrow 7"/>
          <p:cNvSpPr>
            <a:spLocks noGrp="1" noRot="1" noChangeAspect="1" noMove="1" noResize="1" noEditPoints="1" noAdjustHandles="1" noChangeArrowheads="1" noChangeShapeType="1" noTextEdit="1"/>
          </p:cNvSpPr>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28700" y="1907632"/>
            <a:ext cx="2567940" cy="2724004"/>
          </a:xfrm>
          <a:noFill/>
        </p:spPr>
        <p:txBody>
          <a:bodyPr vert="horz" lIns="91440" tIns="45720" rIns="91440" bIns="45720" rtlCol="0" anchor="ctr">
            <a:normAutofit/>
          </a:bodyPr>
          <a:lstStyle/>
          <a:p>
            <a:pPr>
              <a:lnSpc>
                <a:spcPct val="90000"/>
              </a:lnSpc>
            </a:pPr>
            <a:r>
              <a:rPr lang="en-US" sz="3600" kern="1200" dirty="0">
                <a:solidFill>
                  <a:srgbClr val="FFFFFF"/>
                </a:solidFill>
                <a:latin typeface="+mj-lt"/>
                <a:ea typeface="+mj-ea"/>
                <a:cs typeface="+mj-cs"/>
              </a:rPr>
              <a:t>Which Oxytocic to use </a:t>
            </a:r>
            <a:r>
              <a:rPr lang="en-IN" altLang="en-US" sz="3600" kern="1200" dirty="0">
                <a:solidFill>
                  <a:srgbClr val="FFFFFF"/>
                </a:solidFill>
                <a:latin typeface="+mj-lt"/>
                <a:ea typeface="+mj-ea"/>
                <a:cs typeface="+mj-cs"/>
              </a:rPr>
              <a:t>for prevention of PPH ?</a:t>
            </a:r>
          </a:p>
        </p:txBody>
      </p:sp>
      <p:pic>
        <p:nvPicPr>
          <p:cNvPr id="7" name="Content Placeholder 6" descr="A diagram of a flowchart&#10;&#10;Description automatically generated"/>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44536" y="488024"/>
            <a:ext cx="7412847" cy="5055219"/>
          </a:xfrm>
          <a:prstGeom prst="rect">
            <a:avLst/>
          </a:prstGeom>
        </p:spPr>
      </p:pic>
      <p:sp>
        <p:nvSpPr>
          <p:cNvPr id="9" name="TextBox 8"/>
          <p:cNvSpPr txBox="1"/>
          <p:nvPr/>
        </p:nvSpPr>
        <p:spPr>
          <a:xfrm>
            <a:off x="131445" y="5974687"/>
            <a:ext cx="12060555" cy="583565"/>
          </a:xfrm>
          <a:prstGeom prst="rect">
            <a:avLst/>
          </a:prstGeom>
          <a:solidFill>
            <a:srgbClr val="FFC000"/>
          </a:solidFill>
        </p:spPr>
        <p:txBody>
          <a:bodyPr wrap="square">
            <a:spAutoFit/>
          </a:bodyPr>
          <a:lstStyle/>
          <a:p>
            <a:pPr algn="l"/>
            <a:r>
              <a:rPr lang="en-US" sz="1600" dirty="0">
                <a:solidFill>
                  <a:srgbClr val="333333"/>
                </a:solidFill>
                <a:effectLst/>
                <a:latin typeface="+mj-lt"/>
                <a:cs typeface="+mj-lt"/>
              </a:rPr>
              <a:t>Contextual considerations in selecting a uterotonic for postpartum </a:t>
            </a:r>
            <a:r>
              <a:rPr lang="en-US" sz="1600" dirty="0" err="1">
                <a:solidFill>
                  <a:srgbClr val="333333"/>
                </a:solidFill>
                <a:effectLst/>
                <a:latin typeface="+mj-lt"/>
                <a:cs typeface="+mj-lt"/>
              </a:rPr>
              <a:t>haemorrhage</a:t>
            </a:r>
            <a:r>
              <a:rPr lang="en-US" sz="1600" dirty="0">
                <a:solidFill>
                  <a:srgbClr val="333333"/>
                </a:solidFill>
                <a:effectLst/>
                <a:latin typeface="+mj-lt"/>
                <a:cs typeface="+mj-lt"/>
              </a:rPr>
              <a:t> prevention </a:t>
            </a:r>
            <a:r>
              <a:rPr lang="en-IN" altLang="en-US" sz="1600" dirty="0">
                <a:solidFill>
                  <a:srgbClr val="333333"/>
                </a:solidFill>
                <a:effectLst/>
                <a:latin typeface="+mj-lt"/>
                <a:cs typeface="+mj-lt"/>
              </a:rPr>
              <a:t> </a:t>
            </a:r>
            <a:r>
              <a:rPr lang="en-US" sz="1600" dirty="0">
                <a:solidFill>
                  <a:srgbClr val="333333"/>
                </a:solidFill>
                <a:effectLst/>
                <a:latin typeface="+mj-lt"/>
                <a:cs typeface="+mj-lt"/>
              </a:rPr>
              <a:t>(only quality-assured medicines should be used regardless of which uterotonic option is selected)</a:t>
            </a:r>
            <a:r>
              <a:rPr lang="en-IN" altLang="en-US" sz="1600" dirty="0">
                <a:solidFill>
                  <a:srgbClr val="333333"/>
                </a:solidFill>
                <a:effectLst/>
                <a:latin typeface="+mj-lt"/>
                <a:cs typeface="+mj-lt"/>
              </a:rPr>
              <a:t> </a:t>
            </a:r>
            <a:r>
              <a:rPr lang="en-US" sz="1600" dirty="0">
                <a:solidFill>
                  <a:srgbClr val="333333"/>
                </a:solidFill>
                <a:effectLst/>
                <a:latin typeface="+mj-lt"/>
                <a:cs typeface="+mj-lt"/>
              </a:rPr>
              <a:t>IM, intramuscular; IV, intravenous.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27280" y="7431724"/>
            <a:ext cx="2407920" cy="45719"/>
          </a:xfrm>
        </p:spPr>
        <p:txBody>
          <a:bodyPr/>
          <a:lstStyle/>
          <a:p>
            <a:endParaRPr lang="en-IN" dirty="0"/>
          </a:p>
        </p:txBody>
      </p:sp>
      <p:sp>
        <p:nvSpPr>
          <p:cNvPr id="6" name="Slide Number Placeholder 5"/>
          <p:cNvSpPr>
            <a:spLocks noGrp="1"/>
          </p:cNvSpPr>
          <p:nvPr>
            <p:ph type="sldNum" sz="quarter" idx="12"/>
          </p:nvPr>
        </p:nvSpPr>
        <p:spPr/>
        <p:txBody>
          <a:bodyPr/>
          <a:lstStyle/>
          <a:p>
            <a:fld id="{B776CE9F-4BD8-A748-847B-B97BB3C5BACA}" type="slidenum">
              <a:rPr lang="en-US" smtClean="0"/>
              <a:t>4</a:t>
            </a:fld>
            <a:endParaRPr lang="en-US" dirty="0"/>
          </a:p>
        </p:txBody>
      </p:sp>
      <p:sp>
        <p:nvSpPr>
          <p:cNvPr id="14" name="TextBox 13"/>
          <p:cNvSpPr txBox="1"/>
          <p:nvPr/>
        </p:nvSpPr>
        <p:spPr>
          <a:xfrm>
            <a:off x="-10668" y="6665976"/>
            <a:ext cx="6096000" cy="2616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defRPr/>
            </a:pPr>
            <a:r>
              <a:rPr kumimoji="0" lang="en-US" sz="1100" b="0" i="0" u="none" strike="noStrike" kern="1200" cap="none" spc="0" normalizeH="0" baseline="0" noProof="0">
                <a:ln>
                  <a:noFill/>
                </a:ln>
                <a:solidFill>
                  <a:srgbClr val="5B616B"/>
                </a:solidFill>
                <a:effectLst/>
                <a:uLnTx/>
                <a:uFillTx/>
                <a:latin typeface="Calibri" panose="020F0502020204030204" charset="0"/>
                <a:ea typeface="+mn-ea"/>
                <a:cs typeface="Calibri" panose="020F0502020204030204" charset="0"/>
              </a:rPr>
              <a:t>Eur J Anaesthesiol 2023; 40:29–38.</a:t>
            </a:r>
            <a:r>
              <a:rPr kumimoji="0" lang="en-US" sz="900" b="0" i="0" u="none" strike="noStrike" kern="1200" cap="none" spc="0" normalizeH="0" baseline="0" noProof="0">
                <a:ln>
                  <a:noFill/>
                </a:ln>
                <a:solidFill>
                  <a:srgbClr val="000000"/>
                </a:solidFill>
                <a:effectLst/>
                <a:uLnTx/>
                <a:uFillTx/>
                <a:latin typeface="Calibri" panose="020F0502020204030204" charset="0"/>
                <a:ea typeface="+mn-ea"/>
                <a:cs typeface="Calibri" panose="020F0502020204030204" charset="0"/>
              </a:rPr>
              <a:t> </a:t>
            </a:r>
            <a:endParaRPr kumimoji="0" lang="en-IN" sz="900" b="0" i="0" u="none" strike="noStrike" kern="1200" cap="none" spc="0" normalizeH="0" baseline="0" noProof="0" dirty="0">
              <a:ln>
                <a:noFill/>
              </a:ln>
              <a:solidFill>
                <a:srgbClr val="000000"/>
              </a:solidFill>
              <a:effectLst/>
              <a:uLnTx/>
              <a:uFillTx/>
              <a:latin typeface="Calibri" panose="020F0502020204030204" charset="0"/>
              <a:ea typeface="+mn-ea"/>
              <a:cs typeface="Calibri" panose="020F0502020204030204" charset="0"/>
            </a:endParaRPr>
          </a:p>
        </p:txBody>
      </p:sp>
      <p:pic>
        <p:nvPicPr>
          <p:cNvPr id="1026" name="Picture 2" descr="Prevention and treatment of postpartum hemorrhage in low‐resource settings  - Lalonde - 2012 - International Journal of Gynecology &amp;amp; Obstetrics -  Wiley Online Libr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860" y="1339850"/>
            <a:ext cx="7981950" cy="4402455"/>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Diagram 4"/>
          <p:cNvGraphicFramePr/>
          <p:nvPr/>
        </p:nvGraphicFramePr>
        <p:xfrm>
          <a:off x="8512175" y="1509395"/>
          <a:ext cx="3382010" cy="36182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293870" y="105410"/>
            <a:ext cx="6250940" cy="720090"/>
          </a:xfrm>
          <a:solidFill>
            <a:srgbClr val="007BD3"/>
          </a:solidFill>
          <a:ln w="9525">
            <a:noFill/>
          </a:ln>
        </p:spPr>
        <p:txBody>
          <a:bodyPr anchor="b" anchorCtr="0"/>
          <a:lstStyle/>
          <a:p>
            <a:pPr>
              <a:lnSpc>
                <a:spcPct val="90000"/>
              </a:lnSpc>
            </a:pPr>
            <a:r>
              <a:rPr lang="en-IN" altLang="en-US" sz="3600" dirty="0"/>
              <a:t>Oxytocic drugs</a:t>
            </a:r>
          </a:p>
        </p:txBody>
      </p:sp>
      <p:pic>
        <p:nvPicPr>
          <p:cNvPr id="5" name="Picture 4" descr="Close-up unopened pill packets"/>
          <p:cNvPicPr>
            <a:picLocks noChangeAspect="1"/>
          </p:cNvPicPr>
          <p:nvPr/>
        </p:nvPicPr>
        <p:blipFill rotWithShape="1">
          <a:blip r:embed="rId2"/>
          <a:srcRect l="30700" r="24648"/>
          <a:stretch>
            <a:fillRect/>
          </a:stretch>
        </p:blipFill>
        <p:spPr>
          <a:xfrm>
            <a:off x="1" y="10"/>
            <a:ext cx="3373119"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graphicFrame>
        <p:nvGraphicFramePr>
          <p:cNvPr id="6" name="Diagram 5"/>
          <p:cNvGraphicFramePr/>
          <p:nvPr>
            <p:extLst>
              <p:ext uri="{D42A27DB-BD31-4B8C-83A1-F6EECF244321}">
                <p14:modId xmlns:p14="http://schemas.microsoft.com/office/powerpoint/2010/main" val="800362243"/>
              </p:ext>
            </p:extLst>
          </p:nvPr>
        </p:nvGraphicFramePr>
        <p:xfrm>
          <a:off x="2604052" y="930909"/>
          <a:ext cx="9212028" cy="571563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3811" y="276225"/>
            <a:ext cx="10784378" cy="701040"/>
          </a:xfrm>
          <a:solidFill>
            <a:srgbClr val="007BD3"/>
          </a:solidFill>
          <a:ln w="9525">
            <a:noFill/>
          </a:ln>
        </p:spPr>
        <p:txBody>
          <a:bodyPr anchor="b" anchorCtr="0"/>
          <a:lstStyle/>
          <a:p>
            <a:pPr>
              <a:lnSpc>
                <a:spcPct val="90000"/>
              </a:lnSpc>
            </a:pPr>
            <a:r>
              <a:rPr lang="en-IN" altLang="en-US" sz="3600" dirty="0"/>
              <a:t>Oxytocin Physiology &amp; Pharmacology</a:t>
            </a:r>
          </a:p>
        </p:txBody>
      </p:sp>
      <p:graphicFrame>
        <p:nvGraphicFramePr>
          <p:cNvPr id="13" name="Diagram 12"/>
          <p:cNvGraphicFramePr/>
          <p:nvPr>
            <p:extLst>
              <p:ext uri="{D42A27DB-BD31-4B8C-83A1-F6EECF244321}">
                <p14:modId xmlns:p14="http://schemas.microsoft.com/office/powerpoint/2010/main" val="3325225870"/>
              </p:ext>
            </p:extLst>
          </p:nvPr>
        </p:nvGraphicFramePr>
        <p:xfrm>
          <a:off x="565785" y="1515745"/>
          <a:ext cx="8046720" cy="50660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2" name="Straight Arrow Connector 11"/>
          <p:cNvCxnSpPr/>
          <p:nvPr/>
        </p:nvCxnSpPr>
        <p:spPr>
          <a:xfrm flipV="1">
            <a:off x="1637830" y="3677065"/>
            <a:ext cx="0" cy="365125"/>
          </a:xfrm>
          <a:prstGeom prst="straightConnector1">
            <a:avLst/>
          </a:prstGeom>
          <a:gradFill rotWithShape="0">
            <a:gsLst>
              <a:gs pos="0">
                <a:schemeClr val="accent1"/>
              </a:gs>
              <a:gs pos="100000">
                <a:schemeClr val="accent2"/>
              </a:gs>
            </a:gsLst>
            <a:lin ang="5400000" scaled="1"/>
          </a:gradFill>
          <a:ln w="57150" cap="flat" cmpd="sng" algn="ctr">
            <a:solidFill>
              <a:schemeClr val="tx1"/>
            </a:solidFill>
            <a:prstDash val="solid"/>
            <a:round/>
            <a:headEnd type="none" w="med" len="med"/>
            <a:tailEnd type="arrow" w="med" len="med"/>
          </a:ln>
        </p:spPr>
      </p:cxnSp>
      <p:cxnSp>
        <p:nvCxnSpPr>
          <p:cNvPr id="10" name="Straight Arrow Connector 9"/>
          <p:cNvCxnSpPr/>
          <p:nvPr/>
        </p:nvCxnSpPr>
        <p:spPr>
          <a:xfrm flipV="1">
            <a:off x="3774658" y="3657186"/>
            <a:ext cx="0" cy="365125"/>
          </a:xfrm>
          <a:prstGeom prst="straightConnector1">
            <a:avLst/>
          </a:prstGeom>
          <a:gradFill rotWithShape="0">
            <a:gsLst>
              <a:gs pos="0">
                <a:schemeClr val="accent1"/>
              </a:gs>
              <a:gs pos="100000">
                <a:schemeClr val="accent2"/>
              </a:gs>
            </a:gsLst>
            <a:lin ang="5400000" scaled="1"/>
          </a:gradFill>
          <a:ln w="57150" cap="flat" cmpd="sng" algn="ctr">
            <a:solidFill>
              <a:schemeClr val="tx1"/>
            </a:solidFill>
            <a:prstDash val="solid"/>
            <a:round/>
            <a:headEnd type="none" w="med" len="med"/>
            <a:tailEnd type="arrow" w="med" len="med"/>
          </a:ln>
        </p:spPr>
      </p:cxnSp>
      <p:sp>
        <p:nvSpPr>
          <p:cNvPr id="15" name="Text Box 14"/>
          <p:cNvSpPr txBox="1"/>
          <p:nvPr/>
        </p:nvSpPr>
        <p:spPr>
          <a:xfrm>
            <a:off x="8931662" y="5237728"/>
            <a:ext cx="3044992" cy="1344047"/>
          </a:xfrm>
          <a:prstGeom prst="rect">
            <a:avLst/>
          </a:prstGeom>
          <a:gradFill>
            <a:gsLst>
              <a:gs pos="0">
                <a:srgbClr val="FECF40"/>
              </a:gs>
              <a:gs pos="100000">
                <a:srgbClr val="846C21"/>
              </a:gs>
            </a:gsLst>
            <a:lin scaled="0"/>
          </a:gradFill>
        </p:spPr>
        <p:txBody>
          <a:bodyPr wrap="square" rtlCol="0" anchor="t">
            <a:noAutofit/>
          </a:bodyPr>
          <a:lstStyle/>
          <a:p>
            <a:pPr>
              <a:lnSpc>
                <a:spcPct val="90000"/>
              </a:lnSpc>
            </a:pPr>
            <a:r>
              <a:rPr lang="en-US" dirty="0">
                <a:effectLst/>
                <a:sym typeface="+mn-ea"/>
              </a:rPr>
              <a:t>Oxytocin is prepared synthetically </a:t>
            </a:r>
          </a:p>
          <a:p>
            <a:pPr>
              <a:lnSpc>
                <a:spcPct val="90000"/>
              </a:lnSpc>
            </a:pPr>
            <a:r>
              <a:rPr lang="en-US" dirty="0">
                <a:effectLst/>
                <a:sym typeface="+mn-ea"/>
              </a:rPr>
              <a:t>The plasma half-life of oxytocin ranges from 1 to 6 minutes</a:t>
            </a:r>
            <a:endParaRPr lang="en-US" b="0" i="0" dirty="0">
              <a:effectLst/>
            </a:endParaRPr>
          </a:p>
          <a:p>
            <a:endParaRPr lang="en-US" b="0" i="0" dirty="0">
              <a:effectLst/>
            </a:endParaRPr>
          </a:p>
        </p:txBody>
      </p:sp>
      <p:graphicFrame>
        <p:nvGraphicFramePr>
          <p:cNvPr id="16" name="Diagram 15"/>
          <p:cNvGraphicFramePr/>
          <p:nvPr>
            <p:extLst>
              <p:ext uri="{D42A27DB-BD31-4B8C-83A1-F6EECF244321}">
                <p14:modId xmlns:p14="http://schemas.microsoft.com/office/powerpoint/2010/main" val="340355128"/>
              </p:ext>
            </p:extLst>
          </p:nvPr>
        </p:nvGraphicFramePr>
        <p:xfrm>
          <a:off x="7732405" y="1931987"/>
          <a:ext cx="4244246" cy="19177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0"/>
            <a:ext cx="12188952" cy="6858000"/>
          </a:xfrm>
          <a:prstGeom prst="rect">
            <a:avLst/>
          </a:prstGeom>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01600" y="320040"/>
            <a:ext cx="11979910" cy="632460"/>
          </a:xfrm>
          <a:solidFill>
            <a:srgbClr val="007BD3"/>
          </a:solidFill>
        </p:spPr>
        <p:txBody>
          <a:bodyPr anchor="b"/>
          <a:lstStyle/>
          <a:p>
            <a:pPr>
              <a:lnSpc>
                <a:spcPct val="90000"/>
              </a:lnSpc>
            </a:pPr>
            <a:r>
              <a:rPr lang="en-IN" sz="3600" dirty="0"/>
              <a:t>Oxytocic drugs in PPH -Evidence</a:t>
            </a:r>
          </a:p>
        </p:txBody>
      </p:sp>
      <p:pic>
        <p:nvPicPr>
          <p:cNvPr id="5" name="Picture 4" descr="A blue cover with white text&#10;&#10;Description automatically generated"/>
          <p:cNvPicPr>
            <a:picLocks noChangeAspect="1"/>
          </p:cNvPicPr>
          <p:nvPr/>
        </p:nvPicPr>
        <p:blipFill rotWithShape="1">
          <a:blip r:embed="rId2">
            <a:extLst>
              <a:ext uri="{28A0092B-C50C-407E-A947-70E740481C1C}">
                <a14:useLocalDpi xmlns:a14="http://schemas.microsoft.com/office/drawing/2010/main" val="0"/>
              </a:ext>
            </a:extLst>
          </a:blip>
          <a:srcRect t="13294" r="-1" b="11184"/>
          <a:stretch>
            <a:fillRect/>
          </a:stretch>
        </p:blipFill>
        <p:spPr>
          <a:xfrm>
            <a:off x="10460355" y="4770120"/>
            <a:ext cx="1621155" cy="192405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graphicFrame>
        <p:nvGraphicFramePr>
          <p:cNvPr id="8" name="Diagram 7"/>
          <p:cNvGraphicFramePr/>
          <p:nvPr>
            <p:extLst>
              <p:ext uri="{D42A27DB-BD31-4B8C-83A1-F6EECF244321}">
                <p14:modId xmlns:p14="http://schemas.microsoft.com/office/powerpoint/2010/main" val="4013490183"/>
              </p:ext>
            </p:extLst>
          </p:nvPr>
        </p:nvGraphicFramePr>
        <p:xfrm>
          <a:off x="579755" y="1761490"/>
          <a:ext cx="11144885" cy="49326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Box 10"/>
          <p:cNvSpPr txBox="1"/>
          <p:nvPr/>
        </p:nvSpPr>
        <p:spPr>
          <a:xfrm>
            <a:off x="5211445" y="4544060"/>
            <a:ext cx="4108450" cy="1799590"/>
          </a:xfrm>
          <a:prstGeom prst="rect">
            <a:avLst/>
          </a:prstGeom>
          <a:solidFill>
            <a:schemeClr val="bg2">
              <a:lumMod val="75000"/>
            </a:schemeClr>
          </a:solidFill>
          <a:ln>
            <a:solidFill>
              <a:schemeClr val="tx1">
                <a:lumMod val="95000"/>
                <a:lumOff val="5000"/>
              </a:schemeClr>
            </a:solidFill>
          </a:ln>
        </p:spPr>
        <p:txBody>
          <a:bodyPr wrap="square" rtlCol="0">
            <a:spAutoFit/>
          </a:bodyPr>
          <a:lstStyle/>
          <a:p>
            <a:pPr marL="285750" lvl="0" indent="-285750">
              <a:lnSpc>
                <a:spcPct val="100000"/>
              </a:lnSpc>
              <a:spcBef>
                <a:spcPct val="0"/>
              </a:spcBef>
              <a:spcAft>
                <a:spcPct val="35000"/>
              </a:spcAft>
              <a:buFont typeface="Arial" panose="020B0604020202020204" pitchFamily="34" charset="0"/>
              <a:buChar char="•"/>
            </a:pPr>
            <a:r>
              <a:rPr lang="en-IN" altLang="en-US">
                <a:solidFill>
                  <a:schemeClr val="dk1"/>
                </a:solidFill>
                <a:sym typeface="+mn-ea"/>
              </a:rPr>
              <a:t>Intramuscular ergometrine </a:t>
            </a:r>
            <a:endParaRPr lang="en-IN" altLang="en-US" b="0" i="0" u="none" baseline="0">
              <a:solidFill>
                <a:schemeClr val="dk1"/>
              </a:solidFill>
              <a:rtl val="0"/>
            </a:endParaRPr>
          </a:p>
          <a:p>
            <a:pPr marL="285750" lvl="0" indent="-285750">
              <a:lnSpc>
                <a:spcPct val="100000"/>
              </a:lnSpc>
              <a:spcBef>
                <a:spcPct val="0"/>
              </a:spcBef>
              <a:spcAft>
                <a:spcPct val="35000"/>
              </a:spcAft>
              <a:buFont typeface="Arial" panose="020B0604020202020204" pitchFamily="34" charset="0"/>
              <a:buChar char="•"/>
            </a:pPr>
            <a:r>
              <a:rPr lang="en-IN" altLang="en-US">
                <a:solidFill>
                  <a:schemeClr val="dk1"/>
                </a:solidFill>
                <a:sym typeface="+mn-ea"/>
              </a:rPr>
              <a:t>Oxytocin Ergometrine fixed dose </a:t>
            </a:r>
            <a:r>
              <a:rPr lang="en-US">
                <a:solidFill>
                  <a:schemeClr val="dk1"/>
                </a:solidFill>
                <a:sym typeface="+mn-ea"/>
              </a:rPr>
              <a:t>, </a:t>
            </a:r>
            <a:endParaRPr lang="en-US" b="0" i="0" u="none" baseline="0">
              <a:solidFill>
                <a:schemeClr val="dk1"/>
              </a:solidFill>
              <a:rtl val="0"/>
            </a:endParaRPr>
          </a:p>
          <a:p>
            <a:pPr marL="285750" lvl="0" indent="-285750">
              <a:lnSpc>
                <a:spcPct val="100000"/>
              </a:lnSpc>
              <a:spcBef>
                <a:spcPct val="0"/>
              </a:spcBef>
              <a:spcAft>
                <a:spcPct val="35000"/>
              </a:spcAft>
              <a:buFont typeface="Arial" panose="020B0604020202020204" pitchFamily="34" charset="0"/>
              <a:buChar char="•"/>
            </a:pPr>
            <a:r>
              <a:rPr lang="en-IN" altLang="en-US">
                <a:solidFill>
                  <a:schemeClr val="dk1"/>
                </a:solidFill>
                <a:sym typeface="+mn-ea"/>
              </a:rPr>
              <a:t>I</a:t>
            </a:r>
            <a:r>
              <a:rPr lang="en-US">
                <a:solidFill>
                  <a:schemeClr val="dk1"/>
                </a:solidFill>
                <a:sym typeface="+mn-ea"/>
              </a:rPr>
              <a:t>njectable </a:t>
            </a:r>
            <a:r>
              <a:rPr lang="en-IN" altLang="en-US">
                <a:solidFill>
                  <a:schemeClr val="dk1"/>
                </a:solidFill>
                <a:sym typeface="+mn-ea"/>
              </a:rPr>
              <a:t>P</a:t>
            </a:r>
            <a:r>
              <a:rPr lang="en-US">
                <a:solidFill>
                  <a:schemeClr val="dk1"/>
                </a:solidFill>
                <a:sym typeface="+mn-ea"/>
              </a:rPr>
              <a:t>rostaglandins or</a:t>
            </a:r>
            <a:r>
              <a:rPr lang="en-IN" altLang="en-US">
                <a:solidFill>
                  <a:schemeClr val="dk1"/>
                </a:solidFill>
                <a:sym typeface="+mn-ea"/>
              </a:rPr>
              <a:t>.M</a:t>
            </a:r>
            <a:r>
              <a:rPr lang="en-US">
                <a:solidFill>
                  <a:schemeClr val="dk1"/>
                </a:solidFill>
                <a:sym typeface="+mn-ea"/>
              </a:rPr>
              <a:t>isoprostol </a:t>
            </a:r>
            <a:r>
              <a:rPr lang="en-IN" altLang="en-US">
                <a:solidFill>
                  <a:schemeClr val="dk1"/>
                </a:solidFill>
                <a:sym typeface="+mn-ea"/>
              </a:rPr>
              <a:t> </a:t>
            </a:r>
            <a:r>
              <a:rPr lang="en-US">
                <a:solidFill>
                  <a:schemeClr val="dk1"/>
                </a:solidFill>
                <a:sym typeface="+mn-ea"/>
              </a:rPr>
              <a:t>are recommended</a:t>
            </a:r>
            <a:endParaRPr lang="en-US" altLang="en-US" b="0" i="0" u="none" baseline="0">
              <a:solidFill>
                <a:schemeClr val="dk1"/>
              </a:solidFill>
              <a:rtl val="0"/>
            </a:endParaRPr>
          </a:p>
          <a:p>
            <a:endParaRPr lang="en-US"/>
          </a:p>
        </p:txBody>
      </p:sp>
      <p:sp>
        <p:nvSpPr>
          <p:cNvPr id="12" name="Down Arrow 11"/>
          <p:cNvSpPr/>
          <p:nvPr/>
        </p:nvSpPr>
        <p:spPr>
          <a:xfrm>
            <a:off x="6708775" y="3387725"/>
            <a:ext cx="843915" cy="1115695"/>
          </a:xfrm>
          <a:prstGeom prst="downArrow">
            <a:avLst/>
          </a:pr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13" name="Text Box 12"/>
          <p:cNvSpPr txBox="1"/>
          <p:nvPr/>
        </p:nvSpPr>
        <p:spPr>
          <a:xfrm>
            <a:off x="721360" y="1116330"/>
            <a:ext cx="10389870" cy="953135"/>
          </a:xfrm>
          <a:prstGeom prst="rect">
            <a:avLst/>
          </a:prstGeom>
          <a:noFill/>
        </p:spPr>
        <p:txBody>
          <a:bodyPr wrap="square" rtlCol="0">
            <a:spAutoFit/>
          </a:bodyPr>
          <a:lstStyle/>
          <a:p>
            <a:pPr algn="ctr"/>
            <a:r>
              <a:rPr lang="en-IN" sz="2800">
                <a:solidFill>
                  <a:schemeClr val="dk1"/>
                </a:solidFill>
                <a:sym typeface="+mn-ea"/>
              </a:rPr>
              <a:t>FIGO recommendations for management of PPH 2022</a:t>
            </a:r>
            <a:endParaRPr lang="en-IN" altLang="en-US" sz="2800" b="0" i="0" u="none" baseline="0">
              <a:solidFill>
                <a:schemeClr val="dk1"/>
              </a:solidFill>
              <a:rtl val="0"/>
            </a:endParaRPr>
          </a:p>
          <a:p>
            <a:pPr algn="ctr"/>
            <a:endParaRPr lang="en-IN" altLang="en-US" sz="2800" b="0" i="0" u="none" baseline="0">
              <a:solidFill>
                <a:schemeClr val="dk1"/>
              </a:solidFill>
              <a:rtl val="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Box 8"/>
          <p:cNvSpPr txBox="1"/>
          <p:nvPr/>
        </p:nvSpPr>
        <p:spPr>
          <a:xfrm>
            <a:off x="1619250" y="4336415"/>
            <a:ext cx="6096000" cy="829945"/>
          </a:xfrm>
          <a:prstGeom prst="rect">
            <a:avLst/>
          </a:prstGeom>
          <a:solidFill>
            <a:schemeClr val="accent3">
              <a:lumMod val="75000"/>
            </a:schemeClr>
          </a:solidFill>
        </p:spPr>
        <p:txBody>
          <a:bodyPr wrap="square" rtlCol="0" anchor="t">
            <a:spAutoFit/>
          </a:bodyPr>
          <a:lstStyle/>
          <a:p>
            <a:pPr algn="ctr"/>
            <a:r>
              <a:rPr lang="en-US" sz="2400">
                <a:sym typeface="+mn-ea"/>
              </a:rPr>
              <a:t>Carbetocin</a:t>
            </a:r>
            <a:r>
              <a:rPr lang="en-IN" altLang="en-US" sz="2400">
                <a:sym typeface="+mn-ea"/>
              </a:rPr>
              <a:t> </a:t>
            </a:r>
            <a:r>
              <a:rPr lang="en-US" sz="2400">
                <a:sym typeface="+mn-ea"/>
              </a:rPr>
              <a:t>(100 mcg IM/IV)#</a:t>
            </a:r>
            <a:r>
              <a:rPr lang="en-IN" altLang="en-US" sz="2400">
                <a:sym typeface="+mn-ea"/>
              </a:rPr>
              <a:t> only for prevention </a:t>
            </a:r>
          </a:p>
        </p:txBody>
      </p:sp>
      <p:graphicFrame>
        <p:nvGraphicFramePr>
          <p:cNvPr id="10" name="Diagram 9"/>
          <p:cNvGraphicFramePr/>
          <p:nvPr/>
        </p:nvGraphicFramePr>
        <p:xfrm>
          <a:off x="715645" y="1361440"/>
          <a:ext cx="10972800" cy="4526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 Box 10"/>
          <p:cNvSpPr txBox="1"/>
          <p:nvPr/>
        </p:nvSpPr>
        <p:spPr>
          <a:xfrm>
            <a:off x="1619250" y="5242560"/>
            <a:ext cx="6096000" cy="645160"/>
          </a:xfrm>
          <a:prstGeom prst="rect">
            <a:avLst/>
          </a:prstGeom>
          <a:gradFill>
            <a:gsLst>
              <a:gs pos="0">
                <a:srgbClr val="FECF40"/>
              </a:gs>
              <a:gs pos="100000">
                <a:srgbClr val="846C21"/>
              </a:gs>
            </a:gsLst>
            <a:lin scaled="0"/>
          </a:gradFill>
        </p:spPr>
        <p:txBody>
          <a:bodyPr wrap="square" rtlCol="0" anchor="t">
            <a:spAutoFit/>
          </a:bodyPr>
          <a:lstStyle/>
          <a:p>
            <a:r>
              <a:rPr lang="en-US"/>
              <a:t>Oxytocin should be used as a first-line agent, with other agents added only if needed to control hemorrhage.</a:t>
            </a:r>
          </a:p>
        </p:txBody>
      </p:sp>
      <p:sp>
        <p:nvSpPr>
          <p:cNvPr id="12" name="Title 1"/>
          <p:cNvSpPr>
            <a:spLocks noGrp="1"/>
          </p:cNvSpPr>
          <p:nvPr/>
        </p:nvSpPr>
        <p:spPr>
          <a:xfrm>
            <a:off x="212090" y="-114300"/>
            <a:ext cx="11979910" cy="828040"/>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Oxytocic drugs in PPH -Evidence</a:t>
            </a:r>
          </a:p>
        </p:txBody>
      </p:sp>
      <p:sp>
        <p:nvSpPr>
          <p:cNvPr id="17" name="Text Box 16"/>
          <p:cNvSpPr txBox="1"/>
          <p:nvPr/>
        </p:nvSpPr>
        <p:spPr>
          <a:xfrm>
            <a:off x="2171700" y="789940"/>
            <a:ext cx="7848600" cy="368300"/>
          </a:xfrm>
          <a:prstGeom prst="rect">
            <a:avLst/>
          </a:prstGeom>
          <a:solidFill>
            <a:schemeClr val="bg2">
              <a:lumMod val="60000"/>
              <a:lumOff val="40000"/>
            </a:schemeClr>
          </a:solidFill>
          <a:ln>
            <a:solidFill>
              <a:schemeClr val="tx1"/>
            </a:solidFill>
          </a:ln>
        </p:spPr>
        <p:txBody>
          <a:bodyPr wrap="square" rtlCol="0" anchor="t">
            <a:spAutoFit/>
          </a:bodyPr>
          <a:lstStyle/>
          <a:p>
            <a:r>
              <a:rPr lang="en-US" dirty="0"/>
              <a:t>PPH Prevention and</a:t>
            </a:r>
            <a:r>
              <a:rPr lang="en-IN" altLang="en-US" dirty="0"/>
              <a:t> </a:t>
            </a:r>
            <a:r>
              <a:rPr lang="en-US" dirty="0"/>
              <a:t>Management:</a:t>
            </a:r>
            <a:r>
              <a:rPr lang="en-IN" altLang="en-US" dirty="0"/>
              <a:t> FOGSI </a:t>
            </a:r>
            <a:r>
              <a:rPr lang="en-US" dirty="0"/>
              <a:t>Updated PPH Guidelines 2022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26214" t="17408" r="11200" b="9076"/>
          <a:stretch>
            <a:fillRect/>
          </a:stretch>
        </p:blipFill>
        <p:spPr>
          <a:xfrm>
            <a:off x="516890" y="122555"/>
            <a:ext cx="11430000" cy="6612890"/>
          </a:xfrm>
          <a:prstGeom prst="rect">
            <a:avLst/>
          </a:prstGeom>
        </p:spPr>
      </p:pic>
      <p:sp>
        <p:nvSpPr>
          <p:cNvPr id="3" name="Doughnut 2">
            <a:extLst>
              <a:ext uri="{FF2B5EF4-FFF2-40B4-BE49-F238E27FC236}">
                <a16:creationId xmlns:a16="http://schemas.microsoft.com/office/drawing/2014/main" id="{416D1A47-51E5-C558-72FD-834F5BC63484}"/>
              </a:ext>
            </a:extLst>
          </p:cNvPr>
          <p:cNvSpPr/>
          <p:nvPr/>
        </p:nvSpPr>
        <p:spPr>
          <a:xfrm>
            <a:off x="4674110" y="1417638"/>
            <a:ext cx="1547785" cy="1544223"/>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66321"/>
            <a:ext cx="10972800" cy="674687"/>
          </a:xfrm>
        </p:spPr>
        <p:txBody>
          <a:bodyPr/>
          <a:lstStyle/>
          <a:p>
            <a:r>
              <a:rPr lang="en-IN" altLang="en-US" dirty="0"/>
              <a:t>EMOTIVE TRIAL 2023</a:t>
            </a:r>
          </a:p>
        </p:txBody>
      </p:sp>
      <p:pic>
        <p:nvPicPr>
          <p:cNvPr id="4" name="Picture 3"/>
          <p:cNvPicPr>
            <a:picLocks noChangeAspect="1"/>
          </p:cNvPicPr>
          <p:nvPr/>
        </p:nvPicPr>
        <p:blipFill>
          <a:blip r:embed="rId2"/>
          <a:srcRect l="28571" t="10611" r="11080" b="34247"/>
          <a:stretch>
            <a:fillRect/>
          </a:stretch>
        </p:blipFill>
        <p:spPr>
          <a:xfrm>
            <a:off x="7792085" y="1690370"/>
            <a:ext cx="3298825" cy="1579245"/>
          </a:xfrm>
          <a:prstGeom prst="round2SameRect">
            <a:avLst>
              <a:gd name="adj1" fmla="val 16667"/>
              <a:gd name="adj2" fmla="val 0"/>
            </a:avLst>
          </a:prstGeom>
        </p:spPr>
      </p:pic>
      <p:sp>
        <p:nvSpPr>
          <p:cNvPr id="5" name="Title 1"/>
          <p:cNvSpPr>
            <a:spLocks noGrp="1"/>
          </p:cNvSpPr>
          <p:nvPr/>
        </p:nvSpPr>
        <p:spPr>
          <a:xfrm>
            <a:off x="92822" y="150907"/>
            <a:ext cx="11979910" cy="501015"/>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Oxytocic drugs in PPH -Evidence</a:t>
            </a:r>
          </a:p>
        </p:txBody>
      </p:sp>
      <p:cxnSp>
        <p:nvCxnSpPr>
          <p:cNvPr id="7" name="Straight Arrow Connector 6"/>
          <p:cNvCxnSpPr/>
          <p:nvPr/>
        </p:nvCxnSpPr>
        <p:spPr>
          <a:xfrm flipH="1">
            <a:off x="3715385" y="2722245"/>
            <a:ext cx="830580" cy="550545"/>
          </a:xfrm>
          <a:prstGeom prst="straightConnector1">
            <a:avLst/>
          </a:prstGeom>
          <a:gradFill rotWithShape="0">
            <a:gsLst>
              <a:gs pos="0">
                <a:schemeClr val="accent1"/>
              </a:gs>
              <a:gs pos="100000">
                <a:schemeClr val="accent2"/>
              </a:gs>
            </a:gsLst>
            <a:lin ang="5400000" scaled="1"/>
          </a:gradFill>
          <a:ln w="38100" cap="flat" cmpd="sng" algn="ctr">
            <a:solidFill>
              <a:schemeClr val="tx1"/>
            </a:solidFill>
            <a:prstDash val="solid"/>
            <a:round/>
            <a:headEnd type="none" w="med" len="med"/>
            <a:tailEnd type="arrow" w="med" len="med"/>
          </a:ln>
        </p:spPr>
      </p:cxnSp>
      <p:sp>
        <p:nvSpPr>
          <p:cNvPr id="9" name="Text Box 8"/>
          <p:cNvSpPr txBox="1"/>
          <p:nvPr/>
        </p:nvSpPr>
        <p:spPr>
          <a:xfrm>
            <a:off x="286385" y="1095375"/>
            <a:ext cx="1877695" cy="368300"/>
          </a:xfrm>
          <a:prstGeom prst="rect">
            <a:avLst/>
          </a:prstGeom>
          <a:noFill/>
        </p:spPr>
        <p:txBody>
          <a:bodyPr wrap="square" rtlCol="0">
            <a:spAutoFit/>
          </a:bodyPr>
          <a:lstStyle/>
          <a:p>
            <a:endParaRPr lang="en-US"/>
          </a:p>
        </p:txBody>
      </p:sp>
      <p:graphicFrame>
        <p:nvGraphicFramePr>
          <p:cNvPr id="19" name="Diagram 18"/>
          <p:cNvGraphicFramePr/>
          <p:nvPr/>
        </p:nvGraphicFramePr>
        <p:xfrm>
          <a:off x="4191635" y="1784350"/>
          <a:ext cx="2893060" cy="843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Diagram 19"/>
          <p:cNvGraphicFramePr/>
          <p:nvPr/>
        </p:nvGraphicFramePr>
        <p:xfrm>
          <a:off x="1946910" y="3441700"/>
          <a:ext cx="2244725" cy="52197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22" name="Diagram 21"/>
          <p:cNvGraphicFramePr/>
          <p:nvPr/>
        </p:nvGraphicFramePr>
        <p:xfrm>
          <a:off x="5216525" y="3518535"/>
          <a:ext cx="626745" cy="368300"/>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23" name="Diagram 22"/>
          <p:cNvGraphicFramePr/>
          <p:nvPr/>
        </p:nvGraphicFramePr>
        <p:xfrm>
          <a:off x="6868160" y="3310255"/>
          <a:ext cx="4064000" cy="816610"/>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cxnSp>
        <p:nvCxnSpPr>
          <p:cNvPr id="24" name="Straight Arrow Connector 23"/>
          <p:cNvCxnSpPr/>
          <p:nvPr/>
        </p:nvCxnSpPr>
        <p:spPr>
          <a:xfrm>
            <a:off x="7084695" y="2644775"/>
            <a:ext cx="956310" cy="709295"/>
          </a:xfrm>
          <a:prstGeom prst="straightConnector1">
            <a:avLst/>
          </a:prstGeom>
          <a:gradFill rotWithShape="0">
            <a:gsLst>
              <a:gs pos="0">
                <a:schemeClr val="accent1"/>
              </a:gs>
              <a:gs pos="100000">
                <a:schemeClr val="accent2"/>
              </a:gs>
            </a:gsLst>
            <a:lin ang="5400000" scaled="1"/>
          </a:gradFill>
          <a:ln w="38100" cap="flat" cmpd="sng" algn="ctr">
            <a:solidFill>
              <a:schemeClr val="tx1"/>
            </a:solidFill>
            <a:prstDash val="solid"/>
            <a:round/>
            <a:headEnd type="none" w="med" len="med"/>
            <a:tailEnd type="arrow" w="med" len="med"/>
          </a:ln>
        </p:spPr>
      </p:cxnSp>
      <p:graphicFrame>
        <p:nvGraphicFramePr>
          <p:cNvPr id="25" name="Diagram 24"/>
          <p:cNvGraphicFramePr/>
          <p:nvPr/>
        </p:nvGraphicFramePr>
        <p:xfrm>
          <a:off x="5062855" y="4304030"/>
          <a:ext cx="651510" cy="687070"/>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graphicFrame>
        <p:nvGraphicFramePr>
          <p:cNvPr id="26" name="Diagram 25"/>
          <p:cNvGraphicFramePr/>
          <p:nvPr/>
        </p:nvGraphicFramePr>
        <p:xfrm>
          <a:off x="2282190" y="4991100"/>
          <a:ext cx="7626985" cy="645160"/>
        </p:xfrm>
        <a:graphic>
          <a:graphicData uri="http://schemas.openxmlformats.org/drawingml/2006/diagram">
            <dgm:relIds xmlns:dgm="http://schemas.openxmlformats.org/drawingml/2006/diagram" xmlns:r="http://schemas.openxmlformats.org/officeDocument/2006/relationships" r:dm="rId28" r:lo="rId29" r:qs="rId30" r:cs="rId31"/>
          </a:graphicData>
        </a:graphic>
      </p:graphicFrame>
      <p:graphicFrame>
        <p:nvGraphicFramePr>
          <p:cNvPr id="31" name="Diagram 30"/>
          <p:cNvGraphicFramePr/>
          <p:nvPr/>
        </p:nvGraphicFramePr>
        <p:xfrm>
          <a:off x="3977005" y="6243320"/>
          <a:ext cx="4064000" cy="368300"/>
        </p:xfrm>
        <a:graphic>
          <a:graphicData uri="http://schemas.openxmlformats.org/drawingml/2006/diagram">
            <dgm:relIds xmlns:dgm="http://schemas.openxmlformats.org/drawingml/2006/diagram" xmlns:r="http://schemas.openxmlformats.org/officeDocument/2006/relationships" r:dm="rId33" r:lo="rId34" r:qs="rId35" r:cs="rId36"/>
          </a:graphicData>
        </a:graphic>
      </p:graphicFrame>
      <p:graphicFrame>
        <p:nvGraphicFramePr>
          <p:cNvPr id="33" name="Diagram 32"/>
          <p:cNvGraphicFramePr/>
          <p:nvPr/>
        </p:nvGraphicFramePr>
        <p:xfrm>
          <a:off x="5251450" y="5636260"/>
          <a:ext cx="803275" cy="583565"/>
        </p:xfrm>
        <a:graphic>
          <a:graphicData uri="http://schemas.openxmlformats.org/drawingml/2006/diagram">
            <dgm:relIds xmlns:dgm="http://schemas.openxmlformats.org/drawingml/2006/diagram" xmlns:r="http://schemas.openxmlformats.org/officeDocument/2006/relationships" r:dm="rId38" r:lo="rId39" r:qs="rId40" r:cs="rId41"/>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 name="Content Placeholder 4"/>
          <p:cNvPicPr>
            <a:picLocks noChangeAspect="1"/>
          </p:cNvPicPr>
          <p:nvPr/>
        </p:nvPicPr>
        <p:blipFill>
          <a:blip r:embed="rId2"/>
          <a:stretch>
            <a:fillRect/>
          </a:stretch>
        </p:blipFill>
        <p:spPr>
          <a:xfrm>
            <a:off x="907415" y="1418590"/>
            <a:ext cx="6626860" cy="5528945"/>
          </a:xfrm>
          <a:prstGeom prst="rect">
            <a:avLst/>
          </a:prstGeom>
          <a:noFill/>
          <a:ln w="9525">
            <a:solidFill>
              <a:schemeClr val="accent5"/>
            </a:solidFill>
          </a:ln>
        </p:spPr>
      </p:pic>
      <p:sp>
        <p:nvSpPr>
          <p:cNvPr id="6" name="Title 1"/>
          <p:cNvSpPr>
            <a:spLocks noGrp="1"/>
          </p:cNvSpPr>
          <p:nvPr/>
        </p:nvSpPr>
        <p:spPr>
          <a:xfrm>
            <a:off x="736600" y="401638"/>
            <a:ext cx="10972800" cy="1143000"/>
          </a:xfrm>
          <a:prstGeom prst="rect">
            <a:avLst/>
          </a:prstGeom>
          <a:noFill/>
          <a:ln w="9525">
            <a:no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r>
              <a:rPr lang="en-IN" altLang="en-US" sz="3200"/>
              <a:t>Uterotonics /Oxytocin  as part of First Response BUNDLE</a:t>
            </a:r>
          </a:p>
        </p:txBody>
      </p:sp>
      <p:sp>
        <p:nvSpPr>
          <p:cNvPr id="7" name="Text Box 6"/>
          <p:cNvSpPr txBox="1"/>
          <p:nvPr/>
        </p:nvSpPr>
        <p:spPr>
          <a:xfrm>
            <a:off x="8027035" y="2942590"/>
            <a:ext cx="3460115" cy="368300"/>
          </a:xfrm>
          <a:prstGeom prst="rect">
            <a:avLst/>
          </a:prstGeom>
          <a:solidFill>
            <a:srgbClr val="FFFF00"/>
          </a:solidFill>
          <a:ln>
            <a:gradFill>
              <a:gsLst>
                <a:gs pos="0">
                  <a:srgbClr val="E30000"/>
                </a:gs>
                <a:gs pos="100000">
                  <a:srgbClr val="760303"/>
                </a:gs>
              </a:gsLst>
            </a:gradFill>
          </a:ln>
        </p:spPr>
        <p:txBody>
          <a:bodyPr wrap="square" rtlCol="0">
            <a:spAutoFit/>
          </a:bodyPr>
          <a:lstStyle/>
          <a:p>
            <a:r>
              <a:rPr lang="en-IN" altLang="en-US" b="1">
                <a:solidFill>
                  <a:schemeClr val="tx1"/>
                </a:solidFill>
              </a:rPr>
              <a:t>UTEROTONICS/ OXYTOCIN</a:t>
            </a:r>
          </a:p>
        </p:txBody>
      </p:sp>
      <p:sp>
        <p:nvSpPr>
          <p:cNvPr id="8" name="Oval 7"/>
          <p:cNvSpPr/>
          <p:nvPr/>
        </p:nvSpPr>
        <p:spPr>
          <a:xfrm>
            <a:off x="3688080" y="2216785"/>
            <a:ext cx="2069465" cy="1717675"/>
          </a:xfrm>
          <a:prstGeom prst="ellipse">
            <a:avLst/>
          </a:prstGeom>
          <a:noFill/>
          <a:ln w="76200" cap="flat" cmpd="sng" algn="ctr">
            <a:gradFill>
              <a:gsLst>
                <a:gs pos="0">
                  <a:srgbClr val="E30000"/>
                </a:gs>
                <a:gs pos="100000">
                  <a:srgbClr val="760303"/>
                </a:gs>
              </a:gsLst>
            </a:gra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2" name="Right Arrow 1"/>
          <p:cNvSpPr/>
          <p:nvPr/>
        </p:nvSpPr>
        <p:spPr>
          <a:xfrm>
            <a:off x="5740400" y="3042285"/>
            <a:ext cx="2136775" cy="386715"/>
          </a:xfrm>
          <a:prstGeom prst="rightArrow">
            <a:avLst/>
          </a:prstGeom>
          <a:solidFill>
            <a:srgbClr val="FF0000"/>
          </a:soli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 presetClass="entr" presetSubtype="16"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circle(in)">
                                      <p:cBhvr>
                                        <p:cTn id="1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7" grpId="1"/>
      <p:bldP spid="8" grpId="0" bldLvl="0" animBg="1"/>
      <p:bldP spid="8"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p:cNvSpPr>
            <a:spLocks noGrp="1" noRot="1" noChangeAspect="1" noMove="1" noResize="1" noEditPoints="1" noAdjustHandles="1" noChangeArrowheads="1" noChangeShapeType="1" noTextEdit="1"/>
          </p:cNvSpPr>
          <p:nvPr/>
        </p:nvSpPr>
        <p:spPr>
          <a:xfrm>
            <a:off x="0" y="1524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90000"/>
              </a:lnSpc>
            </a:pPr>
            <a:r>
              <a:rPr lang="en-IN" dirty="0">
                <a:effectLst/>
                <a:sym typeface="+mn-ea"/>
              </a:rPr>
              <a:t>These side-effects are generally related to the maternal condition, mode of delivery, dose, and route of administration</a:t>
            </a:r>
            <a:endParaRPr lang="en-IN" b="0" i="0" dirty="0">
              <a:effectLst/>
            </a:endParaRPr>
          </a:p>
          <a:p>
            <a:pPr>
              <a:lnSpc>
                <a:spcPct val="90000"/>
              </a:lnSpc>
            </a:pPr>
            <a:r>
              <a:rPr lang="en-US" dirty="0">
                <a:effectLst/>
                <a:sym typeface="+mn-ea"/>
              </a:rPr>
              <a:t>The first large systematic review and meta-analysis of 61 RCTs based on 68834 participants assessed 27 side-effects of oxytocin for the prevention of PPH, showed that oxytocin could decrease the risk of shivering, fever, and diarrhea, and did not show evidence of an increased risk of other side-effects</a:t>
            </a:r>
            <a:br>
              <a:rPr lang="en-US" dirty="0">
                <a:effectLst/>
                <a:sym typeface="+mn-ea"/>
              </a:rPr>
            </a:br>
            <a:endParaRPr lang="en-US"/>
          </a:p>
        </p:txBody>
      </p:sp>
      <p:sp>
        <p:nvSpPr>
          <p:cNvPr id="2" name="Title 1"/>
          <p:cNvSpPr>
            <a:spLocks noGrp="1"/>
          </p:cNvSpPr>
          <p:nvPr>
            <p:ph type="title"/>
          </p:nvPr>
        </p:nvSpPr>
        <p:spPr>
          <a:xfrm>
            <a:off x="837565" y="44450"/>
            <a:ext cx="10360660" cy="722630"/>
          </a:xfrm>
          <a:solidFill>
            <a:srgbClr val="007BD3"/>
          </a:solidFill>
          <a:ln w="9525">
            <a:noFill/>
          </a:ln>
        </p:spPr>
        <p:txBody>
          <a:bodyPr anchor="b" anchorCtr="0"/>
          <a:lstStyle/>
          <a:p>
            <a:pPr>
              <a:lnSpc>
                <a:spcPct val="90000"/>
              </a:lnSpc>
            </a:pPr>
            <a:r>
              <a:rPr lang="en-IN" sz="3600" dirty="0"/>
              <a:t>Adverse effects of Oxytocin</a:t>
            </a:r>
          </a:p>
        </p:txBody>
      </p:sp>
      <p:sp>
        <p:nvSpPr>
          <p:cNvPr id="14" name="Freeform: Shape 13"/>
          <p:cNvSpPr>
            <a:spLocks noGrp="1" noRot="1" noChangeAspect="1" noMove="1" noResize="1" noEditPoints="1" noAdjustHandles="1" noChangeArrowheads="1" noChangeShapeType="1" noTextEdit="1"/>
          </p:cNvSpPr>
          <p:nvPr/>
        </p:nvSpPr>
        <p:spPr>
          <a:xfrm>
            <a:off x="4285753" y="6027658"/>
            <a:ext cx="7906247" cy="830343"/>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1" fmla="*/ 6884912 w 6884912"/>
              <a:gd name="connsiteY0-2" fmla="*/ 0 h 1161397"/>
              <a:gd name="connsiteX1-3" fmla="*/ 6884912 w 6884912"/>
              <a:gd name="connsiteY1-4" fmla="*/ 1161397 h 1161397"/>
              <a:gd name="connsiteX2-5" fmla="*/ 0 w 6884912"/>
              <a:gd name="connsiteY2-6" fmla="*/ 1161397 h 1161397"/>
              <a:gd name="connsiteX3-7" fmla="*/ 27135 w 6884912"/>
              <a:gd name="connsiteY3-8" fmla="*/ 1147460 h 1161397"/>
              <a:gd name="connsiteX4-9" fmla="*/ 115388 w 6884912"/>
              <a:gd name="connsiteY4-10" fmla="*/ 1159043 h 1161397"/>
              <a:gd name="connsiteX5-11" fmla="*/ 119094 w 6884912"/>
              <a:gd name="connsiteY5-12" fmla="*/ 1148463 h 1161397"/>
              <a:gd name="connsiteX6-13" fmla="*/ 171824 w 6884912"/>
              <a:gd name="connsiteY6-14" fmla="*/ 1133224 h 1161397"/>
              <a:gd name="connsiteX7-15" fmla="*/ 376455 w 6884912"/>
              <a:gd name="connsiteY7-16" fmla="*/ 1137381 h 1161397"/>
              <a:gd name="connsiteX8-17" fmla="*/ 478946 w 6884912"/>
              <a:gd name="connsiteY8-18" fmla="*/ 1106011 h 1161397"/>
              <a:gd name="connsiteX9-19" fmla="*/ 512111 w 6884912"/>
              <a:gd name="connsiteY9-20" fmla="*/ 1085599 h 1161397"/>
              <a:gd name="connsiteX10-21" fmla="*/ 567875 w 6884912"/>
              <a:gd name="connsiteY10-22" fmla="*/ 1051976 h 1161397"/>
              <a:gd name="connsiteX11-23" fmla="*/ 601644 w 6884912"/>
              <a:gd name="connsiteY11-24" fmla="*/ 1003997 h 1161397"/>
              <a:gd name="connsiteX12-25" fmla="*/ 651408 w 6884912"/>
              <a:gd name="connsiteY12-26" fmla="*/ 984938 h 1161397"/>
              <a:gd name="connsiteX13-27" fmla="*/ 673197 w 6884912"/>
              <a:gd name="connsiteY13-28" fmla="*/ 1010060 h 1161397"/>
              <a:gd name="connsiteX14-29" fmla="*/ 723108 w 6884912"/>
              <a:gd name="connsiteY14-30" fmla="*/ 980081 h 1161397"/>
              <a:gd name="connsiteX15-31" fmla="*/ 797699 w 6884912"/>
              <a:gd name="connsiteY15-32" fmla="*/ 931362 h 1161397"/>
              <a:gd name="connsiteX16-33" fmla="*/ 843359 w 6884912"/>
              <a:gd name="connsiteY16-34" fmla="*/ 910894 h 1161397"/>
              <a:gd name="connsiteX17-35" fmla="*/ 965215 w 6884912"/>
              <a:gd name="connsiteY17-36" fmla="*/ 846701 h 1161397"/>
              <a:gd name="connsiteX18-37" fmla="*/ 1085080 w 6884912"/>
              <a:gd name="connsiteY18-38" fmla="*/ 776086 h 1161397"/>
              <a:gd name="connsiteX19-39" fmla="*/ 1131224 w 6884912"/>
              <a:gd name="connsiteY19-40" fmla="*/ 706160 h 1161397"/>
              <a:gd name="connsiteX20-41" fmla="*/ 1138051 w 6884912"/>
              <a:gd name="connsiteY20-42" fmla="*/ 702034 h 1161397"/>
              <a:gd name="connsiteX21-43" fmla="*/ 1158800 w 6884912"/>
              <a:gd name="connsiteY21-44" fmla="*/ 700004 h 1161397"/>
              <a:gd name="connsiteX22-45" fmla="*/ 1166947 w 6884912"/>
              <a:gd name="connsiteY22-46" fmla="*/ 700762 h 1161397"/>
              <a:gd name="connsiteX23-47" fmla="*/ 1178135 w 6884912"/>
              <a:gd name="connsiteY23-48" fmla="*/ 698631 h 1161397"/>
              <a:gd name="connsiteX24-49" fmla="*/ 1178301 w 6884912"/>
              <a:gd name="connsiteY24-50" fmla="*/ 698094 h 1161397"/>
              <a:gd name="connsiteX25-51" fmla="*/ 1188995 w 6884912"/>
              <a:gd name="connsiteY25-52" fmla="*/ 697048 h 1161397"/>
              <a:gd name="connsiteX26-53" fmla="*/ 1242716 w 6884912"/>
              <a:gd name="connsiteY26-54" fmla="*/ 698052 h 1161397"/>
              <a:gd name="connsiteX27-55" fmla="*/ 1299977 w 6884912"/>
              <a:gd name="connsiteY27-56" fmla="*/ 639196 h 1161397"/>
              <a:gd name="connsiteX28-57" fmla="*/ 1326190 w 6884912"/>
              <a:gd name="connsiteY28-58" fmla="*/ 625955 h 1161397"/>
              <a:gd name="connsiteX29-59" fmla="*/ 1339600 w 6884912"/>
              <a:gd name="connsiteY29-60" fmla="*/ 616295 h 1161397"/>
              <a:gd name="connsiteX30-61" fmla="*/ 1340054 w 6884912"/>
              <a:gd name="connsiteY30-62" fmla="*/ 614022 h 1161397"/>
              <a:gd name="connsiteX31-63" fmla="*/ 1391606 w 6884912"/>
              <a:gd name="connsiteY31-64" fmla="*/ 615229 h 1161397"/>
              <a:gd name="connsiteX32-65" fmla="*/ 1397565 w 6884912"/>
              <a:gd name="connsiteY32-66" fmla="*/ 611490 h 1161397"/>
              <a:gd name="connsiteX33-67" fmla="*/ 1432302 w 6884912"/>
              <a:gd name="connsiteY33-68" fmla="*/ 617267 h 1161397"/>
              <a:gd name="connsiteX34-69" fmla="*/ 1449644 w 6884912"/>
              <a:gd name="connsiteY34-70" fmla="*/ 617591 h 1161397"/>
              <a:gd name="connsiteX35-71" fmla="*/ 1455793 w 6884912"/>
              <a:gd name="connsiteY35-72" fmla="*/ 623174 h 1161397"/>
              <a:gd name="connsiteX36-73" fmla="*/ 1480758 w 6884912"/>
              <a:gd name="connsiteY36-74" fmla="*/ 620863 h 1161397"/>
              <a:gd name="connsiteX37-75" fmla="*/ 1483154 w 6884912"/>
              <a:gd name="connsiteY37-76" fmla="*/ 618527 h 1161397"/>
              <a:gd name="connsiteX38-77" fmla="*/ 1505495 w 6884912"/>
              <a:gd name="connsiteY38-78" fmla="*/ 624325 h 1161397"/>
              <a:gd name="connsiteX39-79" fmla="*/ 1526340 w 6884912"/>
              <a:gd name="connsiteY39-80" fmla="*/ 638496 h 1161397"/>
              <a:gd name="connsiteX40-81" fmla="*/ 1731986 w 6884912"/>
              <a:gd name="connsiteY40-82" fmla="*/ 589682 h 1161397"/>
              <a:gd name="connsiteX41-83" fmla="*/ 1927935 w 6884912"/>
              <a:gd name="connsiteY41-84" fmla="*/ 628540 h 1161397"/>
              <a:gd name="connsiteX42-85" fmla="*/ 2039075 w 6884912"/>
              <a:gd name="connsiteY42-86" fmla="*/ 599964 h 1161397"/>
              <a:gd name="connsiteX43-87" fmla="*/ 2066980 w 6884912"/>
              <a:gd name="connsiteY43-88" fmla="*/ 550413 h 1161397"/>
              <a:gd name="connsiteX44-89" fmla="*/ 2352236 w 6884912"/>
              <a:gd name="connsiteY44-90" fmla="*/ 519602 h 1161397"/>
              <a:gd name="connsiteX45-91" fmla="*/ 2420791 w 6884912"/>
              <a:gd name="connsiteY45-92" fmla="*/ 492826 h 1161397"/>
              <a:gd name="connsiteX46-93" fmla="*/ 2489932 w 6884912"/>
              <a:gd name="connsiteY46-94" fmla="*/ 507864 h 1161397"/>
              <a:gd name="connsiteX47-95" fmla="*/ 2512917 w 6884912"/>
              <a:gd name="connsiteY47-96" fmla="*/ 489127 h 1161397"/>
              <a:gd name="connsiteX48-97" fmla="*/ 2516783 w 6884912"/>
              <a:gd name="connsiteY48-98" fmla="*/ 485473 h 1161397"/>
              <a:gd name="connsiteX49-99" fmla="*/ 2534360 w 6884912"/>
              <a:gd name="connsiteY49-100" fmla="*/ 480064 h 1161397"/>
              <a:gd name="connsiteX50-101" fmla="*/ 2536691 w 6884912"/>
              <a:gd name="connsiteY50-102" fmla="*/ 467018 h 1161397"/>
              <a:gd name="connsiteX51-103" fmla="*/ 2561265 w 6884912"/>
              <a:gd name="connsiteY51-104" fmla="*/ 450623 h 1161397"/>
              <a:gd name="connsiteX52-105" fmla="*/ 2594349 w 6884912"/>
              <a:gd name="connsiteY52-106" fmla="*/ 443884 h 1161397"/>
              <a:gd name="connsiteX53-107" fmla="*/ 2754324 w 6884912"/>
              <a:gd name="connsiteY53-108" fmla="*/ 424766 h 1161397"/>
              <a:gd name="connsiteX54-109" fmla="*/ 2848470 w 6884912"/>
              <a:gd name="connsiteY54-110" fmla="*/ 405966 h 1161397"/>
              <a:gd name="connsiteX55-111" fmla="*/ 2881772 w 6884912"/>
              <a:gd name="connsiteY55-112" fmla="*/ 387260 h 1161397"/>
              <a:gd name="connsiteX56-113" fmla="*/ 2929932 w 6884912"/>
              <a:gd name="connsiteY56-114" fmla="*/ 368912 h 1161397"/>
              <a:gd name="connsiteX57-115" fmla="*/ 3013020 w 6884912"/>
              <a:gd name="connsiteY57-116" fmla="*/ 327578 h 1161397"/>
              <a:gd name="connsiteX58-117" fmla="*/ 3222191 w 6884912"/>
              <a:gd name="connsiteY58-118" fmla="*/ 307887 h 1161397"/>
              <a:gd name="connsiteX59-119" fmla="*/ 3227953 w 6884912"/>
              <a:gd name="connsiteY59-120" fmla="*/ 297650 h 1161397"/>
              <a:gd name="connsiteX60-121" fmla="*/ 3287859 w 6884912"/>
              <a:gd name="connsiteY60-122" fmla="*/ 287558 h 1161397"/>
              <a:gd name="connsiteX61-123" fmla="*/ 3510042 w 6884912"/>
              <a:gd name="connsiteY61-124" fmla="*/ 311820 h 1161397"/>
              <a:gd name="connsiteX62-125" fmla="*/ 3626773 w 6884912"/>
              <a:gd name="connsiteY62-126" fmla="*/ 290452 h 1161397"/>
              <a:gd name="connsiteX63-127" fmla="*/ 3666217 w 6884912"/>
              <a:gd name="connsiteY63-128" fmla="*/ 273255 h 1161397"/>
              <a:gd name="connsiteX64-129" fmla="*/ 3732427 w 6884912"/>
              <a:gd name="connsiteY64-130" fmla="*/ 245039 h 1161397"/>
              <a:gd name="connsiteX65-131" fmla="*/ 3777022 w 6884912"/>
              <a:gd name="connsiteY65-132" fmla="*/ 200276 h 1161397"/>
              <a:gd name="connsiteX66-133" fmla="*/ 3791246 w 6884912"/>
              <a:gd name="connsiteY66-134" fmla="*/ 189996 h 1161397"/>
              <a:gd name="connsiteX67-135" fmla="*/ 3819864 w 6884912"/>
              <a:gd name="connsiteY67-136" fmla="*/ 194605 h 1161397"/>
              <a:gd name="connsiteX68-137" fmla="*/ 3830398 w 6884912"/>
              <a:gd name="connsiteY68-138" fmla="*/ 188383 h 1161397"/>
              <a:gd name="connsiteX69-139" fmla="*/ 3834360 w 6884912"/>
              <a:gd name="connsiteY69-140" fmla="*/ 188992 h 1161397"/>
              <a:gd name="connsiteX70-141" fmla="*/ 3843715 w 6884912"/>
              <a:gd name="connsiteY70-142" fmla="*/ 188752 h 1161397"/>
              <a:gd name="connsiteX71-143" fmla="*/ 3842609 w 6884912"/>
              <a:gd name="connsiteY71-144" fmla="*/ 197386 h 1161397"/>
              <a:gd name="connsiteX72-145" fmla="*/ 3853961 w 6884912"/>
              <a:gd name="connsiteY72-146" fmla="*/ 213380 h 1161397"/>
              <a:gd name="connsiteX73-147" fmla="*/ 3907640 w 6884912"/>
              <a:gd name="connsiteY73-148" fmla="*/ 207568 h 1161397"/>
              <a:gd name="connsiteX74-149" fmla="*/ 3910449 w 6884912"/>
              <a:gd name="connsiteY74-150" fmla="*/ 197808 h 1161397"/>
              <a:gd name="connsiteX75-151" fmla="*/ 3917197 w 6884912"/>
              <a:gd name="connsiteY75-152" fmla="*/ 196121 h 1161397"/>
              <a:gd name="connsiteX76-153" fmla="*/ 3922400 w 6884912"/>
              <a:gd name="connsiteY76-154" fmla="*/ 205056 h 1161397"/>
              <a:gd name="connsiteX77-155" fmla="*/ 4013061 w 6884912"/>
              <a:gd name="connsiteY77-156" fmla="*/ 224874 h 1161397"/>
              <a:gd name="connsiteX78-157" fmla="*/ 4134285 w 6884912"/>
              <a:gd name="connsiteY78-158" fmla="*/ 235592 h 1161397"/>
              <a:gd name="connsiteX79-159" fmla="*/ 4220717 w 6884912"/>
              <a:gd name="connsiteY79-160" fmla="*/ 192946 h 1161397"/>
              <a:gd name="connsiteX80-161" fmla="*/ 4228802 w 6884912"/>
              <a:gd name="connsiteY80-162" fmla="*/ 201468 h 1161397"/>
              <a:gd name="connsiteX81-163" fmla="*/ 4289361 w 6884912"/>
              <a:gd name="connsiteY81-164" fmla="*/ 196642 h 1161397"/>
              <a:gd name="connsiteX82-165" fmla="*/ 4498913 w 6884912"/>
              <a:gd name="connsiteY82-166" fmla="*/ 118915 h 1161397"/>
              <a:gd name="connsiteX83-167" fmla="*/ 4617330 w 6884912"/>
              <a:gd name="connsiteY83-168" fmla="*/ 111163 h 1161397"/>
              <a:gd name="connsiteX84-169" fmla="*/ 4659778 w 6884912"/>
              <a:gd name="connsiteY84-170" fmla="*/ 118219 h 1161397"/>
              <a:gd name="connsiteX85-171" fmla="*/ 4730870 w 6884912"/>
              <a:gd name="connsiteY85-172" fmla="*/ 129432 h 1161397"/>
              <a:gd name="connsiteX86-173" fmla="*/ 4785037 w 6884912"/>
              <a:gd name="connsiteY86-174" fmla="*/ 161964 h 1161397"/>
              <a:gd name="connsiteX87-175" fmla="*/ 4844073 w 6884912"/>
              <a:gd name="connsiteY87-176" fmla="*/ 161768 h 1161397"/>
              <a:gd name="connsiteX88-177" fmla="*/ 4856454 w 6884912"/>
              <a:gd name="connsiteY88-178" fmla="*/ 130488 h 1161397"/>
              <a:gd name="connsiteX89-179" fmla="*/ 4920038 w 6884912"/>
              <a:gd name="connsiteY89-180" fmla="*/ 140418 h 1161397"/>
              <a:gd name="connsiteX90-181" fmla="*/ 5016639 w 6884912"/>
              <a:gd name="connsiteY90-182" fmla="*/ 158905 h 1161397"/>
              <a:gd name="connsiteX91-183" fmla="*/ 5072009 w 6884912"/>
              <a:gd name="connsiteY91-184" fmla="*/ 161502 h 1161397"/>
              <a:gd name="connsiteX92-185" fmla="*/ 5223626 w 6884912"/>
              <a:gd name="connsiteY92-186" fmla="*/ 177356 h 1161397"/>
              <a:gd name="connsiteX93-187" fmla="*/ 5375773 w 6884912"/>
              <a:gd name="connsiteY93-188" fmla="*/ 199913 h 1161397"/>
              <a:gd name="connsiteX94-189" fmla="*/ 5467502 w 6884912"/>
              <a:gd name="connsiteY94-190" fmla="*/ 250963 h 1161397"/>
              <a:gd name="connsiteX95-191" fmla="*/ 5592395 w 6884912"/>
              <a:gd name="connsiteY95-192" fmla="*/ 265434 h 1161397"/>
              <a:gd name="connsiteX96-193" fmla="*/ 5613532 w 6884912"/>
              <a:gd name="connsiteY96-194" fmla="*/ 273379 h 1161397"/>
              <a:gd name="connsiteX97-195" fmla="*/ 5642173 w 6884912"/>
              <a:gd name="connsiteY97-196" fmla="*/ 266904 h 1161397"/>
              <a:gd name="connsiteX98-197" fmla="*/ 5756910 w 6884912"/>
              <a:gd name="connsiteY98-198" fmla="*/ 239211 h 1161397"/>
              <a:gd name="connsiteX99-199" fmla="*/ 5846667 w 6884912"/>
              <a:gd name="connsiteY99-200" fmla="*/ 201786 h 1161397"/>
              <a:gd name="connsiteX100-201" fmla="*/ 5960732 w 6884912"/>
              <a:gd name="connsiteY100-202" fmla="*/ 220708 h 1161397"/>
              <a:gd name="connsiteX101-203" fmla="*/ 6029542 w 6884912"/>
              <a:gd name="connsiteY101-204" fmla="*/ 210339 h 1161397"/>
              <a:gd name="connsiteX102-205" fmla="*/ 6141123 w 6884912"/>
              <a:gd name="connsiteY102-206" fmla="*/ 159923 h 1161397"/>
              <a:gd name="connsiteX103-207" fmla="*/ 6290640 w 6884912"/>
              <a:gd name="connsiteY103-208" fmla="*/ 167441 h 1161397"/>
              <a:gd name="connsiteX104-209" fmla="*/ 6322806 w 6884912"/>
              <a:gd name="connsiteY104-210" fmla="*/ 213293 h 1161397"/>
              <a:gd name="connsiteX105-211" fmla="*/ 6364914 w 6884912"/>
              <a:gd name="connsiteY105-212" fmla="*/ 240140 h 1161397"/>
              <a:gd name="connsiteX106-213" fmla="*/ 6380420 w 6884912"/>
              <a:gd name="connsiteY106-214" fmla="*/ 173195 h 1161397"/>
              <a:gd name="connsiteX107-215" fmla="*/ 6507891 w 6884912"/>
              <a:gd name="connsiteY107-216" fmla="*/ 118474 h 1161397"/>
              <a:gd name="connsiteX108-217" fmla="*/ 6571807 w 6884912"/>
              <a:gd name="connsiteY108-218" fmla="*/ 98636 h 1161397"/>
              <a:gd name="connsiteX109-219" fmla="*/ 6671880 w 6884912"/>
              <a:gd name="connsiteY109-220" fmla="*/ 82931 h 1161397"/>
              <a:gd name="connsiteX110-221" fmla="*/ 6702266 w 6884912"/>
              <a:gd name="connsiteY110-222" fmla="*/ 75470 h 1161397"/>
              <a:gd name="connsiteX111-223" fmla="*/ 6845802 w 6884912"/>
              <a:gd name="connsiteY111-224" fmla="*/ 24496 h 1161397"/>
              <a:gd name="connsiteX112-225" fmla="*/ 6884912 w 6884912"/>
              <a:gd name="connsiteY112-226" fmla="*/ 0 h 1161397"/>
              <a:gd name="connsiteX0-227" fmla="*/ 6884912 w 6884912"/>
              <a:gd name="connsiteY0-228" fmla="*/ 0 h 1161397"/>
              <a:gd name="connsiteX1-229" fmla="*/ 6884912 w 6884912"/>
              <a:gd name="connsiteY1-230" fmla="*/ 1161397 h 1161397"/>
              <a:gd name="connsiteX2-231" fmla="*/ 0 w 6884912"/>
              <a:gd name="connsiteY2-232" fmla="*/ 1161397 h 1161397"/>
              <a:gd name="connsiteX3-233" fmla="*/ 27135 w 6884912"/>
              <a:gd name="connsiteY3-234" fmla="*/ 1147460 h 1161397"/>
              <a:gd name="connsiteX4-235" fmla="*/ 115388 w 6884912"/>
              <a:gd name="connsiteY4-236" fmla="*/ 1159043 h 1161397"/>
              <a:gd name="connsiteX5-237" fmla="*/ 119094 w 6884912"/>
              <a:gd name="connsiteY5-238" fmla="*/ 1148463 h 1161397"/>
              <a:gd name="connsiteX6-239" fmla="*/ 171824 w 6884912"/>
              <a:gd name="connsiteY6-240" fmla="*/ 1133224 h 1161397"/>
              <a:gd name="connsiteX7-241" fmla="*/ 376455 w 6884912"/>
              <a:gd name="connsiteY7-242" fmla="*/ 1137381 h 1161397"/>
              <a:gd name="connsiteX8-243" fmla="*/ 478946 w 6884912"/>
              <a:gd name="connsiteY8-244" fmla="*/ 1106011 h 1161397"/>
              <a:gd name="connsiteX9-245" fmla="*/ 512111 w 6884912"/>
              <a:gd name="connsiteY9-246" fmla="*/ 1085599 h 1161397"/>
              <a:gd name="connsiteX10-247" fmla="*/ 567875 w 6884912"/>
              <a:gd name="connsiteY10-248" fmla="*/ 1051976 h 1161397"/>
              <a:gd name="connsiteX11-249" fmla="*/ 601644 w 6884912"/>
              <a:gd name="connsiteY11-250" fmla="*/ 1003997 h 1161397"/>
              <a:gd name="connsiteX12-251" fmla="*/ 651408 w 6884912"/>
              <a:gd name="connsiteY12-252" fmla="*/ 984938 h 1161397"/>
              <a:gd name="connsiteX13-253" fmla="*/ 673197 w 6884912"/>
              <a:gd name="connsiteY13-254" fmla="*/ 1010060 h 1161397"/>
              <a:gd name="connsiteX14-255" fmla="*/ 723108 w 6884912"/>
              <a:gd name="connsiteY14-256" fmla="*/ 980081 h 1161397"/>
              <a:gd name="connsiteX15-257" fmla="*/ 797699 w 6884912"/>
              <a:gd name="connsiteY15-258" fmla="*/ 931362 h 1161397"/>
              <a:gd name="connsiteX16-259" fmla="*/ 843359 w 6884912"/>
              <a:gd name="connsiteY16-260" fmla="*/ 910894 h 1161397"/>
              <a:gd name="connsiteX17-261" fmla="*/ 965215 w 6884912"/>
              <a:gd name="connsiteY17-262" fmla="*/ 846701 h 1161397"/>
              <a:gd name="connsiteX18-263" fmla="*/ 1085080 w 6884912"/>
              <a:gd name="connsiteY18-264" fmla="*/ 776086 h 1161397"/>
              <a:gd name="connsiteX19-265" fmla="*/ 1131224 w 6884912"/>
              <a:gd name="connsiteY19-266" fmla="*/ 706160 h 1161397"/>
              <a:gd name="connsiteX20-267" fmla="*/ 1138051 w 6884912"/>
              <a:gd name="connsiteY20-268" fmla="*/ 702034 h 1161397"/>
              <a:gd name="connsiteX21-269" fmla="*/ 1158800 w 6884912"/>
              <a:gd name="connsiteY21-270" fmla="*/ 700004 h 1161397"/>
              <a:gd name="connsiteX22-271" fmla="*/ 1166947 w 6884912"/>
              <a:gd name="connsiteY22-272" fmla="*/ 700762 h 1161397"/>
              <a:gd name="connsiteX23-273" fmla="*/ 1178135 w 6884912"/>
              <a:gd name="connsiteY23-274" fmla="*/ 698631 h 1161397"/>
              <a:gd name="connsiteX24-275" fmla="*/ 1178301 w 6884912"/>
              <a:gd name="connsiteY24-276" fmla="*/ 698094 h 1161397"/>
              <a:gd name="connsiteX25-277" fmla="*/ 1188995 w 6884912"/>
              <a:gd name="connsiteY25-278" fmla="*/ 697048 h 1161397"/>
              <a:gd name="connsiteX26-279" fmla="*/ 1242716 w 6884912"/>
              <a:gd name="connsiteY26-280" fmla="*/ 698052 h 1161397"/>
              <a:gd name="connsiteX27-281" fmla="*/ 1299977 w 6884912"/>
              <a:gd name="connsiteY27-282" fmla="*/ 639196 h 1161397"/>
              <a:gd name="connsiteX28-283" fmla="*/ 1326190 w 6884912"/>
              <a:gd name="connsiteY28-284" fmla="*/ 625955 h 1161397"/>
              <a:gd name="connsiteX29-285" fmla="*/ 1339600 w 6884912"/>
              <a:gd name="connsiteY29-286" fmla="*/ 616295 h 1161397"/>
              <a:gd name="connsiteX30-287" fmla="*/ 1340054 w 6884912"/>
              <a:gd name="connsiteY30-288" fmla="*/ 614022 h 1161397"/>
              <a:gd name="connsiteX31-289" fmla="*/ 1391606 w 6884912"/>
              <a:gd name="connsiteY31-290" fmla="*/ 615229 h 1161397"/>
              <a:gd name="connsiteX32-291" fmla="*/ 1397565 w 6884912"/>
              <a:gd name="connsiteY32-292" fmla="*/ 611490 h 1161397"/>
              <a:gd name="connsiteX33-293" fmla="*/ 1432302 w 6884912"/>
              <a:gd name="connsiteY33-294" fmla="*/ 617267 h 1161397"/>
              <a:gd name="connsiteX34-295" fmla="*/ 1449644 w 6884912"/>
              <a:gd name="connsiteY34-296" fmla="*/ 617591 h 1161397"/>
              <a:gd name="connsiteX35-297" fmla="*/ 1455793 w 6884912"/>
              <a:gd name="connsiteY35-298" fmla="*/ 623174 h 1161397"/>
              <a:gd name="connsiteX36-299" fmla="*/ 1480758 w 6884912"/>
              <a:gd name="connsiteY36-300" fmla="*/ 620863 h 1161397"/>
              <a:gd name="connsiteX37-301" fmla="*/ 1483154 w 6884912"/>
              <a:gd name="connsiteY37-302" fmla="*/ 618527 h 1161397"/>
              <a:gd name="connsiteX38-303" fmla="*/ 1505495 w 6884912"/>
              <a:gd name="connsiteY38-304" fmla="*/ 624325 h 1161397"/>
              <a:gd name="connsiteX39-305" fmla="*/ 1526340 w 6884912"/>
              <a:gd name="connsiteY39-306" fmla="*/ 638496 h 1161397"/>
              <a:gd name="connsiteX40-307" fmla="*/ 1731986 w 6884912"/>
              <a:gd name="connsiteY40-308" fmla="*/ 589682 h 1161397"/>
              <a:gd name="connsiteX41-309" fmla="*/ 1927935 w 6884912"/>
              <a:gd name="connsiteY41-310" fmla="*/ 628540 h 1161397"/>
              <a:gd name="connsiteX42-311" fmla="*/ 2039075 w 6884912"/>
              <a:gd name="connsiteY42-312" fmla="*/ 599964 h 1161397"/>
              <a:gd name="connsiteX43-313" fmla="*/ 2066980 w 6884912"/>
              <a:gd name="connsiteY43-314" fmla="*/ 550413 h 1161397"/>
              <a:gd name="connsiteX44-315" fmla="*/ 2352236 w 6884912"/>
              <a:gd name="connsiteY44-316" fmla="*/ 519602 h 1161397"/>
              <a:gd name="connsiteX45-317" fmla="*/ 2420791 w 6884912"/>
              <a:gd name="connsiteY45-318" fmla="*/ 492826 h 1161397"/>
              <a:gd name="connsiteX46-319" fmla="*/ 2489932 w 6884912"/>
              <a:gd name="connsiteY46-320" fmla="*/ 507864 h 1161397"/>
              <a:gd name="connsiteX47-321" fmla="*/ 2512917 w 6884912"/>
              <a:gd name="connsiteY47-322" fmla="*/ 489127 h 1161397"/>
              <a:gd name="connsiteX48-323" fmla="*/ 2516783 w 6884912"/>
              <a:gd name="connsiteY48-324" fmla="*/ 485473 h 1161397"/>
              <a:gd name="connsiteX49-325" fmla="*/ 2534360 w 6884912"/>
              <a:gd name="connsiteY49-326" fmla="*/ 480064 h 1161397"/>
              <a:gd name="connsiteX50-327" fmla="*/ 2536691 w 6884912"/>
              <a:gd name="connsiteY50-328" fmla="*/ 467018 h 1161397"/>
              <a:gd name="connsiteX51-329" fmla="*/ 2561265 w 6884912"/>
              <a:gd name="connsiteY51-330" fmla="*/ 450623 h 1161397"/>
              <a:gd name="connsiteX52-331" fmla="*/ 2594349 w 6884912"/>
              <a:gd name="connsiteY52-332" fmla="*/ 443884 h 1161397"/>
              <a:gd name="connsiteX53-333" fmla="*/ 2754324 w 6884912"/>
              <a:gd name="connsiteY53-334" fmla="*/ 424766 h 1161397"/>
              <a:gd name="connsiteX54-335" fmla="*/ 2848470 w 6884912"/>
              <a:gd name="connsiteY54-336" fmla="*/ 405966 h 1161397"/>
              <a:gd name="connsiteX55-337" fmla="*/ 2881772 w 6884912"/>
              <a:gd name="connsiteY55-338" fmla="*/ 387260 h 1161397"/>
              <a:gd name="connsiteX56-339" fmla="*/ 2929932 w 6884912"/>
              <a:gd name="connsiteY56-340" fmla="*/ 368912 h 1161397"/>
              <a:gd name="connsiteX57-341" fmla="*/ 3013020 w 6884912"/>
              <a:gd name="connsiteY57-342" fmla="*/ 327578 h 1161397"/>
              <a:gd name="connsiteX58-343" fmla="*/ 3222191 w 6884912"/>
              <a:gd name="connsiteY58-344" fmla="*/ 307887 h 1161397"/>
              <a:gd name="connsiteX59-345" fmla="*/ 3227953 w 6884912"/>
              <a:gd name="connsiteY59-346" fmla="*/ 297650 h 1161397"/>
              <a:gd name="connsiteX60-347" fmla="*/ 3287859 w 6884912"/>
              <a:gd name="connsiteY60-348" fmla="*/ 287558 h 1161397"/>
              <a:gd name="connsiteX61-349" fmla="*/ 3510042 w 6884912"/>
              <a:gd name="connsiteY61-350" fmla="*/ 311820 h 1161397"/>
              <a:gd name="connsiteX62-351" fmla="*/ 3626773 w 6884912"/>
              <a:gd name="connsiteY62-352" fmla="*/ 290452 h 1161397"/>
              <a:gd name="connsiteX63-353" fmla="*/ 3666217 w 6884912"/>
              <a:gd name="connsiteY63-354" fmla="*/ 273255 h 1161397"/>
              <a:gd name="connsiteX64-355" fmla="*/ 3732427 w 6884912"/>
              <a:gd name="connsiteY64-356" fmla="*/ 245039 h 1161397"/>
              <a:gd name="connsiteX65-357" fmla="*/ 3777022 w 6884912"/>
              <a:gd name="connsiteY65-358" fmla="*/ 200276 h 1161397"/>
              <a:gd name="connsiteX66-359" fmla="*/ 3791246 w 6884912"/>
              <a:gd name="connsiteY66-360" fmla="*/ 189996 h 1161397"/>
              <a:gd name="connsiteX67-361" fmla="*/ 3819864 w 6884912"/>
              <a:gd name="connsiteY67-362" fmla="*/ 194605 h 1161397"/>
              <a:gd name="connsiteX68-363" fmla="*/ 3830398 w 6884912"/>
              <a:gd name="connsiteY68-364" fmla="*/ 188383 h 1161397"/>
              <a:gd name="connsiteX69-365" fmla="*/ 3834360 w 6884912"/>
              <a:gd name="connsiteY69-366" fmla="*/ 188992 h 1161397"/>
              <a:gd name="connsiteX70-367" fmla="*/ 3843715 w 6884912"/>
              <a:gd name="connsiteY70-368" fmla="*/ 188752 h 1161397"/>
              <a:gd name="connsiteX71-369" fmla="*/ 3842609 w 6884912"/>
              <a:gd name="connsiteY71-370" fmla="*/ 197386 h 1161397"/>
              <a:gd name="connsiteX72-371" fmla="*/ 3853961 w 6884912"/>
              <a:gd name="connsiteY72-372" fmla="*/ 213380 h 1161397"/>
              <a:gd name="connsiteX73-373" fmla="*/ 3907640 w 6884912"/>
              <a:gd name="connsiteY73-374" fmla="*/ 207568 h 1161397"/>
              <a:gd name="connsiteX74-375" fmla="*/ 3910449 w 6884912"/>
              <a:gd name="connsiteY74-376" fmla="*/ 197808 h 1161397"/>
              <a:gd name="connsiteX75-377" fmla="*/ 3917197 w 6884912"/>
              <a:gd name="connsiteY75-378" fmla="*/ 196121 h 1161397"/>
              <a:gd name="connsiteX76-379" fmla="*/ 3922400 w 6884912"/>
              <a:gd name="connsiteY76-380" fmla="*/ 205056 h 1161397"/>
              <a:gd name="connsiteX77-381" fmla="*/ 4013061 w 6884912"/>
              <a:gd name="connsiteY77-382" fmla="*/ 224874 h 1161397"/>
              <a:gd name="connsiteX78-383" fmla="*/ 4220717 w 6884912"/>
              <a:gd name="connsiteY78-384" fmla="*/ 192946 h 1161397"/>
              <a:gd name="connsiteX79-385" fmla="*/ 4228802 w 6884912"/>
              <a:gd name="connsiteY79-386" fmla="*/ 201468 h 1161397"/>
              <a:gd name="connsiteX80-387" fmla="*/ 4289361 w 6884912"/>
              <a:gd name="connsiteY80-388" fmla="*/ 196642 h 1161397"/>
              <a:gd name="connsiteX81-389" fmla="*/ 4498913 w 6884912"/>
              <a:gd name="connsiteY81-390" fmla="*/ 118915 h 1161397"/>
              <a:gd name="connsiteX82-391" fmla="*/ 4617330 w 6884912"/>
              <a:gd name="connsiteY82-392" fmla="*/ 111163 h 1161397"/>
              <a:gd name="connsiteX83-393" fmla="*/ 4659778 w 6884912"/>
              <a:gd name="connsiteY83-394" fmla="*/ 118219 h 1161397"/>
              <a:gd name="connsiteX84-395" fmla="*/ 4730870 w 6884912"/>
              <a:gd name="connsiteY84-396" fmla="*/ 129432 h 1161397"/>
              <a:gd name="connsiteX85-397" fmla="*/ 4785037 w 6884912"/>
              <a:gd name="connsiteY85-398" fmla="*/ 161964 h 1161397"/>
              <a:gd name="connsiteX86-399" fmla="*/ 4844073 w 6884912"/>
              <a:gd name="connsiteY86-400" fmla="*/ 161768 h 1161397"/>
              <a:gd name="connsiteX87-401" fmla="*/ 4856454 w 6884912"/>
              <a:gd name="connsiteY87-402" fmla="*/ 130488 h 1161397"/>
              <a:gd name="connsiteX88-403" fmla="*/ 4920038 w 6884912"/>
              <a:gd name="connsiteY88-404" fmla="*/ 140418 h 1161397"/>
              <a:gd name="connsiteX89-405" fmla="*/ 5016639 w 6884912"/>
              <a:gd name="connsiteY89-406" fmla="*/ 158905 h 1161397"/>
              <a:gd name="connsiteX90-407" fmla="*/ 5072009 w 6884912"/>
              <a:gd name="connsiteY90-408" fmla="*/ 161502 h 1161397"/>
              <a:gd name="connsiteX91-409" fmla="*/ 5223626 w 6884912"/>
              <a:gd name="connsiteY91-410" fmla="*/ 177356 h 1161397"/>
              <a:gd name="connsiteX92-411" fmla="*/ 5375773 w 6884912"/>
              <a:gd name="connsiteY92-412" fmla="*/ 199913 h 1161397"/>
              <a:gd name="connsiteX93-413" fmla="*/ 5467502 w 6884912"/>
              <a:gd name="connsiteY93-414" fmla="*/ 250963 h 1161397"/>
              <a:gd name="connsiteX94-415" fmla="*/ 5592395 w 6884912"/>
              <a:gd name="connsiteY94-416" fmla="*/ 265434 h 1161397"/>
              <a:gd name="connsiteX95-417" fmla="*/ 5613532 w 6884912"/>
              <a:gd name="connsiteY95-418" fmla="*/ 273379 h 1161397"/>
              <a:gd name="connsiteX96-419" fmla="*/ 5642173 w 6884912"/>
              <a:gd name="connsiteY96-420" fmla="*/ 266904 h 1161397"/>
              <a:gd name="connsiteX97-421" fmla="*/ 5756910 w 6884912"/>
              <a:gd name="connsiteY97-422" fmla="*/ 239211 h 1161397"/>
              <a:gd name="connsiteX98-423" fmla="*/ 5846667 w 6884912"/>
              <a:gd name="connsiteY98-424" fmla="*/ 201786 h 1161397"/>
              <a:gd name="connsiteX99-425" fmla="*/ 5960732 w 6884912"/>
              <a:gd name="connsiteY99-426" fmla="*/ 220708 h 1161397"/>
              <a:gd name="connsiteX100-427" fmla="*/ 6029542 w 6884912"/>
              <a:gd name="connsiteY100-428" fmla="*/ 210339 h 1161397"/>
              <a:gd name="connsiteX101-429" fmla="*/ 6141123 w 6884912"/>
              <a:gd name="connsiteY101-430" fmla="*/ 159923 h 1161397"/>
              <a:gd name="connsiteX102-431" fmla="*/ 6290640 w 6884912"/>
              <a:gd name="connsiteY102-432" fmla="*/ 167441 h 1161397"/>
              <a:gd name="connsiteX103-433" fmla="*/ 6322806 w 6884912"/>
              <a:gd name="connsiteY103-434" fmla="*/ 213293 h 1161397"/>
              <a:gd name="connsiteX104-435" fmla="*/ 6364914 w 6884912"/>
              <a:gd name="connsiteY104-436" fmla="*/ 240140 h 1161397"/>
              <a:gd name="connsiteX105-437" fmla="*/ 6380420 w 6884912"/>
              <a:gd name="connsiteY105-438" fmla="*/ 173195 h 1161397"/>
              <a:gd name="connsiteX106-439" fmla="*/ 6507891 w 6884912"/>
              <a:gd name="connsiteY106-440" fmla="*/ 118474 h 1161397"/>
              <a:gd name="connsiteX107-441" fmla="*/ 6571807 w 6884912"/>
              <a:gd name="connsiteY107-442" fmla="*/ 98636 h 1161397"/>
              <a:gd name="connsiteX108-443" fmla="*/ 6671880 w 6884912"/>
              <a:gd name="connsiteY108-444" fmla="*/ 82931 h 1161397"/>
              <a:gd name="connsiteX109-445" fmla="*/ 6702266 w 6884912"/>
              <a:gd name="connsiteY109-446" fmla="*/ 75470 h 1161397"/>
              <a:gd name="connsiteX110-447" fmla="*/ 6845802 w 6884912"/>
              <a:gd name="connsiteY110-448" fmla="*/ 24496 h 1161397"/>
              <a:gd name="connsiteX111-449" fmla="*/ 6884912 w 6884912"/>
              <a:gd name="connsiteY111-450" fmla="*/ 0 h 1161397"/>
              <a:gd name="connsiteX0-451" fmla="*/ 6884912 w 6884912"/>
              <a:gd name="connsiteY0-452" fmla="*/ 0 h 1161397"/>
              <a:gd name="connsiteX1-453" fmla="*/ 6884912 w 6884912"/>
              <a:gd name="connsiteY1-454" fmla="*/ 1161397 h 1161397"/>
              <a:gd name="connsiteX2-455" fmla="*/ 0 w 6884912"/>
              <a:gd name="connsiteY2-456" fmla="*/ 1161397 h 1161397"/>
              <a:gd name="connsiteX3-457" fmla="*/ 27135 w 6884912"/>
              <a:gd name="connsiteY3-458" fmla="*/ 1147460 h 1161397"/>
              <a:gd name="connsiteX4-459" fmla="*/ 115388 w 6884912"/>
              <a:gd name="connsiteY4-460" fmla="*/ 1159043 h 1161397"/>
              <a:gd name="connsiteX5-461" fmla="*/ 119094 w 6884912"/>
              <a:gd name="connsiteY5-462" fmla="*/ 1148463 h 1161397"/>
              <a:gd name="connsiteX6-463" fmla="*/ 171824 w 6884912"/>
              <a:gd name="connsiteY6-464" fmla="*/ 1133224 h 1161397"/>
              <a:gd name="connsiteX7-465" fmla="*/ 376455 w 6884912"/>
              <a:gd name="connsiteY7-466" fmla="*/ 1137381 h 1161397"/>
              <a:gd name="connsiteX8-467" fmla="*/ 478946 w 6884912"/>
              <a:gd name="connsiteY8-468" fmla="*/ 1106011 h 1161397"/>
              <a:gd name="connsiteX9-469" fmla="*/ 512111 w 6884912"/>
              <a:gd name="connsiteY9-470" fmla="*/ 1085599 h 1161397"/>
              <a:gd name="connsiteX10-471" fmla="*/ 567875 w 6884912"/>
              <a:gd name="connsiteY10-472" fmla="*/ 1051976 h 1161397"/>
              <a:gd name="connsiteX11-473" fmla="*/ 601644 w 6884912"/>
              <a:gd name="connsiteY11-474" fmla="*/ 1003997 h 1161397"/>
              <a:gd name="connsiteX12-475" fmla="*/ 651408 w 6884912"/>
              <a:gd name="connsiteY12-476" fmla="*/ 984938 h 1161397"/>
              <a:gd name="connsiteX13-477" fmla="*/ 673197 w 6884912"/>
              <a:gd name="connsiteY13-478" fmla="*/ 1010060 h 1161397"/>
              <a:gd name="connsiteX14-479" fmla="*/ 723108 w 6884912"/>
              <a:gd name="connsiteY14-480" fmla="*/ 980081 h 1161397"/>
              <a:gd name="connsiteX15-481" fmla="*/ 797699 w 6884912"/>
              <a:gd name="connsiteY15-482" fmla="*/ 931362 h 1161397"/>
              <a:gd name="connsiteX16-483" fmla="*/ 843359 w 6884912"/>
              <a:gd name="connsiteY16-484" fmla="*/ 910894 h 1161397"/>
              <a:gd name="connsiteX17-485" fmla="*/ 965215 w 6884912"/>
              <a:gd name="connsiteY17-486" fmla="*/ 846701 h 1161397"/>
              <a:gd name="connsiteX18-487" fmla="*/ 1085080 w 6884912"/>
              <a:gd name="connsiteY18-488" fmla="*/ 776086 h 1161397"/>
              <a:gd name="connsiteX19-489" fmla="*/ 1131224 w 6884912"/>
              <a:gd name="connsiteY19-490" fmla="*/ 706160 h 1161397"/>
              <a:gd name="connsiteX20-491" fmla="*/ 1138051 w 6884912"/>
              <a:gd name="connsiteY20-492" fmla="*/ 702034 h 1161397"/>
              <a:gd name="connsiteX21-493" fmla="*/ 1158800 w 6884912"/>
              <a:gd name="connsiteY21-494" fmla="*/ 700004 h 1161397"/>
              <a:gd name="connsiteX22-495" fmla="*/ 1166947 w 6884912"/>
              <a:gd name="connsiteY22-496" fmla="*/ 700762 h 1161397"/>
              <a:gd name="connsiteX23-497" fmla="*/ 1178135 w 6884912"/>
              <a:gd name="connsiteY23-498" fmla="*/ 698631 h 1161397"/>
              <a:gd name="connsiteX24-499" fmla="*/ 1178301 w 6884912"/>
              <a:gd name="connsiteY24-500" fmla="*/ 698094 h 1161397"/>
              <a:gd name="connsiteX25-501" fmla="*/ 1188995 w 6884912"/>
              <a:gd name="connsiteY25-502" fmla="*/ 697048 h 1161397"/>
              <a:gd name="connsiteX26-503" fmla="*/ 1242716 w 6884912"/>
              <a:gd name="connsiteY26-504" fmla="*/ 698052 h 1161397"/>
              <a:gd name="connsiteX27-505" fmla="*/ 1299977 w 6884912"/>
              <a:gd name="connsiteY27-506" fmla="*/ 639196 h 1161397"/>
              <a:gd name="connsiteX28-507" fmla="*/ 1326190 w 6884912"/>
              <a:gd name="connsiteY28-508" fmla="*/ 625955 h 1161397"/>
              <a:gd name="connsiteX29-509" fmla="*/ 1339600 w 6884912"/>
              <a:gd name="connsiteY29-510" fmla="*/ 616295 h 1161397"/>
              <a:gd name="connsiteX30-511" fmla="*/ 1340054 w 6884912"/>
              <a:gd name="connsiteY30-512" fmla="*/ 614022 h 1161397"/>
              <a:gd name="connsiteX31-513" fmla="*/ 1391606 w 6884912"/>
              <a:gd name="connsiteY31-514" fmla="*/ 615229 h 1161397"/>
              <a:gd name="connsiteX32-515" fmla="*/ 1397565 w 6884912"/>
              <a:gd name="connsiteY32-516" fmla="*/ 611490 h 1161397"/>
              <a:gd name="connsiteX33-517" fmla="*/ 1432302 w 6884912"/>
              <a:gd name="connsiteY33-518" fmla="*/ 617267 h 1161397"/>
              <a:gd name="connsiteX34-519" fmla="*/ 1449644 w 6884912"/>
              <a:gd name="connsiteY34-520" fmla="*/ 617591 h 1161397"/>
              <a:gd name="connsiteX35-521" fmla="*/ 1455793 w 6884912"/>
              <a:gd name="connsiteY35-522" fmla="*/ 623174 h 1161397"/>
              <a:gd name="connsiteX36-523" fmla="*/ 1480758 w 6884912"/>
              <a:gd name="connsiteY36-524" fmla="*/ 620863 h 1161397"/>
              <a:gd name="connsiteX37-525" fmla="*/ 1483154 w 6884912"/>
              <a:gd name="connsiteY37-526" fmla="*/ 618527 h 1161397"/>
              <a:gd name="connsiteX38-527" fmla="*/ 1505495 w 6884912"/>
              <a:gd name="connsiteY38-528" fmla="*/ 624325 h 1161397"/>
              <a:gd name="connsiteX39-529" fmla="*/ 1526340 w 6884912"/>
              <a:gd name="connsiteY39-530" fmla="*/ 638496 h 1161397"/>
              <a:gd name="connsiteX40-531" fmla="*/ 1731986 w 6884912"/>
              <a:gd name="connsiteY40-532" fmla="*/ 589682 h 1161397"/>
              <a:gd name="connsiteX41-533" fmla="*/ 1927935 w 6884912"/>
              <a:gd name="connsiteY41-534" fmla="*/ 628540 h 1161397"/>
              <a:gd name="connsiteX42-535" fmla="*/ 2039075 w 6884912"/>
              <a:gd name="connsiteY42-536" fmla="*/ 599964 h 1161397"/>
              <a:gd name="connsiteX43-537" fmla="*/ 2066980 w 6884912"/>
              <a:gd name="connsiteY43-538" fmla="*/ 550413 h 1161397"/>
              <a:gd name="connsiteX44-539" fmla="*/ 2352236 w 6884912"/>
              <a:gd name="connsiteY44-540" fmla="*/ 519602 h 1161397"/>
              <a:gd name="connsiteX45-541" fmla="*/ 2420791 w 6884912"/>
              <a:gd name="connsiteY45-542" fmla="*/ 492826 h 1161397"/>
              <a:gd name="connsiteX46-543" fmla="*/ 2489932 w 6884912"/>
              <a:gd name="connsiteY46-544" fmla="*/ 507864 h 1161397"/>
              <a:gd name="connsiteX47-545" fmla="*/ 2512917 w 6884912"/>
              <a:gd name="connsiteY47-546" fmla="*/ 489127 h 1161397"/>
              <a:gd name="connsiteX48-547" fmla="*/ 2516783 w 6884912"/>
              <a:gd name="connsiteY48-548" fmla="*/ 485473 h 1161397"/>
              <a:gd name="connsiteX49-549" fmla="*/ 2534360 w 6884912"/>
              <a:gd name="connsiteY49-550" fmla="*/ 480064 h 1161397"/>
              <a:gd name="connsiteX50-551" fmla="*/ 2536691 w 6884912"/>
              <a:gd name="connsiteY50-552" fmla="*/ 467018 h 1161397"/>
              <a:gd name="connsiteX51-553" fmla="*/ 2561265 w 6884912"/>
              <a:gd name="connsiteY51-554" fmla="*/ 450623 h 1161397"/>
              <a:gd name="connsiteX52-555" fmla="*/ 2594349 w 6884912"/>
              <a:gd name="connsiteY52-556" fmla="*/ 443884 h 1161397"/>
              <a:gd name="connsiteX53-557" fmla="*/ 2754324 w 6884912"/>
              <a:gd name="connsiteY53-558" fmla="*/ 424766 h 1161397"/>
              <a:gd name="connsiteX54-559" fmla="*/ 2848470 w 6884912"/>
              <a:gd name="connsiteY54-560" fmla="*/ 405966 h 1161397"/>
              <a:gd name="connsiteX55-561" fmla="*/ 2881772 w 6884912"/>
              <a:gd name="connsiteY55-562" fmla="*/ 387260 h 1161397"/>
              <a:gd name="connsiteX56-563" fmla="*/ 2929932 w 6884912"/>
              <a:gd name="connsiteY56-564" fmla="*/ 368912 h 1161397"/>
              <a:gd name="connsiteX57-565" fmla="*/ 3013020 w 6884912"/>
              <a:gd name="connsiteY57-566" fmla="*/ 327578 h 1161397"/>
              <a:gd name="connsiteX58-567" fmla="*/ 3222191 w 6884912"/>
              <a:gd name="connsiteY58-568" fmla="*/ 307887 h 1161397"/>
              <a:gd name="connsiteX59-569" fmla="*/ 3227953 w 6884912"/>
              <a:gd name="connsiteY59-570" fmla="*/ 297650 h 1161397"/>
              <a:gd name="connsiteX60-571" fmla="*/ 3287859 w 6884912"/>
              <a:gd name="connsiteY60-572" fmla="*/ 287558 h 1161397"/>
              <a:gd name="connsiteX61-573" fmla="*/ 3510042 w 6884912"/>
              <a:gd name="connsiteY61-574" fmla="*/ 311820 h 1161397"/>
              <a:gd name="connsiteX62-575" fmla="*/ 3626773 w 6884912"/>
              <a:gd name="connsiteY62-576" fmla="*/ 290452 h 1161397"/>
              <a:gd name="connsiteX63-577" fmla="*/ 3666217 w 6884912"/>
              <a:gd name="connsiteY63-578" fmla="*/ 273255 h 1161397"/>
              <a:gd name="connsiteX64-579" fmla="*/ 3732427 w 6884912"/>
              <a:gd name="connsiteY64-580" fmla="*/ 245039 h 1161397"/>
              <a:gd name="connsiteX65-581" fmla="*/ 3777022 w 6884912"/>
              <a:gd name="connsiteY65-582" fmla="*/ 200276 h 1161397"/>
              <a:gd name="connsiteX66-583" fmla="*/ 3791246 w 6884912"/>
              <a:gd name="connsiteY66-584" fmla="*/ 189996 h 1161397"/>
              <a:gd name="connsiteX67-585" fmla="*/ 3819864 w 6884912"/>
              <a:gd name="connsiteY67-586" fmla="*/ 194605 h 1161397"/>
              <a:gd name="connsiteX68-587" fmla="*/ 3830398 w 6884912"/>
              <a:gd name="connsiteY68-588" fmla="*/ 188383 h 1161397"/>
              <a:gd name="connsiteX69-589" fmla="*/ 3834360 w 6884912"/>
              <a:gd name="connsiteY69-590" fmla="*/ 188992 h 1161397"/>
              <a:gd name="connsiteX70-591" fmla="*/ 3843715 w 6884912"/>
              <a:gd name="connsiteY70-592" fmla="*/ 188752 h 1161397"/>
              <a:gd name="connsiteX71-593" fmla="*/ 3842609 w 6884912"/>
              <a:gd name="connsiteY71-594" fmla="*/ 197386 h 1161397"/>
              <a:gd name="connsiteX72-595" fmla="*/ 3853961 w 6884912"/>
              <a:gd name="connsiteY72-596" fmla="*/ 213380 h 1161397"/>
              <a:gd name="connsiteX73-597" fmla="*/ 3907640 w 6884912"/>
              <a:gd name="connsiteY73-598" fmla="*/ 207568 h 1161397"/>
              <a:gd name="connsiteX74-599" fmla="*/ 3910449 w 6884912"/>
              <a:gd name="connsiteY74-600" fmla="*/ 197808 h 1161397"/>
              <a:gd name="connsiteX75-601" fmla="*/ 3917197 w 6884912"/>
              <a:gd name="connsiteY75-602" fmla="*/ 196121 h 1161397"/>
              <a:gd name="connsiteX76-603" fmla="*/ 3922400 w 6884912"/>
              <a:gd name="connsiteY76-604" fmla="*/ 205056 h 1161397"/>
              <a:gd name="connsiteX77-605" fmla="*/ 4013061 w 6884912"/>
              <a:gd name="connsiteY77-606" fmla="*/ 224874 h 1161397"/>
              <a:gd name="connsiteX78-607" fmla="*/ 4220717 w 6884912"/>
              <a:gd name="connsiteY78-608" fmla="*/ 192946 h 1161397"/>
              <a:gd name="connsiteX79-609" fmla="*/ 4228802 w 6884912"/>
              <a:gd name="connsiteY79-610" fmla="*/ 201468 h 1161397"/>
              <a:gd name="connsiteX80-611" fmla="*/ 4289361 w 6884912"/>
              <a:gd name="connsiteY80-612" fmla="*/ 196642 h 1161397"/>
              <a:gd name="connsiteX81-613" fmla="*/ 4498913 w 6884912"/>
              <a:gd name="connsiteY81-614" fmla="*/ 118915 h 1161397"/>
              <a:gd name="connsiteX82-615" fmla="*/ 4617330 w 6884912"/>
              <a:gd name="connsiteY82-616" fmla="*/ 111163 h 1161397"/>
              <a:gd name="connsiteX83-617" fmla="*/ 4659778 w 6884912"/>
              <a:gd name="connsiteY83-618" fmla="*/ 118219 h 1161397"/>
              <a:gd name="connsiteX84-619" fmla="*/ 4730870 w 6884912"/>
              <a:gd name="connsiteY84-620" fmla="*/ 129432 h 1161397"/>
              <a:gd name="connsiteX85-621" fmla="*/ 4785037 w 6884912"/>
              <a:gd name="connsiteY85-622" fmla="*/ 161964 h 1161397"/>
              <a:gd name="connsiteX86-623" fmla="*/ 4844073 w 6884912"/>
              <a:gd name="connsiteY86-624" fmla="*/ 161768 h 1161397"/>
              <a:gd name="connsiteX87-625" fmla="*/ 4856454 w 6884912"/>
              <a:gd name="connsiteY87-626" fmla="*/ 130488 h 1161397"/>
              <a:gd name="connsiteX88-627" fmla="*/ 4920038 w 6884912"/>
              <a:gd name="connsiteY88-628" fmla="*/ 140418 h 1161397"/>
              <a:gd name="connsiteX89-629" fmla="*/ 5016639 w 6884912"/>
              <a:gd name="connsiteY89-630" fmla="*/ 158905 h 1161397"/>
              <a:gd name="connsiteX90-631" fmla="*/ 5072009 w 6884912"/>
              <a:gd name="connsiteY90-632" fmla="*/ 161502 h 1161397"/>
              <a:gd name="connsiteX91-633" fmla="*/ 5223626 w 6884912"/>
              <a:gd name="connsiteY91-634" fmla="*/ 177356 h 1161397"/>
              <a:gd name="connsiteX92-635" fmla="*/ 5375773 w 6884912"/>
              <a:gd name="connsiteY92-636" fmla="*/ 199913 h 1161397"/>
              <a:gd name="connsiteX93-637" fmla="*/ 5467502 w 6884912"/>
              <a:gd name="connsiteY93-638" fmla="*/ 250963 h 1161397"/>
              <a:gd name="connsiteX94-639" fmla="*/ 5592395 w 6884912"/>
              <a:gd name="connsiteY94-640" fmla="*/ 265434 h 1161397"/>
              <a:gd name="connsiteX95-641" fmla="*/ 5613532 w 6884912"/>
              <a:gd name="connsiteY95-642" fmla="*/ 273379 h 1161397"/>
              <a:gd name="connsiteX96-643" fmla="*/ 5642173 w 6884912"/>
              <a:gd name="connsiteY96-644" fmla="*/ 266904 h 1161397"/>
              <a:gd name="connsiteX97-645" fmla="*/ 5756910 w 6884912"/>
              <a:gd name="connsiteY97-646" fmla="*/ 239211 h 1161397"/>
              <a:gd name="connsiteX98-647" fmla="*/ 5846667 w 6884912"/>
              <a:gd name="connsiteY98-648" fmla="*/ 201786 h 1161397"/>
              <a:gd name="connsiteX99-649" fmla="*/ 5960732 w 6884912"/>
              <a:gd name="connsiteY99-650" fmla="*/ 220708 h 1161397"/>
              <a:gd name="connsiteX100-651" fmla="*/ 6029542 w 6884912"/>
              <a:gd name="connsiteY100-652" fmla="*/ 210339 h 1161397"/>
              <a:gd name="connsiteX101-653" fmla="*/ 6141123 w 6884912"/>
              <a:gd name="connsiteY101-654" fmla="*/ 159923 h 1161397"/>
              <a:gd name="connsiteX102-655" fmla="*/ 6290640 w 6884912"/>
              <a:gd name="connsiteY102-656" fmla="*/ 167441 h 1161397"/>
              <a:gd name="connsiteX103-657" fmla="*/ 6322806 w 6884912"/>
              <a:gd name="connsiteY103-658" fmla="*/ 213293 h 1161397"/>
              <a:gd name="connsiteX104-659" fmla="*/ 6380420 w 6884912"/>
              <a:gd name="connsiteY104-660" fmla="*/ 173195 h 1161397"/>
              <a:gd name="connsiteX105-661" fmla="*/ 6507891 w 6884912"/>
              <a:gd name="connsiteY105-662" fmla="*/ 118474 h 1161397"/>
              <a:gd name="connsiteX106-663" fmla="*/ 6571807 w 6884912"/>
              <a:gd name="connsiteY106-664" fmla="*/ 98636 h 1161397"/>
              <a:gd name="connsiteX107-665" fmla="*/ 6671880 w 6884912"/>
              <a:gd name="connsiteY107-666" fmla="*/ 82931 h 1161397"/>
              <a:gd name="connsiteX108-667" fmla="*/ 6702266 w 6884912"/>
              <a:gd name="connsiteY108-668" fmla="*/ 75470 h 1161397"/>
              <a:gd name="connsiteX109-669" fmla="*/ 6845802 w 6884912"/>
              <a:gd name="connsiteY109-670" fmla="*/ 24496 h 1161397"/>
              <a:gd name="connsiteX110-671" fmla="*/ 6884912 w 6884912"/>
              <a:gd name="connsiteY110-672" fmla="*/ 0 h 1161397"/>
              <a:gd name="connsiteX0-673" fmla="*/ 6884912 w 6884912"/>
              <a:gd name="connsiteY0-674" fmla="*/ 0 h 1161397"/>
              <a:gd name="connsiteX1-675" fmla="*/ 6884912 w 6884912"/>
              <a:gd name="connsiteY1-676" fmla="*/ 1161397 h 1161397"/>
              <a:gd name="connsiteX2-677" fmla="*/ 0 w 6884912"/>
              <a:gd name="connsiteY2-678" fmla="*/ 1161397 h 1161397"/>
              <a:gd name="connsiteX3-679" fmla="*/ 27135 w 6884912"/>
              <a:gd name="connsiteY3-680" fmla="*/ 1147460 h 1161397"/>
              <a:gd name="connsiteX4-681" fmla="*/ 115388 w 6884912"/>
              <a:gd name="connsiteY4-682" fmla="*/ 1159043 h 1161397"/>
              <a:gd name="connsiteX5-683" fmla="*/ 119094 w 6884912"/>
              <a:gd name="connsiteY5-684" fmla="*/ 1148463 h 1161397"/>
              <a:gd name="connsiteX6-685" fmla="*/ 171824 w 6884912"/>
              <a:gd name="connsiteY6-686" fmla="*/ 1133224 h 1161397"/>
              <a:gd name="connsiteX7-687" fmla="*/ 376455 w 6884912"/>
              <a:gd name="connsiteY7-688" fmla="*/ 1137381 h 1161397"/>
              <a:gd name="connsiteX8-689" fmla="*/ 478946 w 6884912"/>
              <a:gd name="connsiteY8-690" fmla="*/ 1106011 h 1161397"/>
              <a:gd name="connsiteX9-691" fmla="*/ 512111 w 6884912"/>
              <a:gd name="connsiteY9-692" fmla="*/ 1085599 h 1161397"/>
              <a:gd name="connsiteX10-693" fmla="*/ 567875 w 6884912"/>
              <a:gd name="connsiteY10-694" fmla="*/ 1051976 h 1161397"/>
              <a:gd name="connsiteX11-695" fmla="*/ 601644 w 6884912"/>
              <a:gd name="connsiteY11-696" fmla="*/ 1003997 h 1161397"/>
              <a:gd name="connsiteX12-697" fmla="*/ 651408 w 6884912"/>
              <a:gd name="connsiteY12-698" fmla="*/ 984938 h 1161397"/>
              <a:gd name="connsiteX13-699" fmla="*/ 673197 w 6884912"/>
              <a:gd name="connsiteY13-700" fmla="*/ 1010060 h 1161397"/>
              <a:gd name="connsiteX14-701" fmla="*/ 723108 w 6884912"/>
              <a:gd name="connsiteY14-702" fmla="*/ 980081 h 1161397"/>
              <a:gd name="connsiteX15-703" fmla="*/ 797699 w 6884912"/>
              <a:gd name="connsiteY15-704" fmla="*/ 931362 h 1161397"/>
              <a:gd name="connsiteX16-705" fmla="*/ 843359 w 6884912"/>
              <a:gd name="connsiteY16-706" fmla="*/ 910894 h 1161397"/>
              <a:gd name="connsiteX17-707" fmla="*/ 965215 w 6884912"/>
              <a:gd name="connsiteY17-708" fmla="*/ 846701 h 1161397"/>
              <a:gd name="connsiteX18-709" fmla="*/ 1085080 w 6884912"/>
              <a:gd name="connsiteY18-710" fmla="*/ 776086 h 1161397"/>
              <a:gd name="connsiteX19-711" fmla="*/ 1131224 w 6884912"/>
              <a:gd name="connsiteY19-712" fmla="*/ 706160 h 1161397"/>
              <a:gd name="connsiteX20-713" fmla="*/ 1138051 w 6884912"/>
              <a:gd name="connsiteY20-714" fmla="*/ 702034 h 1161397"/>
              <a:gd name="connsiteX21-715" fmla="*/ 1158800 w 6884912"/>
              <a:gd name="connsiteY21-716" fmla="*/ 700004 h 1161397"/>
              <a:gd name="connsiteX22-717" fmla="*/ 1166947 w 6884912"/>
              <a:gd name="connsiteY22-718" fmla="*/ 700762 h 1161397"/>
              <a:gd name="connsiteX23-719" fmla="*/ 1178135 w 6884912"/>
              <a:gd name="connsiteY23-720" fmla="*/ 698631 h 1161397"/>
              <a:gd name="connsiteX24-721" fmla="*/ 1178301 w 6884912"/>
              <a:gd name="connsiteY24-722" fmla="*/ 698094 h 1161397"/>
              <a:gd name="connsiteX25-723" fmla="*/ 1188995 w 6884912"/>
              <a:gd name="connsiteY25-724" fmla="*/ 697048 h 1161397"/>
              <a:gd name="connsiteX26-725" fmla="*/ 1242716 w 6884912"/>
              <a:gd name="connsiteY26-726" fmla="*/ 698052 h 1161397"/>
              <a:gd name="connsiteX27-727" fmla="*/ 1299977 w 6884912"/>
              <a:gd name="connsiteY27-728" fmla="*/ 639196 h 1161397"/>
              <a:gd name="connsiteX28-729" fmla="*/ 1326190 w 6884912"/>
              <a:gd name="connsiteY28-730" fmla="*/ 625955 h 1161397"/>
              <a:gd name="connsiteX29-731" fmla="*/ 1339600 w 6884912"/>
              <a:gd name="connsiteY29-732" fmla="*/ 616295 h 1161397"/>
              <a:gd name="connsiteX30-733" fmla="*/ 1340054 w 6884912"/>
              <a:gd name="connsiteY30-734" fmla="*/ 614022 h 1161397"/>
              <a:gd name="connsiteX31-735" fmla="*/ 1391606 w 6884912"/>
              <a:gd name="connsiteY31-736" fmla="*/ 615229 h 1161397"/>
              <a:gd name="connsiteX32-737" fmla="*/ 1397565 w 6884912"/>
              <a:gd name="connsiteY32-738" fmla="*/ 611490 h 1161397"/>
              <a:gd name="connsiteX33-739" fmla="*/ 1432302 w 6884912"/>
              <a:gd name="connsiteY33-740" fmla="*/ 617267 h 1161397"/>
              <a:gd name="connsiteX34-741" fmla="*/ 1449644 w 6884912"/>
              <a:gd name="connsiteY34-742" fmla="*/ 617591 h 1161397"/>
              <a:gd name="connsiteX35-743" fmla="*/ 1455793 w 6884912"/>
              <a:gd name="connsiteY35-744" fmla="*/ 623174 h 1161397"/>
              <a:gd name="connsiteX36-745" fmla="*/ 1480758 w 6884912"/>
              <a:gd name="connsiteY36-746" fmla="*/ 620863 h 1161397"/>
              <a:gd name="connsiteX37-747" fmla="*/ 1483154 w 6884912"/>
              <a:gd name="connsiteY37-748" fmla="*/ 618527 h 1161397"/>
              <a:gd name="connsiteX38-749" fmla="*/ 1505495 w 6884912"/>
              <a:gd name="connsiteY38-750" fmla="*/ 624325 h 1161397"/>
              <a:gd name="connsiteX39-751" fmla="*/ 1526340 w 6884912"/>
              <a:gd name="connsiteY39-752" fmla="*/ 638496 h 1161397"/>
              <a:gd name="connsiteX40-753" fmla="*/ 1731986 w 6884912"/>
              <a:gd name="connsiteY40-754" fmla="*/ 589682 h 1161397"/>
              <a:gd name="connsiteX41-755" fmla="*/ 1927935 w 6884912"/>
              <a:gd name="connsiteY41-756" fmla="*/ 628540 h 1161397"/>
              <a:gd name="connsiteX42-757" fmla="*/ 2039075 w 6884912"/>
              <a:gd name="connsiteY42-758" fmla="*/ 599964 h 1161397"/>
              <a:gd name="connsiteX43-759" fmla="*/ 2066980 w 6884912"/>
              <a:gd name="connsiteY43-760" fmla="*/ 550413 h 1161397"/>
              <a:gd name="connsiteX44-761" fmla="*/ 2352236 w 6884912"/>
              <a:gd name="connsiteY44-762" fmla="*/ 519602 h 1161397"/>
              <a:gd name="connsiteX45-763" fmla="*/ 2420791 w 6884912"/>
              <a:gd name="connsiteY45-764" fmla="*/ 492826 h 1161397"/>
              <a:gd name="connsiteX46-765" fmla="*/ 2489932 w 6884912"/>
              <a:gd name="connsiteY46-766" fmla="*/ 507864 h 1161397"/>
              <a:gd name="connsiteX47-767" fmla="*/ 2512917 w 6884912"/>
              <a:gd name="connsiteY47-768" fmla="*/ 489127 h 1161397"/>
              <a:gd name="connsiteX48-769" fmla="*/ 2516783 w 6884912"/>
              <a:gd name="connsiteY48-770" fmla="*/ 485473 h 1161397"/>
              <a:gd name="connsiteX49-771" fmla="*/ 2534360 w 6884912"/>
              <a:gd name="connsiteY49-772" fmla="*/ 480064 h 1161397"/>
              <a:gd name="connsiteX50-773" fmla="*/ 2536691 w 6884912"/>
              <a:gd name="connsiteY50-774" fmla="*/ 467018 h 1161397"/>
              <a:gd name="connsiteX51-775" fmla="*/ 2561265 w 6884912"/>
              <a:gd name="connsiteY51-776" fmla="*/ 450623 h 1161397"/>
              <a:gd name="connsiteX52-777" fmla="*/ 2594349 w 6884912"/>
              <a:gd name="connsiteY52-778" fmla="*/ 443884 h 1161397"/>
              <a:gd name="connsiteX53-779" fmla="*/ 2754324 w 6884912"/>
              <a:gd name="connsiteY53-780" fmla="*/ 424766 h 1161397"/>
              <a:gd name="connsiteX54-781" fmla="*/ 2848470 w 6884912"/>
              <a:gd name="connsiteY54-782" fmla="*/ 405966 h 1161397"/>
              <a:gd name="connsiteX55-783" fmla="*/ 2881772 w 6884912"/>
              <a:gd name="connsiteY55-784" fmla="*/ 387260 h 1161397"/>
              <a:gd name="connsiteX56-785" fmla="*/ 2929932 w 6884912"/>
              <a:gd name="connsiteY56-786" fmla="*/ 368912 h 1161397"/>
              <a:gd name="connsiteX57-787" fmla="*/ 3013020 w 6884912"/>
              <a:gd name="connsiteY57-788" fmla="*/ 327578 h 1161397"/>
              <a:gd name="connsiteX58-789" fmla="*/ 3222191 w 6884912"/>
              <a:gd name="connsiteY58-790" fmla="*/ 307887 h 1161397"/>
              <a:gd name="connsiteX59-791" fmla="*/ 3227953 w 6884912"/>
              <a:gd name="connsiteY59-792" fmla="*/ 297650 h 1161397"/>
              <a:gd name="connsiteX60-793" fmla="*/ 3510042 w 6884912"/>
              <a:gd name="connsiteY60-794" fmla="*/ 311820 h 1161397"/>
              <a:gd name="connsiteX61-795" fmla="*/ 3626773 w 6884912"/>
              <a:gd name="connsiteY61-796" fmla="*/ 290452 h 1161397"/>
              <a:gd name="connsiteX62-797" fmla="*/ 3666217 w 6884912"/>
              <a:gd name="connsiteY62-798" fmla="*/ 273255 h 1161397"/>
              <a:gd name="connsiteX63-799" fmla="*/ 3732427 w 6884912"/>
              <a:gd name="connsiteY63-800" fmla="*/ 245039 h 1161397"/>
              <a:gd name="connsiteX64-801" fmla="*/ 3777022 w 6884912"/>
              <a:gd name="connsiteY64-802" fmla="*/ 200276 h 1161397"/>
              <a:gd name="connsiteX65-803" fmla="*/ 3791246 w 6884912"/>
              <a:gd name="connsiteY65-804" fmla="*/ 189996 h 1161397"/>
              <a:gd name="connsiteX66-805" fmla="*/ 3819864 w 6884912"/>
              <a:gd name="connsiteY66-806" fmla="*/ 194605 h 1161397"/>
              <a:gd name="connsiteX67-807" fmla="*/ 3830398 w 6884912"/>
              <a:gd name="connsiteY67-808" fmla="*/ 188383 h 1161397"/>
              <a:gd name="connsiteX68-809" fmla="*/ 3834360 w 6884912"/>
              <a:gd name="connsiteY68-810" fmla="*/ 188992 h 1161397"/>
              <a:gd name="connsiteX69-811" fmla="*/ 3843715 w 6884912"/>
              <a:gd name="connsiteY69-812" fmla="*/ 188752 h 1161397"/>
              <a:gd name="connsiteX70-813" fmla="*/ 3842609 w 6884912"/>
              <a:gd name="connsiteY70-814" fmla="*/ 197386 h 1161397"/>
              <a:gd name="connsiteX71-815" fmla="*/ 3853961 w 6884912"/>
              <a:gd name="connsiteY71-816" fmla="*/ 213380 h 1161397"/>
              <a:gd name="connsiteX72-817" fmla="*/ 3907640 w 6884912"/>
              <a:gd name="connsiteY72-818" fmla="*/ 207568 h 1161397"/>
              <a:gd name="connsiteX73-819" fmla="*/ 3910449 w 6884912"/>
              <a:gd name="connsiteY73-820" fmla="*/ 197808 h 1161397"/>
              <a:gd name="connsiteX74-821" fmla="*/ 3917197 w 6884912"/>
              <a:gd name="connsiteY74-822" fmla="*/ 196121 h 1161397"/>
              <a:gd name="connsiteX75-823" fmla="*/ 3922400 w 6884912"/>
              <a:gd name="connsiteY75-824" fmla="*/ 205056 h 1161397"/>
              <a:gd name="connsiteX76-825" fmla="*/ 4013061 w 6884912"/>
              <a:gd name="connsiteY76-826" fmla="*/ 224874 h 1161397"/>
              <a:gd name="connsiteX77-827" fmla="*/ 4220717 w 6884912"/>
              <a:gd name="connsiteY77-828" fmla="*/ 192946 h 1161397"/>
              <a:gd name="connsiteX78-829" fmla="*/ 4228802 w 6884912"/>
              <a:gd name="connsiteY78-830" fmla="*/ 201468 h 1161397"/>
              <a:gd name="connsiteX79-831" fmla="*/ 4289361 w 6884912"/>
              <a:gd name="connsiteY79-832" fmla="*/ 196642 h 1161397"/>
              <a:gd name="connsiteX80-833" fmla="*/ 4498913 w 6884912"/>
              <a:gd name="connsiteY80-834" fmla="*/ 118915 h 1161397"/>
              <a:gd name="connsiteX81-835" fmla="*/ 4617330 w 6884912"/>
              <a:gd name="connsiteY81-836" fmla="*/ 111163 h 1161397"/>
              <a:gd name="connsiteX82-837" fmla="*/ 4659778 w 6884912"/>
              <a:gd name="connsiteY82-838" fmla="*/ 118219 h 1161397"/>
              <a:gd name="connsiteX83-839" fmla="*/ 4730870 w 6884912"/>
              <a:gd name="connsiteY83-840" fmla="*/ 129432 h 1161397"/>
              <a:gd name="connsiteX84-841" fmla="*/ 4785037 w 6884912"/>
              <a:gd name="connsiteY84-842" fmla="*/ 161964 h 1161397"/>
              <a:gd name="connsiteX85-843" fmla="*/ 4844073 w 6884912"/>
              <a:gd name="connsiteY85-844" fmla="*/ 161768 h 1161397"/>
              <a:gd name="connsiteX86-845" fmla="*/ 4856454 w 6884912"/>
              <a:gd name="connsiteY86-846" fmla="*/ 130488 h 1161397"/>
              <a:gd name="connsiteX87-847" fmla="*/ 4920038 w 6884912"/>
              <a:gd name="connsiteY87-848" fmla="*/ 140418 h 1161397"/>
              <a:gd name="connsiteX88-849" fmla="*/ 5016639 w 6884912"/>
              <a:gd name="connsiteY88-850" fmla="*/ 158905 h 1161397"/>
              <a:gd name="connsiteX89-851" fmla="*/ 5072009 w 6884912"/>
              <a:gd name="connsiteY89-852" fmla="*/ 161502 h 1161397"/>
              <a:gd name="connsiteX90-853" fmla="*/ 5223626 w 6884912"/>
              <a:gd name="connsiteY90-854" fmla="*/ 177356 h 1161397"/>
              <a:gd name="connsiteX91-855" fmla="*/ 5375773 w 6884912"/>
              <a:gd name="connsiteY91-856" fmla="*/ 199913 h 1161397"/>
              <a:gd name="connsiteX92-857" fmla="*/ 5467502 w 6884912"/>
              <a:gd name="connsiteY92-858" fmla="*/ 250963 h 1161397"/>
              <a:gd name="connsiteX93-859" fmla="*/ 5592395 w 6884912"/>
              <a:gd name="connsiteY93-860" fmla="*/ 265434 h 1161397"/>
              <a:gd name="connsiteX94-861" fmla="*/ 5613532 w 6884912"/>
              <a:gd name="connsiteY94-862" fmla="*/ 273379 h 1161397"/>
              <a:gd name="connsiteX95-863" fmla="*/ 5642173 w 6884912"/>
              <a:gd name="connsiteY95-864" fmla="*/ 266904 h 1161397"/>
              <a:gd name="connsiteX96-865" fmla="*/ 5756910 w 6884912"/>
              <a:gd name="connsiteY96-866" fmla="*/ 239211 h 1161397"/>
              <a:gd name="connsiteX97-867" fmla="*/ 5846667 w 6884912"/>
              <a:gd name="connsiteY97-868" fmla="*/ 201786 h 1161397"/>
              <a:gd name="connsiteX98-869" fmla="*/ 5960732 w 6884912"/>
              <a:gd name="connsiteY98-870" fmla="*/ 220708 h 1161397"/>
              <a:gd name="connsiteX99-871" fmla="*/ 6029542 w 6884912"/>
              <a:gd name="connsiteY99-872" fmla="*/ 210339 h 1161397"/>
              <a:gd name="connsiteX100-873" fmla="*/ 6141123 w 6884912"/>
              <a:gd name="connsiteY100-874" fmla="*/ 159923 h 1161397"/>
              <a:gd name="connsiteX101-875" fmla="*/ 6290640 w 6884912"/>
              <a:gd name="connsiteY101-876" fmla="*/ 167441 h 1161397"/>
              <a:gd name="connsiteX102-877" fmla="*/ 6322806 w 6884912"/>
              <a:gd name="connsiteY102-878" fmla="*/ 213293 h 1161397"/>
              <a:gd name="connsiteX103-879" fmla="*/ 6380420 w 6884912"/>
              <a:gd name="connsiteY103-880" fmla="*/ 173195 h 1161397"/>
              <a:gd name="connsiteX104-881" fmla="*/ 6507891 w 6884912"/>
              <a:gd name="connsiteY104-882" fmla="*/ 118474 h 1161397"/>
              <a:gd name="connsiteX105-883" fmla="*/ 6571807 w 6884912"/>
              <a:gd name="connsiteY105-884" fmla="*/ 98636 h 1161397"/>
              <a:gd name="connsiteX106-885" fmla="*/ 6671880 w 6884912"/>
              <a:gd name="connsiteY106-886" fmla="*/ 82931 h 1161397"/>
              <a:gd name="connsiteX107-887" fmla="*/ 6702266 w 6884912"/>
              <a:gd name="connsiteY107-888" fmla="*/ 75470 h 1161397"/>
              <a:gd name="connsiteX108-889" fmla="*/ 6845802 w 6884912"/>
              <a:gd name="connsiteY108-890" fmla="*/ 24496 h 1161397"/>
              <a:gd name="connsiteX109-891" fmla="*/ 6884912 w 6884912"/>
              <a:gd name="connsiteY109-892" fmla="*/ 0 h 1161397"/>
              <a:gd name="connsiteX0-893" fmla="*/ 6884912 w 6884912"/>
              <a:gd name="connsiteY0-894" fmla="*/ 0 h 1161397"/>
              <a:gd name="connsiteX1-895" fmla="*/ 6884912 w 6884912"/>
              <a:gd name="connsiteY1-896" fmla="*/ 1161397 h 1161397"/>
              <a:gd name="connsiteX2-897" fmla="*/ 0 w 6884912"/>
              <a:gd name="connsiteY2-898" fmla="*/ 1161397 h 1161397"/>
              <a:gd name="connsiteX3-899" fmla="*/ 27135 w 6884912"/>
              <a:gd name="connsiteY3-900" fmla="*/ 1147460 h 1161397"/>
              <a:gd name="connsiteX4-901" fmla="*/ 115388 w 6884912"/>
              <a:gd name="connsiteY4-902" fmla="*/ 1159043 h 1161397"/>
              <a:gd name="connsiteX5-903" fmla="*/ 119094 w 6884912"/>
              <a:gd name="connsiteY5-904" fmla="*/ 1148463 h 1161397"/>
              <a:gd name="connsiteX6-905" fmla="*/ 171824 w 6884912"/>
              <a:gd name="connsiteY6-906" fmla="*/ 1133224 h 1161397"/>
              <a:gd name="connsiteX7-907" fmla="*/ 376455 w 6884912"/>
              <a:gd name="connsiteY7-908" fmla="*/ 1137381 h 1161397"/>
              <a:gd name="connsiteX8-909" fmla="*/ 478946 w 6884912"/>
              <a:gd name="connsiteY8-910" fmla="*/ 1106011 h 1161397"/>
              <a:gd name="connsiteX9-911" fmla="*/ 512111 w 6884912"/>
              <a:gd name="connsiteY9-912" fmla="*/ 1085599 h 1161397"/>
              <a:gd name="connsiteX10-913" fmla="*/ 567875 w 6884912"/>
              <a:gd name="connsiteY10-914" fmla="*/ 1051976 h 1161397"/>
              <a:gd name="connsiteX11-915" fmla="*/ 601644 w 6884912"/>
              <a:gd name="connsiteY11-916" fmla="*/ 1003997 h 1161397"/>
              <a:gd name="connsiteX12-917" fmla="*/ 651408 w 6884912"/>
              <a:gd name="connsiteY12-918" fmla="*/ 984938 h 1161397"/>
              <a:gd name="connsiteX13-919" fmla="*/ 673197 w 6884912"/>
              <a:gd name="connsiteY13-920" fmla="*/ 1010060 h 1161397"/>
              <a:gd name="connsiteX14-921" fmla="*/ 723108 w 6884912"/>
              <a:gd name="connsiteY14-922" fmla="*/ 980081 h 1161397"/>
              <a:gd name="connsiteX15-923" fmla="*/ 797699 w 6884912"/>
              <a:gd name="connsiteY15-924" fmla="*/ 931362 h 1161397"/>
              <a:gd name="connsiteX16-925" fmla="*/ 843359 w 6884912"/>
              <a:gd name="connsiteY16-926" fmla="*/ 910894 h 1161397"/>
              <a:gd name="connsiteX17-927" fmla="*/ 965215 w 6884912"/>
              <a:gd name="connsiteY17-928" fmla="*/ 846701 h 1161397"/>
              <a:gd name="connsiteX18-929" fmla="*/ 1085080 w 6884912"/>
              <a:gd name="connsiteY18-930" fmla="*/ 776086 h 1161397"/>
              <a:gd name="connsiteX19-931" fmla="*/ 1131224 w 6884912"/>
              <a:gd name="connsiteY19-932" fmla="*/ 706160 h 1161397"/>
              <a:gd name="connsiteX20-933" fmla="*/ 1138051 w 6884912"/>
              <a:gd name="connsiteY20-934" fmla="*/ 702034 h 1161397"/>
              <a:gd name="connsiteX21-935" fmla="*/ 1158800 w 6884912"/>
              <a:gd name="connsiteY21-936" fmla="*/ 700004 h 1161397"/>
              <a:gd name="connsiteX22-937" fmla="*/ 1166947 w 6884912"/>
              <a:gd name="connsiteY22-938" fmla="*/ 700762 h 1161397"/>
              <a:gd name="connsiteX23-939" fmla="*/ 1178135 w 6884912"/>
              <a:gd name="connsiteY23-940" fmla="*/ 698631 h 1161397"/>
              <a:gd name="connsiteX24-941" fmla="*/ 1178301 w 6884912"/>
              <a:gd name="connsiteY24-942" fmla="*/ 698094 h 1161397"/>
              <a:gd name="connsiteX25-943" fmla="*/ 1188995 w 6884912"/>
              <a:gd name="connsiteY25-944" fmla="*/ 697048 h 1161397"/>
              <a:gd name="connsiteX26-945" fmla="*/ 1242716 w 6884912"/>
              <a:gd name="connsiteY26-946" fmla="*/ 698052 h 1161397"/>
              <a:gd name="connsiteX27-947" fmla="*/ 1299977 w 6884912"/>
              <a:gd name="connsiteY27-948" fmla="*/ 639196 h 1161397"/>
              <a:gd name="connsiteX28-949" fmla="*/ 1326190 w 6884912"/>
              <a:gd name="connsiteY28-950" fmla="*/ 625955 h 1161397"/>
              <a:gd name="connsiteX29-951" fmla="*/ 1339600 w 6884912"/>
              <a:gd name="connsiteY29-952" fmla="*/ 616295 h 1161397"/>
              <a:gd name="connsiteX30-953" fmla="*/ 1340054 w 6884912"/>
              <a:gd name="connsiteY30-954" fmla="*/ 614022 h 1161397"/>
              <a:gd name="connsiteX31-955" fmla="*/ 1391606 w 6884912"/>
              <a:gd name="connsiteY31-956" fmla="*/ 615229 h 1161397"/>
              <a:gd name="connsiteX32-957" fmla="*/ 1397565 w 6884912"/>
              <a:gd name="connsiteY32-958" fmla="*/ 611490 h 1161397"/>
              <a:gd name="connsiteX33-959" fmla="*/ 1432302 w 6884912"/>
              <a:gd name="connsiteY33-960" fmla="*/ 617267 h 1161397"/>
              <a:gd name="connsiteX34-961" fmla="*/ 1449644 w 6884912"/>
              <a:gd name="connsiteY34-962" fmla="*/ 617591 h 1161397"/>
              <a:gd name="connsiteX35-963" fmla="*/ 1455793 w 6884912"/>
              <a:gd name="connsiteY35-964" fmla="*/ 623174 h 1161397"/>
              <a:gd name="connsiteX36-965" fmla="*/ 1480758 w 6884912"/>
              <a:gd name="connsiteY36-966" fmla="*/ 620863 h 1161397"/>
              <a:gd name="connsiteX37-967" fmla="*/ 1483154 w 6884912"/>
              <a:gd name="connsiteY37-968" fmla="*/ 618527 h 1161397"/>
              <a:gd name="connsiteX38-969" fmla="*/ 1505495 w 6884912"/>
              <a:gd name="connsiteY38-970" fmla="*/ 624325 h 1161397"/>
              <a:gd name="connsiteX39-971" fmla="*/ 1526340 w 6884912"/>
              <a:gd name="connsiteY39-972" fmla="*/ 638496 h 1161397"/>
              <a:gd name="connsiteX40-973" fmla="*/ 1731986 w 6884912"/>
              <a:gd name="connsiteY40-974" fmla="*/ 589682 h 1161397"/>
              <a:gd name="connsiteX41-975" fmla="*/ 1927935 w 6884912"/>
              <a:gd name="connsiteY41-976" fmla="*/ 628540 h 1161397"/>
              <a:gd name="connsiteX42-977" fmla="*/ 2039075 w 6884912"/>
              <a:gd name="connsiteY42-978" fmla="*/ 599964 h 1161397"/>
              <a:gd name="connsiteX43-979" fmla="*/ 2066980 w 6884912"/>
              <a:gd name="connsiteY43-980" fmla="*/ 550413 h 1161397"/>
              <a:gd name="connsiteX44-981" fmla="*/ 2352236 w 6884912"/>
              <a:gd name="connsiteY44-982" fmla="*/ 519602 h 1161397"/>
              <a:gd name="connsiteX45-983" fmla="*/ 2420791 w 6884912"/>
              <a:gd name="connsiteY45-984" fmla="*/ 492826 h 1161397"/>
              <a:gd name="connsiteX46-985" fmla="*/ 2489932 w 6884912"/>
              <a:gd name="connsiteY46-986" fmla="*/ 507864 h 1161397"/>
              <a:gd name="connsiteX47-987" fmla="*/ 2512917 w 6884912"/>
              <a:gd name="connsiteY47-988" fmla="*/ 489127 h 1161397"/>
              <a:gd name="connsiteX48-989" fmla="*/ 2516783 w 6884912"/>
              <a:gd name="connsiteY48-990" fmla="*/ 485473 h 1161397"/>
              <a:gd name="connsiteX49-991" fmla="*/ 2534360 w 6884912"/>
              <a:gd name="connsiteY49-992" fmla="*/ 480064 h 1161397"/>
              <a:gd name="connsiteX50-993" fmla="*/ 2536691 w 6884912"/>
              <a:gd name="connsiteY50-994" fmla="*/ 467018 h 1161397"/>
              <a:gd name="connsiteX51-995" fmla="*/ 2561265 w 6884912"/>
              <a:gd name="connsiteY51-996" fmla="*/ 450623 h 1161397"/>
              <a:gd name="connsiteX52-997" fmla="*/ 2594349 w 6884912"/>
              <a:gd name="connsiteY52-998" fmla="*/ 443884 h 1161397"/>
              <a:gd name="connsiteX53-999" fmla="*/ 2754324 w 6884912"/>
              <a:gd name="connsiteY53-1000" fmla="*/ 424766 h 1161397"/>
              <a:gd name="connsiteX54-1001" fmla="*/ 2848470 w 6884912"/>
              <a:gd name="connsiteY54-1002" fmla="*/ 405966 h 1161397"/>
              <a:gd name="connsiteX55-1003" fmla="*/ 2881772 w 6884912"/>
              <a:gd name="connsiteY55-1004" fmla="*/ 387260 h 1161397"/>
              <a:gd name="connsiteX56-1005" fmla="*/ 2929932 w 6884912"/>
              <a:gd name="connsiteY56-1006" fmla="*/ 368912 h 1161397"/>
              <a:gd name="connsiteX57-1007" fmla="*/ 3013020 w 6884912"/>
              <a:gd name="connsiteY57-1008" fmla="*/ 327578 h 1161397"/>
              <a:gd name="connsiteX58-1009" fmla="*/ 3222191 w 6884912"/>
              <a:gd name="connsiteY58-1010" fmla="*/ 307887 h 1161397"/>
              <a:gd name="connsiteX59-1011" fmla="*/ 3227953 w 6884912"/>
              <a:gd name="connsiteY59-1012" fmla="*/ 297650 h 1161397"/>
              <a:gd name="connsiteX60-1013" fmla="*/ 3510042 w 6884912"/>
              <a:gd name="connsiteY60-1014" fmla="*/ 311820 h 1161397"/>
              <a:gd name="connsiteX61-1015" fmla="*/ 3626773 w 6884912"/>
              <a:gd name="connsiteY61-1016" fmla="*/ 290452 h 1161397"/>
              <a:gd name="connsiteX62-1017" fmla="*/ 3666217 w 6884912"/>
              <a:gd name="connsiteY62-1018" fmla="*/ 273255 h 1161397"/>
              <a:gd name="connsiteX63-1019" fmla="*/ 3732427 w 6884912"/>
              <a:gd name="connsiteY63-1020" fmla="*/ 245039 h 1161397"/>
              <a:gd name="connsiteX64-1021" fmla="*/ 3777022 w 6884912"/>
              <a:gd name="connsiteY64-1022" fmla="*/ 200276 h 1161397"/>
              <a:gd name="connsiteX65-1023" fmla="*/ 3791246 w 6884912"/>
              <a:gd name="connsiteY65-1024" fmla="*/ 189996 h 1161397"/>
              <a:gd name="connsiteX66-1025" fmla="*/ 3819864 w 6884912"/>
              <a:gd name="connsiteY66-1026" fmla="*/ 194605 h 1161397"/>
              <a:gd name="connsiteX67-1027" fmla="*/ 3830398 w 6884912"/>
              <a:gd name="connsiteY67-1028" fmla="*/ 188383 h 1161397"/>
              <a:gd name="connsiteX68-1029" fmla="*/ 3834360 w 6884912"/>
              <a:gd name="connsiteY68-1030" fmla="*/ 188992 h 1161397"/>
              <a:gd name="connsiteX69-1031" fmla="*/ 3843715 w 6884912"/>
              <a:gd name="connsiteY69-1032" fmla="*/ 188752 h 1161397"/>
              <a:gd name="connsiteX70-1033" fmla="*/ 3842609 w 6884912"/>
              <a:gd name="connsiteY70-1034" fmla="*/ 197386 h 1161397"/>
              <a:gd name="connsiteX71-1035" fmla="*/ 3853961 w 6884912"/>
              <a:gd name="connsiteY71-1036" fmla="*/ 213380 h 1161397"/>
              <a:gd name="connsiteX72-1037" fmla="*/ 3907640 w 6884912"/>
              <a:gd name="connsiteY72-1038" fmla="*/ 207568 h 1161397"/>
              <a:gd name="connsiteX73-1039" fmla="*/ 3910449 w 6884912"/>
              <a:gd name="connsiteY73-1040" fmla="*/ 197808 h 1161397"/>
              <a:gd name="connsiteX74-1041" fmla="*/ 3917197 w 6884912"/>
              <a:gd name="connsiteY74-1042" fmla="*/ 196121 h 1161397"/>
              <a:gd name="connsiteX75-1043" fmla="*/ 3922400 w 6884912"/>
              <a:gd name="connsiteY75-1044" fmla="*/ 205056 h 1161397"/>
              <a:gd name="connsiteX76-1045" fmla="*/ 4013061 w 6884912"/>
              <a:gd name="connsiteY76-1046" fmla="*/ 224874 h 1161397"/>
              <a:gd name="connsiteX77-1047" fmla="*/ 4220717 w 6884912"/>
              <a:gd name="connsiteY77-1048" fmla="*/ 192946 h 1161397"/>
              <a:gd name="connsiteX78-1049" fmla="*/ 4228802 w 6884912"/>
              <a:gd name="connsiteY78-1050" fmla="*/ 201468 h 1161397"/>
              <a:gd name="connsiteX79-1051" fmla="*/ 4289361 w 6884912"/>
              <a:gd name="connsiteY79-1052" fmla="*/ 196642 h 1161397"/>
              <a:gd name="connsiteX80-1053" fmla="*/ 4498913 w 6884912"/>
              <a:gd name="connsiteY80-1054" fmla="*/ 118915 h 1161397"/>
              <a:gd name="connsiteX81-1055" fmla="*/ 4617330 w 6884912"/>
              <a:gd name="connsiteY81-1056" fmla="*/ 111163 h 1161397"/>
              <a:gd name="connsiteX82-1057" fmla="*/ 4659778 w 6884912"/>
              <a:gd name="connsiteY82-1058" fmla="*/ 118219 h 1161397"/>
              <a:gd name="connsiteX83-1059" fmla="*/ 4730870 w 6884912"/>
              <a:gd name="connsiteY83-1060" fmla="*/ 129432 h 1161397"/>
              <a:gd name="connsiteX84-1061" fmla="*/ 4844073 w 6884912"/>
              <a:gd name="connsiteY84-1062" fmla="*/ 161768 h 1161397"/>
              <a:gd name="connsiteX85-1063" fmla="*/ 4856454 w 6884912"/>
              <a:gd name="connsiteY85-1064" fmla="*/ 130488 h 1161397"/>
              <a:gd name="connsiteX86-1065" fmla="*/ 4920038 w 6884912"/>
              <a:gd name="connsiteY86-1066" fmla="*/ 140418 h 1161397"/>
              <a:gd name="connsiteX87-1067" fmla="*/ 5016639 w 6884912"/>
              <a:gd name="connsiteY87-1068" fmla="*/ 158905 h 1161397"/>
              <a:gd name="connsiteX88-1069" fmla="*/ 5072009 w 6884912"/>
              <a:gd name="connsiteY88-1070" fmla="*/ 161502 h 1161397"/>
              <a:gd name="connsiteX89-1071" fmla="*/ 5223626 w 6884912"/>
              <a:gd name="connsiteY89-1072" fmla="*/ 177356 h 1161397"/>
              <a:gd name="connsiteX90-1073" fmla="*/ 5375773 w 6884912"/>
              <a:gd name="connsiteY90-1074" fmla="*/ 199913 h 1161397"/>
              <a:gd name="connsiteX91-1075" fmla="*/ 5467502 w 6884912"/>
              <a:gd name="connsiteY91-1076" fmla="*/ 250963 h 1161397"/>
              <a:gd name="connsiteX92-1077" fmla="*/ 5592395 w 6884912"/>
              <a:gd name="connsiteY92-1078" fmla="*/ 265434 h 1161397"/>
              <a:gd name="connsiteX93-1079" fmla="*/ 5613532 w 6884912"/>
              <a:gd name="connsiteY93-1080" fmla="*/ 273379 h 1161397"/>
              <a:gd name="connsiteX94-1081" fmla="*/ 5642173 w 6884912"/>
              <a:gd name="connsiteY94-1082" fmla="*/ 266904 h 1161397"/>
              <a:gd name="connsiteX95-1083" fmla="*/ 5756910 w 6884912"/>
              <a:gd name="connsiteY95-1084" fmla="*/ 239211 h 1161397"/>
              <a:gd name="connsiteX96-1085" fmla="*/ 5846667 w 6884912"/>
              <a:gd name="connsiteY96-1086" fmla="*/ 201786 h 1161397"/>
              <a:gd name="connsiteX97-1087" fmla="*/ 5960732 w 6884912"/>
              <a:gd name="connsiteY97-1088" fmla="*/ 220708 h 1161397"/>
              <a:gd name="connsiteX98-1089" fmla="*/ 6029542 w 6884912"/>
              <a:gd name="connsiteY98-1090" fmla="*/ 210339 h 1161397"/>
              <a:gd name="connsiteX99-1091" fmla="*/ 6141123 w 6884912"/>
              <a:gd name="connsiteY99-1092" fmla="*/ 159923 h 1161397"/>
              <a:gd name="connsiteX100-1093" fmla="*/ 6290640 w 6884912"/>
              <a:gd name="connsiteY100-1094" fmla="*/ 167441 h 1161397"/>
              <a:gd name="connsiteX101-1095" fmla="*/ 6322806 w 6884912"/>
              <a:gd name="connsiteY101-1096" fmla="*/ 213293 h 1161397"/>
              <a:gd name="connsiteX102-1097" fmla="*/ 6380420 w 6884912"/>
              <a:gd name="connsiteY102-1098" fmla="*/ 173195 h 1161397"/>
              <a:gd name="connsiteX103-1099" fmla="*/ 6507891 w 6884912"/>
              <a:gd name="connsiteY103-1100" fmla="*/ 118474 h 1161397"/>
              <a:gd name="connsiteX104-1101" fmla="*/ 6571807 w 6884912"/>
              <a:gd name="connsiteY104-1102" fmla="*/ 98636 h 1161397"/>
              <a:gd name="connsiteX105-1103" fmla="*/ 6671880 w 6884912"/>
              <a:gd name="connsiteY105-1104" fmla="*/ 82931 h 1161397"/>
              <a:gd name="connsiteX106-1105" fmla="*/ 6702266 w 6884912"/>
              <a:gd name="connsiteY106-1106" fmla="*/ 75470 h 1161397"/>
              <a:gd name="connsiteX107-1107" fmla="*/ 6845802 w 6884912"/>
              <a:gd name="connsiteY107-1108" fmla="*/ 24496 h 1161397"/>
              <a:gd name="connsiteX108-1109" fmla="*/ 6884912 w 6884912"/>
              <a:gd name="connsiteY108-1110" fmla="*/ 0 h 1161397"/>
              <a:gd name="connsiteX0-1111" fmla="*/ 6884912 w 6884912"/>
              <a:gd name="connsiteY0-1112" fmla="*/ 0 h 1161397"/>
              <a:gd name="connsiteX1-1113" fmla="*/ 6884912 w 6884912"/>
              <a:gd name="connsiteY1-1114" fmla="*/ 1161397 h 1161397"/>
              <a:gd name="connsiteX2-1115" fmla="*/ 0 w 6884912"/>
              <a:gd name="connsiteY2-1116" fmla="*/ 1161397 h 1161397"/>
              <a:gd name="connsiteX3-1117" fmla="*/ 27135 w 6884912"/>
              <a:gd name="connsiteY3-1118" fmla="*/ 1147460 h 1161397"/>
              <a:gd name="connsiteX4-1119" fmla="*/ 115388 w 6884912"/>
              <a:gd name="connsiteY4-1120" fmla="*/ 1159043 h 1161397"/>
              <a:gd name="connsiteX5-1121" fmla="*/ 119094 w 6884912"/>
              <a:gd name="connsiteY5-1122" fmla="*/ 1148463 h 1161397"/>
              <a:gd name="connsiteX6-1123" fmla="*/ 171824 w 6884912"/>
              <a:gd name="connsiteY6-1124" fmla="*/ 1133224 h 1161397"/>
              <a:gd name="connsiteX7-1125" fmla="*/ 478946 w 6884912"/>
              <a:gd name="connsiteY7-1126" fmla="*/ 1106011 h 1161397"/>
              <a:gd name="connsiteX8-1127" fmla="*/ 512111 w 6884912"/>
              <a:gd name="connsiteY8-1128" fmla="*/ 1085599 h 1161397"/>
              <a:gd name="connsiteX9-1129" fmla="*/ 567875 w 6884912"/>
              <a:gd name="connsiteY9-1130" fmla="*/ 1051976 h 1161397"/>
              <a:gd name="connsiteX10-1131" fmla="*/ 601644 w 6884912"/>
              <a:gd name="connsiteY10-1132" fmla="*/ 1003997 h 1161397"/>
              <a:gd name="connsiteX11-1133" fmla="*/ 651408 w 6884912"/>
              <a:gd name="connsiteY11-1134" fmla="*/ 984938 h 1161397"/>
              <a:gd name="connsiteX12-1135" fmla="*/ 673197 w 6884912"/>
              <a:gd name="connsiteY12-1136" fmla="*/ 1010060 h 1161397"/>
              <a:gd name="connsiteX13-1137" fmla="*/ 723108 w 6884912"/>
              <a:gd name="connsiteY13-1138" fmla="*/ 980081 h 1161397"/>
              <a:gd name="connsiteX14-1139" fmla="*/ 797699 w 6884912"/>
              <a:gd name="connsiteY14-1140" fmla="*/ 931362 h 1161397"/>
              <a:gd name="connsiteX15-1141" fmla="*/ 843359 w 6884912"/>
              <a:gd name="connsiteY15-1142" fmla="*/ 910894 h 1161397"/>
              <a:gd name="connsiteX16-1143" fmla="*/ 965215 w 6884912"/>
              <a:gd name="connsiteY16-1144" fmla="*/ 846701 h 1161397"/>
              <a:gd name="connsiteX17-1145" fmla="*/ 1085080 w 6884912"/>
              <a:gd name="connsiteY17-1146" fmla="*/ 776086 h 1161397"/>
              <a:gd name="connsiteX18-1147" fmla="*/ 1131224 w 6884912"/>
              <a:gd name="connsiteY18-1148" fmla="*/ 706160 h 1161397"/>
              <a:gd name="connsiteX19-1149" fmla="*/ 1138051 w 6884912"/>
              <a:gd name="connsiteY19-1150" fmla="*/ 702034 h 1161397"/>
              <a:gd name="connsiteX20-1151" fmla="*/ 1158800 w 6884912"/>
              <a:gd name="connsiteY20-1152" fmla="*/ 700004 h 1161397"/>
              <a:gd name="connsiteX21-1153" fmla="*/ 1166947 w 6884912"/>
              <a:gd name="connsiteY21-1154" fmla="*/ 700762 h 1161397"/>
              <a:gd name="connsiteX22-1155" fmla="*/ 1178135 w 6884912"/>
              <a:gd name="connsiteY22-1156" fmla="*/ 698631 h 1161397"/>
              <a:gd name="connsiteX23-1157" fmla="*/ 1178301 w 6884912"/>
              <a:gd name="connsiteY23-1158" fmla="*/ 698094 h 1161397"/>
              <a:gd name="connsiteX24-1159" fmla="*/ 1188995 w 6884912"/>
              <a:gd name="connsiteY24-1160" fmla="*/ 697048 h 1161397"/>
              <a:gd name="connsiteX25-1161" fmla="*/ 1242716 w 6884912"/>
              <a:gd name="connsiteY25-1162" fmla="*/ 698052 h 1161397"/>
              <a:gd name="connsiteX26-1163" fmla="*/ 1299977 w 6884912"/>
              <a:gd name="connsiteY26-1164" fmla="*/ 639196 h 1161397"/>
              <a:gd name="connsiteX27-1165" fmla="*/ 1326190 w 6884912"/>
              <a:gd name="connsiteY27-1166" fmla="*/ 625955 h 1161397"/>
              <a:gd name="connsiteX28-1167" fmla="*/ 1339600 w 6884912"/>
              <a:gd name="connsiteY28-1168" fmla="*/ 616295 h 1161397"/>
              <a:gd name="connsiteX29-1169" fmla="*/ 1340054 w 6884912"/>
              <a:gd name="connsiteY29-1170" fmla="*/ 614022 h 1161397"/>
              <a:gd name="connsiteX30-1171" fmla="*/ 1391606 w 6884912"/>
              <a:gd name="connsiteY30-1172" fmla="*/ 615229 h 1161397"/>
              <a:gd name="connsiteX31-1173" fmla="*/ 1397565 w 6884912"/>
              <a:gd name="connsiteY31-1174" fmla="*/ 611490 h 1161397"/>
              <a:gd name="connsiteX32-1175" fmla="*/ 1432302 w 6884912"/>
              <a:gd name="connsiteY32-1176" fmla="*/ 617267 h 1161397"/>
              <a:gd name="connsiteX33-1177" fmla="*/ 1449644 w 6884912"/>
              <a:gd name="connsiteY33-1178" fmla="*/ 617591 h 1161397"/>
              <a:gd name="connsiteX34-1179" fmla="*/ 1455793 w 6884912"/>
              <a:gd name="connsiteY34-1180" fmla="*/ 623174 h 1161397"/>
              <a:gd name="connsiteX35-1181" fmla="*/ 1480758 w 6884912"/>
              <a:gd name="connsiteY35-1182" fmla="*/ 620863 h 1161397"/>
              <a:gd name="connsiteX36-1183" fmla="*/ 1483154 w 6884912"/>
              <a:gd name="connsiteY36-1184" fmla="*/ 618527 h 1161397"/>
              <a:gd name="connsiteX37-1185" fmla="*/ 1505495 w 6884912"/>
              <a:gd name="connsiteY37-1186" fmla="*/ 624325 h 1161397"/>
              <a:gd name="connsiteX38-1187" fmla="*/ 1526340 w 6884912"/>
              <a:gd name="connsiteY38-1188" fmla="*/ 638496 h 1161397"/>
              <a:gd name="connsiteX39-1189" fmla="*/ 1731986 w 6884912"/>
              <a:gd name="connsiteY39-1190" fmla="*/ 589682 h 1161397"/>
              <a:gd name="connsiteX40-1191" fmla="*/ 1927935 w 6884912"/>
              <a:gd name="connsiteY40-1192" fmla="*/ 628540 h 1161397"/>
              <a:gd name="connsiteX41-1193" fmla="*/ 2039075 w 6884912"/>
              <a:gd name="connsiteY41-1194" fmla="*/ 599964 h 1161397"/>
              <a:gd name="connsiteX42-1195" fmla="*/ 2066980 w 6884912"/>
              <a:gd name="connsiteY42-1196" fmla="*/ 550413 h 1161397"/>
              <a:gd name="connsiteX43-1197" fmla="*/ 2352236 w 6884912"/>
              <a:gd name="connsiteY43-1198" fmla="*/ 519602 h 1161397"/>
              <a:gd name="connsiteX44-1199" fmla="*/ 2420791 w 6884912"/>
              <a:gd name="connsiteY44-1200" fmla="*/ 492826 h 1161397"/>
              <a:gd name="connsiteX45-1201" fmla="*/ 2489932 w 6884912"/>
              <a:gd name="connsiteY45-1202" fmla="*/ 507864 h 1161397"/>
              <a:gd name="connsiteX46-1203" fmla="*/ 2512917 w 6884912"/>
              <a:gd name="connsiteY46-1204" fmla="*/ 489127 h 1161397"/>
              <a:gd name="connsiteX47-1205" fmla="*/ 2516783 w 6884912"/>
              <a:gd name="connsiteY47-1206" fmla="*/ 485473 h 1161397"/>
              <a:gd name="connsiteX48-1207" fmla="*/ 2534360 w 6884912"/>
              <a:gd name="connsiteY48-1208" fmla="*/ 480064 h 1161397"/>
              <a:gd name="connsiteX49-1209" fmla="*/ 2536691 w 6884912"/>
              <a:gd name="connsiteY49-1210" fmla="*/ 467018 h 1161397"/>
              <a:gd name="connsiteX50-1211" fmla="*/ 2561265 w 6884912"/>
              <a:gd name="connsiteY50-1212" fmla="*/ 450623 h 1161397"/>
              <a:gd name="connsiteX51-1213" fmla="*/ 2594349 w 6884912"/>
              <a:gd name="connsiteY51-1214" fmla="*/ 443884 h 1161397"/>
              <a:gd name="connsiteX52-1215" fmla="*/ 2754324 w 6884912"/>
              <a:gd name="connsiteY52-1216" fmla="*/ 424766 h 1161397"/>
              <a:gd name="connsiteX53-1217" fmla="*/ 2848470 w 6884912"/>
              <a:gd name="connsiteY53-1218" fmla="*/ 405966 h 1161397"/>
              <a:gd name="connsiteX54-1219" fmla="*/ 2881772 w 6884912"/>
              <a:gd name="connsiteY54-1220" fmla="*/ 387260 h 1161397"/>
              <a:gd name="connsiteX55-1221" fmla="*/ 2929932 w 6884912"/>
              <a:gd name="connsiteY55-1222" fmla="*/ 368912 h 1161397"/>
              <a:gd name="connsiteX56-1223" fmla="*/ 3013020 w 6884912"/>
              <a:gd name="connsiteY56-1224" fmla="*/ 327578 h 1161397"/>
              <a:gd name="connsiteX57-1225" fmla="*/ 3222191 w 6884912"/>
              <a:gd name="connsiteY57-1226" fmla="*/ 307887 h 1161397"/>
              <a:gd name="connsiteX58-1227" fmla="*/ 3227953 w 6884912"/>
              <a:gd name="connsiteY58-1228" fmla="*/ 297650 h 1161397"/>
              <a:gd name="connsiteX59-1229" fmla="*/ 3510042 w 6884912"/>
              <a:gd name="connsiteY59-1230" fmla="*/ 311820 h 1161397"/>
              <a:gd name="connsiteX60-1231" fmla="*/ 3626773 w 6884912"/>
              <a:gd name="connsiteY60-1232" fmla="*/ 290452 h 1161397"/>
              <a:gd name="connsiteX61-1233" fmla="*/ 3666217 w 6884912"/>
              <a:gd name="connsiteY61-1234" fmla="*/ 273255 h 1161397"/>
              <a:gd name="connsiteX62-1235" fmla="*/ 3732427 w 6884912"/>
              <a:gd name="connsiteY62-1236" fmla="*/ 245039 h 1161397"/>
              <a:gd name="connsiteX63-1237" fmla="*/ 3777022 w 6884912"/>
              <a:gd name="connsiteY63-1238" fmla="*/ 200276 h 1161397"/>
              <a:gd name="connsiteX64-1239" fmla="*/ 3791246 w 6884912"/>
              <a:gd name="connsiteY64-1240" fmla="*/ 189996 h 1161397"/>
              <a:gd name="connsiteX65-1241" fmla="*/ 3819864 w 6884912"/>
              <a:gd name="connsiteY65-1242" fmla="*/ 194605 h 1161397"/>
              <a:gd name="connsiteX66-1243" fmla="*/ 3830398 w 6884912"/>
              <a:gd name="connsiteY66-1244" fmla="*/ 188383 h 1161397"/>
              <a:gd name="connsiteX67-1245" fmla="*/ 3834360 w 6884912"/>
              <a:gd name="connsiteY67-1246" fmla="*/ 188992 h 1161397"/>
              <a:gd name="connsiteX68-1247" fmla="*/ 3843715 w 6884912"/>
              <a:gd name="connsiteY68-1248" fmla="*/ 188752 h 1161397"/>
              <a:gd name="connsiteX69-1249" fmla="*/ 3842609 w 6884912"/>
              <a:gd name="connsiteY69-1250" fmla="*/ 197386 h 1161397"/>
              <a:gd name="connsiteX70-1251" fmla="*/ 3853961 w 6884912"/>
              <a:gd name="connsiteY70-1252" fmla="*/ 213380 h 1161397"/>
              <a:gd name="connsiteX71-1253" fmla="*/ 3907640 w 6884912"/>
              <a:gd name="connsiteY71-1254" fmla="*/ 207568 h 1161397"/>
              <a:gd name="connsiteX72-1255" fmla="*/ 3910449 w 6884912"/>
              <a:gd name="connsiteY72-1256" fmla="*/ 197808 h 1161397"/>
              <a:gd name="connsiteX73-1257" fmla="*/ 3917197 w 6884912"/>
              <a:gd name="connsiteY73-1258" fmla="*/ 196121 h 1161397"/>
              <a:gd name="connsiteX74-1259" fmla="*/ 3922400 w 6884912"/>
              <a:gd name="connsiteY74-1260" fmla="*/ 205056 h 1161397"/>
              <a:gd name="connsiteX75-1261" fmla="*/ 4013061 w 6884912"/>
              <a:gd name="connsiteY75-1262" fmla="*/ 224874 h 1161397"/>
              <a:gd name="connsiteX76-1263" fmla="*/ 4220717 w 6884912"/>
              <a:gd name="connsiteY76-1264" fmla="*/ 192946 h 1161397"/>
              <a:gd name="connsiteX77-1265" fmla="*/ 4228802 w 6884912"/>
              <a:gd name="connsiteY77-1266" fmla="*/ 201468 h 1161397"/>
              <a:gd name="connsiteX78-1267" fmla="*/ 4289361 w 6884912"/>
              <a:gd name="connsiteY78-1268" fmla="*/ 196642 h 1161397"/>
              <a:gd name="connsiteX79-1269" fmla="*/ 4498913 w 6884912"/>
              <a:gd name="connsiteY79-1270" fmla="*/ 118915 h 1161397"/>
              <a:gd name="connsiteX80-1271" fmla="*/ 4617330 w 6884912"/>
              <a:gd name="connsiteY80-1272" fmla="*/ 111163 h 1161397"/>
              <a:gd name="connsiteX81-1273" fmla="*/ 4659778 w 6884912"/>
              <a:gd name="connsiteY81-1274" fmla="*/ 118219 h 1161397"/>
              <a:gd name="connsiteX82-1275" fmla="*/ 4730870 w 6884912"/>
              <a:gd name="connsiteY82-1276" fmla="*/ 129432 h 1161397"/>
              <a:gd name="connsiteX83-1277" fmla="*/ 4844073 w 6884912"/>
              <a:gd name="connsiteY83-1278" fmla="*/ 161768 h 1161397"/>
              <a:gd name="connsiteX84-1279" fmla="*/ 4856454 w 6884912"/>
              <a:gd name="connsiteY84-1280" fmla="*/ 130488 h 1161397"/>
              <a:gd name="connsiteX85-1281" fmla="*/ 4920038 w 6884912"/>
              <a:gd name="connsiteY85-1282" fmla="*/ 140418 h 1161397"/>
              <a:gd name="connsiteX86-1283" fmla="*/ 5016639 w 6884912"/>
              <a:gd name="connsiteY86-1284" fmla="*/ 158905 h 1161397"/>
              <a:gd name="connsiteX87-1285" fmla="*/ 5072009 w 6884912"/>
              <a:gd name="connsiteY87-1286" fmla="*/ 161502 h 1161397"/>
              <a:gd name="connsiteX88-1287" fmla="*/ 5223626 w 6884912"/>
              <a:gd name="connsiteY88-1288" fmla="*/ 177356 h 1161397"/>
              <a:gd name="connsiteX89-1289" fmla="*/ 5375773 w 6884912"/>
              <a:gd name="connsiteY89-1290" fmla="*/ 199913 h 1161397"/>
              <a:gd name="connsiteX90-1291" fmla="*/ 5467502 w 6884912"/>
              <a:gd name="connsiteY90-1292" fmla="*/ 250963 h 1161397"/>
              <a:gd name="connsiteX91-1293" fmla="*/ 5592395 w 6884912"/>
              <a:gd name="connsiteY91-1294" fmla="*/ 265434 h 1161397"/>
              <a:gd name="connsiteX92-1295" fmla="*/ 5613532 w 6884912"/>
              <a:gd name="connsiteY92-1296" fmla="*/ 273379 h 1161397"/>
              <a:gd name="connsiteX93-1297" fmla="*/ 5642173 w 6884912"/>
              <a:gd name="connsiteY93-1298" fmla="*/ 266904 h 1161397"/>
              <a:gd name="connsiteX94-1299" fmla="*/ 5756910 w 6884912"/>
              <a:gd name="connsiteY94-1300" fmla="*/ 239211 h 1161397"/>
              <a:gd name="connsiteX95-1301" fmla="*/ 5846667 w 6884912"/>
              <a:gd name="connsiteY95-1302" fmla="*/ 201786 h 1161397"/>
              <a:gd name="connsiteX96-1303" fmla="*/ 5960732 w 6884912"/>
              <a:gd name="connsiteY96-1304" fmla="*/ 220708 h 1161397"/>
              <a:gd name="connsiteX97-1305" fmla="*/ 6029542 w 6884912"/>
              <a:gd name="connsiteY97-1306" fmla="*/ 210339 h 1161397"/>
              <a:gd name="connsiteX98-1307" fmla="*/ 6141123 w 6884912"/>
              <a:gd name="connsiteY98-1308" fmla="*/ 159923 h 1161397"/>
              <a:gd name="connsiteX99-1309" fmla="*/ 6290640 w 6884912"/>
              <a:gd name="connsiteY99-1310" fmla="*/ 167441 h 1161397"/>
              <a:gd name="connsiteX100-1311" fmla="*/ 6322806 w 6884912"/>
              <a:gd name="connsiteY100-1312" fmla="*/ 213293 h 1161397"/>
              <a:gd name="connsiteX101-1313" fmla="*/ 6380420 w 6884912"/>
              <a:gd name="connsiteY101-1314" fmla="*/ 173195 h 1161397"/>
              <a:gd name="connsiteX102-1315" fmla="*/ 6507891 w 6884912"/>
              <a:gd name="connsiteY102-1316" fmla="*/ 118474 h 1161397"/>
              <a:gd name="connsiteX103-1317" fmla="*/ 6571807 w 6884912"/>
              <a:gd name="connsiteY103-1318" fmla="*/ 98636 h 1161397"/>
              <a:gd name="connsiteX104-1319" fmla="*/ 6671880 w 6884912"/>
              <a:gd name="connsiteY104-1320" fmla="*/ 82931 h 1161397"/>
              <a:gd name="connsiteX105-1321" fmla="*/ 6702266 w 6884912"/>
              <a:gd name="connsiteY105-1322" fmla="*/ 75470 h 1161397"/>
              <a:gd name="connsiteX106-1323" fmla="*/ 6845802 w 6884912"/>
              <a:gd name="connsiteY106-1324" fmla="*/ 24496 h 1161397"/>
              <a:gd name="connsiteX107-1325" fmla="*/ 6884912 w 6884912"/>
              <a:gd name="connsiteY107-1326" fmla="*/ 0 h 1161397"/>
              <a:gd name="connsiteX0-1327" fmla="*/ 6884912 w 6884912"/>
              <a:gd name="connsiteY0-1328" fmla="*/ 0 h 1161397"/>
              <a:gd name="connsiteX1-1329" fmla="*/ 6884912 w 6884912"/>
              <a:gd name="connsiteY1-1330" fmla="*/ 1161397 h 1161397"/>
              <a:gd name="connsiteX2-1331" fmla="*/ 0 w 6884912"/>
              <a:gd name="connsiteY2-1332" fmla="*/ 1161397 h 1161397"/>
              <a:gd name="connsiteX3-1333" fmla="*/ 27135 w 6884912"/>
              <a:gd name="connsiteY3-1334" fmla="*/ 1147460 h 1161397"/>
              <a:gd name="connsiteX4-1335" fmla="*/ 115388 w 6884912"/>
              <a:gd name="connsiteY4-1336" fmla="*/ 1159043 h 1161397"/>
              <a:gd name="connsiteX5-1337" fmla="*/ 119094 w 6884912"/>
              <a:gd name="connsiteY5-1338" fmla="*/ 1148463 h 1161397"/>
              <a:gd name="connsiteX6-1339" fmla="*/ 171824 w 6884912"/>
              <a:gd name="connsiteY6-1340" fmla="*/ 1133224 h 1161397"/>
              <a:gd name="connsiteX7-1341" fmla="*/ 512111 w 6884912"/>
              <a:gd name="connsiteY7-1342" fmla="*/ 1085599 h 1161397"/>
              <a:gd name="connsiteX8-1343" fmla="*/ 567875 w 6884912"/>
              <a:gd name="connsiteY8-1344" fmla="*/ 1051976 h 1161397"/>
              <a:gd name="connsiteX9-1345" fmla="*/ 601644 w 6884912"/>
              <a:gd name="connsiteY9-1346" fmla="*/ 1003997 h 1161397"/>
              <a:gd name="connsiteX10-1347" fmla="*/ 651408 w 6884912"/>
              <a:gd name="connsiteY10-1348" fmla="*/ 984938 h 1161397"/>
              <a:gd name="connsiteX11-1349" fmla="*/ 673197 w 6884912"/>
              <a:gd name="connsiteY11-1350" fmla="*/ 1010060 h 1161397"/>
              <a:gd name="connsiteX12-1351" fmla="*/ 723108 w 6884912"/>
              <a:gd name="connsiteY12-1352" fmla="*/ 980081 h 1161397"/>
              <a:gd name="connsiteX13-1353" fmla="*/ 797699 w 6884912"/>
              <a:gd name="connsiteY13-1354" fmla="*/ 931362 h 1161397"/>
              <a:gd name="connsiteX14-1355" fmla="*/ 843359 w 6884912"/>
              <a:gd name="connsiteY14-1356" fmla="*/ 910894 h 1161397"/>
              <a:gd name="connsiteX15-1357" fmla="*/ 965215 w 6884912"/>
              <a:gd name="connsiteY15-1358" fmla="*/ 846701 h 1161397"/>
              <a:gd name="connsiteX16-1359" fmla="*/ 1085080 w 6884912"/>
              <a:gd name="connsiteY16-1360" fmla="*/ 776086 h 1161397"/>
              <a:gd name="connsiteX17-1361" fmla="*/ 1131224 w 6884912"/>
              <a:gd name="connsiteY17-1362" fmla="*/ 706160 h 1161397"/>
              <a:gd name="connsiteX18-1363" fmla="*/ 1138051 w 6884912"/>
              <a:gd name="connsiteY18-1364" fmla="*/ 702034 h 1161397"/>
              <a:gd name="connsiteX19-1365" fmla="*/ 1158800 w 6884912"/>
              <a:gd name="connsiteY19-1366" fmla="*/ 700004 h 1161397"/>
              <a:gd name="connsiteX20-1367" fmla="*/ 1166947 w 6884912"/>
              <a:gd name="connsiteY20-1368" fmla="*/ 700762 h 1161397"/>
              <a:gd name="connsiteX21-1369" fmla="*/ 1178135 w 6884912"/>
              <a:gd name="connsiteY21-1370" fmla="*/ 698631 h 1161397"/>
              <a:gd name="connsiteX22-1371" fmla="*/ 1178301 w 6884912"/>
              <a:gd name="connsiteY22-1372" fmla="*/ 698094 h 1161397"/>
              <a:gd name="connsiteX23-1373" fmla="*/ 1188995 w 6884912"/>
              <a:gd name="connsiteY23-1374" fmla="*/ 697048 h 1161397"/>
              <a:gd name="connsiteX24-1375" fmla="*/ 1242716 w 6884912"/>
              <a:gd name="connsiteY24-1376" fmla="*/ 698052 h 1161397"/>
              <a:gd name="connsiteX25-1377" fmla="*/ 1299977 w 6884912"/>
              <a:gd name="connsiteY25-1378" fmla="*/ 639196 h 1161397"/>
              <a:gd name="connsiteX26-1379" fmla="*/ 1326190 w 6884912"/>
              <a:gd name="connsiteY26-1380" fmla="*/ 625955 h 1161397"/>
              <a:gd name="connsiteX27-1381" fmla="*/ 1339600 w 6884912"/>
              <a:gd name="connsiteY27-1382" fmla="*/ 616295 h 1161397"/>
              <a:gd name="connsiteX28-1383" fmla="*/ 1340054 w 6884912"/>
              <a:gd name="connsiteY28-1384" fmla="*/ 614022 h 1161397"/>
              <a:gd name="connsiteX29-1385" fmla="*/ 1391606 w 6884912"/>
              <a:gd name="connsiteY29-1386" fmla="*/ 615229 h 1161397"/>
              <a:gd name="connsiteX30-1387" fmla="*/ 1397565 w 6884912"/>
              <a:gd name="connsiteY30-1388" fmla="*/ 611490 h 1161397"/>
              <a:gd name="connsiteX31-1389" fmla="*/ 1432302 w 6884912"/>
              <a:gd name="connsiteY31-1390" fmla="*/ 617267 h 1161397"/>
              <a:gd name="connsiteX32-1391" fmla="*/ 1449644 w 6884912"/>
              <a:gd name="connsiteY32-1392" fmla="*/ 617591 h 1161397"/>
              <a:gd name="connsiteX33-1393" fmla="*/ 1455793 w 6884912"/>
              <a:gd name="connsiteY33-1394" fmla="*/ 623174 h 1161397"/>
              <a:gd name="connsiteX34-1395" fmla="*/ 1480758 w 6884912"/>
              <a:gd name="connsiteY34-1396" fmla="*/ 620863 h 1161397"/>
              <a:gd name="connsiteX35-1397" fmla="*/ 1483154 w 6884912"/>
              <a:gd name="connsiteY35-1398" fmla="*/ 618527 h 1161397"/>
              <a:gd name="connsiteX36-1399" fmla="*/ 1505495 w 6884912"/>
              <a:gd name="connsiteY36-1400" fmla="*/ 624325 h 1161397"/>
              <a:gd name="connsiteX37-1401" fmla="*/ 1526340 w 6884912"/>
              <a:gd name="connsiteY37-1402" fmla="*/ 638496 h 1161397"/>
              <a:gd name="connsiteX38-1403" fmla="*/ 1731986 w 6884912"/>
              <a:gd name="connsiteY38-1404" fmla="*/ 589682 h 1161397"/>
              <a:gd name="connsiteX39-1405" fmla="*/ 1927935 w 6884912"/>
              <a:gd name="connsiteY39-1406" fmla="*/ 628540 h 1161397"/>
              <a:gd name="connsiteX40-1407" fmla="*/ 2039075 w 6884912"/>
              <a:gd name="connsiteY40-1408" fmla="*/ 599964 h 1161397"/>
              <a:gd name="connsiteX41-1409" fmla="*/ 2066980 w 6884912"/>
              <a:gd name="connsiteY41-1410" fmla="*/ 550413 h 1161397"/>
              <a:gd name="connsiteX42-1411" fmla="*/ 2352236 w 6884912"/>
              <a:gd name="connsiteY42-1412" fmla="*/ 519602 h 1161397"/>
              <a:gd name="connsiteX43-1413" fmla="*/ 2420791 w 6884912"/>
              <a:gd name="connsiteY43-1414" fmla="*/ 492826 h 1161397"/>
              <a:gd name="connsiteX44-1415" fmla="*/ 2489932 w 6884912"/>
              <a:gd name="connsiteY44-1416" fmla="*/ 507864 h 1161397"/>
              <a:gd name="connsiteX45-1417" fmla="*/ 2512917 w 6884912"/>
              <a:gd name="connsiteY45-1418" fmla="*/ 489127 h 1161397"/>
              <a:gd name="connsiteX46-1419" fmla="*/ 2516783 w 6884912"/>
              <a:gd name="connsiteY46-1420" fmla="*/ 485473 h 1161397"/>
              <a:gd name="connsiteX47-1421" fmla="*/ 2534360 w 6884912"/>
              <a:gd name="connsiteY47-1422" fmla="*/ 480064 h 1161397"/>
              <a:gd name="connsiteX48-1423" fmla="*/ 2536691 w 6884912"/>
              <a:gd name="connsiteY48-1424" fmla="*/ 467018 h 1161397"/>
              <a:gd name="connsiteX49-1425" fmla="*/ 2561265 w 6884912"/>
              <a:gd name="connsiteY49-1426" fmla="*/ 450623 h 1161397"/>
              <a:gd name="connsiteX50-1427" fmla="*/ 2594349 w 6884912"/>
              <a:gd name="connsiteY50-1428" fmla="*/ 443884 h 1161397"/>
              <a:gd name="connsiteX51-1429" fmla="*/ 2754324 w 6884912"/>
              <a:gd name="connsiteY51-1430" fmla="*/ 424766 h 1161397"/>
              <a:gd name="connsiteX52-1431" fmla="*/ 2848470 w 6884912"/>
              <a:gd name="connsiteY52-1432" fmla="*/ 405966 h 1161397"/>
              <a:gd name="connsiteX53-1433" fmla="*/ 2881772 w 6884912"/>
              <a:gd name="connsiteY53-1434" fmla="*/ 387260 h 1161397"/>
              <a:gd name="connsiteX54-1435" fmla="*/ 2929932 w 6884912"/>
              <a:gd name="connsiteY54-1436" fmla="*/ 368912 h 1161397"/>
              <a:gd name="connsiteX55-1437" fmla="*/ 3013020 w 6884912"/>
              <a:gd name="connsiteY55-1438" fmla="*/ 327578 h 1161397"/>
              <a:gd name="connsiteX56-1439" fmla="*/ 3222191 w 6884912"/>
              <a:gd name="connsiteY56-1440" fmla="*/ 307887 h 1161397"/>
              <a:gd name="connsiteX57-1441" fmla="*/ 3227953 w 6884912"/>
              <a:gd name="connsiteY57-1442" fmla="*/ 297650 h 1161397"/>
              <a:gd name="connsiteX58-1443" fmla="*/ 3510042 w 6884912"/>
              <a:gd name="connsiteY58-1444" fmla="*/ 311820 h 1161397"/>
              <a:gd name="connsiteX59-1445" fmla="*/ 3626773 w 6884912"/>
              <a:gd name="connsiteY59-1446" fmla="*/ 290452 h 1161397"/>
              <a:gd name="connsiteX60-1447" fmla="*/ 3666217 w 6884912"/>
              <a:gd name="connsiteY60-1448" fmla="*/ 273255 h 1161397"/>
              <a:gd name="connsiteX61-1449" fmla="*/ 3732427 w 6884912"/>
              <a:gd name="connsiteY61-1450" fmla="*/ 245039 h 1161397"/>
              <a:gd name="connsiteX62-1451" fmla="*/ 3777022 w 6884912"/>
              <a:gd name="connsiteY62-1452" fmla="*/ 200276 h 1161397"/>
              <a:gd name="connsiteX63-1453" fmla="*/ 3791246 w 6884912"/>
              <a:gd name="connsiteY63-1454" fmla="*/ 189996 h 1161397"/>
              <a:gd name="connsiteX64-1455" fmla="*/ 3819864 w 6884912"/>
              <a:gd name="connsiteY64-1456" fmla="*/ 194605 h 1161397"/>
              <a:gd name="connsiteX65-1457" fmla="*/ 3830398 w 6884912"/>
              <a:gd name="connsiteY65-1458" fmla="*/ 188383 h 1161397"/>
              <a:gd name="connsiteX66-1459" fmla="*/ 3834360 w 6884912"/>
              <a:gd name="connsiteY66-1460" fmla="*/ 188992 h 1161397"/>
              <a:gd name="connsiteX67-1461" fmla="*/ 3843715 w 6884912"/>
              <a:gd name="connsiteY67-1462" fmla="*/ 188752 h 1161397"/>
              <a:gd name="connsiteX68-1463" fmla="*/ 3842609 w 6884912"/>
              <a:gd name="connsiteY68-1464" fmla="*/ 197386 h 1161397"/>
              <a:gd name="connsiteX69-1465" fmla="*/ 3853961 w 6884912"/>
              <a:gd name="connsiteY69-1466" fmla="*/ 213380 h 1161397"/>
              <a:gd name="connsiteX70-1467" fmla="*/ 3907640 w 6884912"/>
              <a:gd name="connsiteY70-1468" fmla="*/ 207568 h 1161397"/>
              <a:gd name="connsiteX71-1469" fmla="*/ 3910449 w 6884912"/>
              <a:gd name="connsiteY71-1470" fmla="*/ 197808 h 1161397"/>
              <a:gd name="connsiteX72-1471" fmla="*/ 3917197 w 6884912"/>
              <a:gd name="connsiteY72-1472" fmla="*/ 196121 h 1161397"/>
              <a:gd name="connsiteX73-1473" fmla="*/ 3922400 w 6884912"/>
              <a:gd name="connsiteY73-1474" fmla="*/ 205056 h 1161397"/>
              <a:gd name="connsiteX74-1475" fmla="*/ 4013061 w 6884912"/>
              <a:gd name="connsiteY74-1476" fmla="*/ 224874 h 1161397"/>
              <a:gd name="connsiteX75-1477" fmla="*/ 4220717 w 6884912"/>
              <a:gd name="connsiteY75-1478" fmla="*/ 192946 h 1161397"/>
              <a:gd name="connsiteX76-1479" fmla="*/ 4228802 w 6884912"/>
              <a:gd name="connsiteY76-1480" fmla="*/ 201468 h 1161397"/>
              <a:gd name="connsiteX77-1481" fmla="*/ 4289361 w 6884912"/>
              <a:gd name="connsiteY77-1482" fmla="*/ 196642 h 1161397"/>
              <a:gd name="connsiteX78-1483" fmla="*/ 4498913 w 6884912"/>
              <a:gd name="connsiteY78-1484" fmla="*/ 118915 h 1161397"/>
              <a:gd name="connsiteX79-1485" fmla="*/ 4617330 w 6884912"/>
              <a:gd name="connsiteY79-1486" fmla="*/ 111163 h 1161397"/>
              <a:gd name="connsiteX80-1487" fmla="*/ 4659778 w 6884912"/>
              <a:gd name="connsiteY80-1488" fmla="*/ 118219 h 1161397"/>
              <a:gd name="connsiteX81-1489" fmla="*/ 4730870 w 6884912"/>
              <a:gd name="connsiteY81-1490" fmla="*/ 129432 h 1161397"/>
              <a:gd name="connsiteX82-1491" fmla="*/ 4844073 w 6884912"/>
              <a:gd name="connsiteY82-1492" fmla="*/ 161768 h 1161397"/>
              <a:gd name="connsiteX83-1493" fmla="*/ 4856454 w 6884912"/>
              <a:gd name="connsiteY83-1494" fmla="*/ 130488 h 1161397"/>
              <a:gd name="connsiteX84-1495" fmla="*/ 4920038 w 6884912"/>
              <a:gd name="connsiteY84-1496" fmla="*/ 140418 h 1161397"/>
              <a:gd name="connsiteX85-1497" fmla="*/ 5016639 w 6884912"/>
              <a:gd name="connsiteY85-1498" fmla="*/ 158905 h 1161397"/>
              <a:gd name="connsiteX86-1499" fmla="*/ 5072009 w 6884912"/>
              <a:gd name="connsiteY86-1500" fmla="*/ 161502 h 1161397"/>
              <a:gd name="connsiteX87-1501" fmla="*/ 5223626 w 6884912"/>
              <a:gd name="connsiteY87-1502" fmla="*/ 177356 h 1161397"/>
              <a:gd name="connsiteX88-1503" fmla="*/ 5375773 w 6884912"/>
              <a:gd name="connsiteY88-1504" fmla="*/ 199913 h 1161397"/>
              <a:gd name="connsiteX89-1505" fmla="*/ 5467502 w 6884912"/>
              <a:gd name="connsiteY89-1506" fmla="*/ 250963 h 1161397"/>
              <a:gd name="connsiteX90-1507" fmla="*/ 5592395 w 6884912"/>
              <a:gd name="connsiteY90-1508" fmla="*/ 265434 h 1161397"/>
              <a:gd name="connsiteX91-1509" fmla="*/ 5613532 w 6884912"/>
              <a:gd name="connsiteY91-1510" fmla="*/ 273379 h 1161397"/>
              <a:gd name="connsiteX92-1511" fmla="*/ 5642173 w 6884912"/>
              <a:gd name="connsiteY92-1512" fmla="*/ 266904 h 1161397"/>
              <a:gd name="connsiteX93-1513" fmla="*/ 5756910 w 6884912"/>
              <a:gd name="connsiteY93-1514" fmla="*/ 239211 h 1161397"/>
              <a:gd name="connsiteX94-1515" fmla="*/ 5846667 w 6884912"/>
              <a:gd name="connsiteY94-1516" fmla="*/ 201786 h 1161397"/>
              <a:gd name="connsiteX95-1517" fmla="*/ 5960732 w 6884912"/>
              <a:gd name="connsiteY95-1518" fmla="*/ 220708 h 1161397"/>
              <a:gd name="connsiteX96-1519" fmla="*/ 6029542 w 6884912"/>
              <a:gd name="connsiteY96-1520" fmla="*/ 210339 h 1161397"/>
              <a:gd name="connsiteX97-1521" fmla="*/ 6141123 w 6884912"/>
              <a:gd name="connsiteY97-1522" fmla="*/ 159923 h 1161397"/>
              <a:gd name="connsiteX98-1523" fmla="*/ 6290640 w 6884912"/>
              <a:gd name="connsiteY98-1524" fmla="*/ 167441 h 1161397"/>
              <a:gd name="connsiteX99-1525" fmla="*/ 6322806 w 6884912"/>
              <a:gd name="connsiteY99-1526" fmla="*/ 213293 h 1161397"/>
              <a:gd name="connsiteX100-1527" fmla="*/ 6380420 w 6884912"/>
              <a:gd name="connsiteY100-1528" fmla="*/ 173195 h 1161397"/>
              <a:gd name="connsiteX101-1529" fmla="*/ 6507891 w 6884912"/>
              <a:gd name="connsiteY101-1530" fmla="*/ 118474 h 1161397"/>
              <a:gd name="connsiteX102-1531" fmla="*/ 6571807 w 6884912"/>
              <a:gd name="connsiteY102-1532" fmla="*/ 98636 h 1161397"/>
              <a:gd name="connsiteX103-1533" fmla="*/ 6671880 w 6884912"/>
              <a:gd name="connsiteY103-1534" fmla="*/ 82931 h 1161397"/>
              <a:gd name="connsiteX104-1535" fmla="*/ 6702266 w 6884912"/>
              <a:gd name="connsiteY104-1536" fmla="*/ 75470 h 1161397"/>
              <a:gd name="connsiteX105-1537" fmla="*/ 6845802 w 6884912"/>
              <a:gd name="connsiteY105-1538" fmla="*/ 24496 h 1161397"/>
              <a:gd name="connsiteX106-1539" fmla="*/ 6884912 w 6884912"/>
              <a:gd name="connsiteY106-1540" fmla="*/ 0 h 1161397"/>
              <a:gd name="connsiteX0-1541" fmla="*/ 6884912 w 6884912"/>
              <a:gd name="connsiteY0-1542" fmla="*/ 0 h 1161397"/>
              <a:gd name="connsiteX1-1543" fmla="*/ 6884912 w 6884912"/>
              <a:gd name="connsiteY1-1544" fmla="*/ 1161397 h 1161397"/>
              <a:gd name="connsiteX2-1545" fmla="*/ 0 w 6884912"/>
              <a:gd name="connsiteY2-1546" fmla="*/ 1161397 h 1161397"/>
              <a:gd name="connsiteX3-1547" fmla="*/ 27135 w 6884912"/>
              <a:gd name="connsiteY3-1548" fmla="*/ 1147460 h 1161397"/>
              <a:gd name="connsiteX4-1549" fmla="*/ 115388 w 6884912"/>
              <a:gd name="connsiteY4-1550" fmla="*/ 1159043 h 1161397"/>
              <a:gd name="connsiteX5-1551" fmla="*/ 119094 w 6884912"/>
              <a:gd name="connsiteY5-1552" fmla="*/ 1148463 h 1161397"/>
              <a:gd name="connsiteX6-1553" fmla="*/ 171824 w 6884912"/>
              <a:gd name="connsiteY6-1554" fmla="*/ 1133224 h 1161397"/>
              <a:gd name="connsiteX7-1555" fmla="*/ 567875 w 6884912"/>
              <a:gd name="connsiteY7-1556" fmla="*/ 1051976 h 1161397"/>
              <a:gd name="connsiteX8-1557" fmla="*/ 601644 w 6884912"/>
              <a:gd name="connsiteY8-1558" fmla="*/ 1003997 h 1161397"/>
              <a:gd name="connsiteX9-1559" fmla="*/ 651408 w 6884912"/>
              <a:gd name="connsiteY9-1560" fmla="*/ 984938 h 1161397"/>
              <a:gd name="connsiteX10-1561" fmla="*/ 673197 w 6884912"/>
              <a:gd name="connsiteY10-1562" fmla="*/ 1010060 h 1161397"/>
              <a:gd name="connsiteX11-1563" fmla="*/ 723108 w 6884912"/>
              <a:gd name="connsiteY11-1564" fmla="*/ 980081 h 1161397"/>
              <a:gd name="connsiteX12-1565" fmla="*/ 797699 w 6884912"/>
              <a:gd name="connsiteY12-1566" fmla="*/ 931362 h 1161397"/>
              <a:gd name="connsiteX13-1567" fmla="*/ 843359 w 6884912"/>
              <a:gd name="connsiteY13-1568" fmla="*/ 910894 h 1161397"/>
              <a:gd name="connsiteX14-1569" fmla="*/ 965215 w 6884912"/>
              <a:gd name="connsiteY14-1570" fmla="*/ 846701 h 1161397"/>
              <a:gd name="connsiteX15-1571" fmla="*/ 1085080 w 6884912"/>
              <a:gd name="connsiteY15-1572" fmla="*/ 776086 h 1161397"/>
              <a:gd name="connsiteX16-1573" fmla="*/ 1131224 w 6884912"/>
              <a:gd name="connsiteY16-1574" fmla="*/ 706160 h 1161397"/>
              <a:gd name="connsiteX17-1575" fmla="*/ 1138051 w 6884912"/>
              <a:gd name="connsiteY17-1576" fmla="*/ 702034 h 1161397"/>
              <a:gd name="connsiteX18-1577" fmla="*/ 1158800 w 6884912"/>
              <a:gd name="connsiteY18-1578" fmla="*/ 700004 h 1161397"/>
              <a:gd name="connsiteX19-1579" fmla="*/ 1166947 w 6884912"/>
              <a:gd name="connsiteY19-1580" fmla="*/ 700762 h 1161397"/>
              <a:gd name="connsiteX20-1581" fmla="*/ 1178135 w 6884912"/>
              <a:gd name="connsiteY20-1582" fmla="*/ 698631 h 1161397"/>
              <a:gd name="connsiteX21-1583" fmla="*/ 1178301 w 6884912"/>
              <a:gd name="connsiteY21-1584" fmla="*/ 698094 h 1161397"/>
              <a:gd name="connsiteX22-1585" fmla="*/ 1188995 w 6884912"/>
              <a:gd name="connsiteY22-1586" fmla="*/ 697048 h 1161397"/>
              <a:gd name="connsiteX23-1587" fmla="*/ 1242716 w 6884912"/>
              <a:gd name="connsiteY23-1588" fmla="*/ 698052 h 1161397"/>
              <a:gd name="connsiteX24-1589" fmla="*/ 1299977 w 6884912"/>
              <a:gd name="connsiteY24-1590" fmla="*/ 639196 h 1161397"/>
              <a:gd name="connsiteX25-1591" fmla="*/ 1326190 w 6884912"/>
              <a:gd name="connsiteY25-1592" fmla="*/ 625955 h 1161397"/>
              <a:gd name="connsiteX26-1593" fmla="*/ 1339600 w 6884912"/>
              <a:gd name="connsiteY26-1594" fmla="*/ 616295 h 1161397"/>
              <a:gd name="connsiteX27-1595" fmla="*/ 1340054 w 6884912"/>
              <a:gd name="connsiteY27-1596" fmla="*/ 614022 h 1161397"/>
              <a:gd name="connsiteX28-1597" fmla="*/ 1391606 w 6884912"/>
              <a:gd name="connsiteY28-1598" fmla="*/ 615229 h 1161397"/>
              <a:gd name="connsiteX29-1599" fmla="*/ 1397565 w 6884912"/>
              <a:gd name="connsiteY29-1600" fmla="*/ 611490 h 1161397"/>
              <a:gd name="connsiteX30-1601" fmla="*/ 1432302 w 6884912"/>
              <a:gd name="connsiteY30-1602" fmla="*/ 617267 h 1161397"/>
              <a:gd name="connsiteX31-1603" fmla="*/ 1449644 w 6884912"/>
              <a:gd name="connsiteY31-1604" fmla="*/ 617591 h 1161397"/>
              <a:gd name="connsiteX32-1605" fmla="*/ 1455793 w 6884912"/>
              <a:gd name="connsiteY32-1606" fmla="*/ 623174 h 1161397"/>
              <a:gd name="connsiteX33-1607" fmla="*/ 1480758 w 6884912"/>
              <a:gd name="connsiteY33-1608" fmla="*/ 620863 h 1161397"/>
              <a:gd name="connsiteX34-1609" fmla="*/ 1483154 w 6884912"/>
              <a:gd name="connsiteY34-1610" fmla="*/ 618527 h 1161397"/>
              <a:gd name="connsiteX35-1611" fmla="*/ 1505495 w 6884912"/>
              <a:gd name="connsiteY35-1612" fmla="*/ 624325 h 1161397"/>
              <a:gd name="connsiteX36-1613" fmla="*/ 1526340 w 6884912"/>
              <a:gd name="connsiteY36-1614" fmla="*/ 638496 h 1161397"/>
              <a:gd name="connsiteX37-1615" fmla="*/ 1731986 w 6884912"/>
              <a:gd name="connsiteY37-1616" fmla="*/ 589682 h 1161397"/>
              <a:gd name="connsiteX38-1617" fmla="*/ 1927935 w 6884912"/>
              <a:gd name="connsiteY38-1618" fmla="*/ 628540 h 1161397"/>
              <a:gd name="connsiteX39-1619" fmla="*/ 2039075 w 6884912"/>
              <a:gd name="connsiteY39-1620" fmla="*/ 599964 h 1161397"/>
              <a:gd name="connsiteX40-1621" fmla="*/ 2066980 w 6884912"/>
              <a:gd name="connsiteY40-1622" fmla="*/ 550413 h 1161397"/>
              <a:gd name="connsiteX41-1623" fmla="*/ 2352236 w 6884912"/>
              <a:gd name="connsiteY41-1624" fmla="*/ 519602 h 1161397"/>
              <a:gd name="connsiteX42-1625" fmla="*/ 2420791 w 6884912"/>
              <a:gd name="connsiteY42-1626" fmla="*/ 492826 h 1161397"/>
              <a:gd name="connsiteX43-1627" fmla="*/ 2489932 w 6884912"/>
              <a:gd name="connsiteY43-1628" fmla="*/ 507864 h 1161397"/>
              <a:gd name="connsiteX44-1629" fmla="*/ 2512917 w 6884912"/>
              <a:gd name="connsiteY44-1630" fmla="*/ 489127 h 1161397"/>
              <a:gd name="connsiteX45-1631" fmla="*/ 2516783 w 6884912"/>
              <a:gd name="connsiteY45-1632" fmla="*/ 485473 h 1161397"/>
              <a:gd name="connsiteX46-1633" fmla="*/ 2534360 w 6884912"/>
              <a:gd name="connsiteY46-1634" fmla="*/ 480064 h 1161397"/>
              <a:gd name="connsiteX47-1635" fmla="*/ 2536691 w 6884912"/>
              <a:gd name="connsiteY47-1636" fmla="*/ 467018 h 1161397"/>
              <a:gd name="connsiteX48-1637" fmla="*/ 2561265 w 6884912"/>
              <a:gd name="connsiteY48-1638" fmla="*/ 450623 h 1161397"/>
              <a:gd name="connsiteX49-1639" fmla="*/ 2594349 w 6884912"/>
              <a:gd name="connsiteY49-1640" fmla="*/ 443884 h 1161397"/>
              <a:gd name="connsiteX50-1641" fmla="*/ 2754324 w 6884912"/>
              <a:gd name="connsiteY50-1642" fmla="*/ 424766 h 1161397"/>
              <a:gd name="connsiteX51-1643" fmla="*/ 2848470 w 6884912"/>
              <a:gd name="connsiteY51-1644" fmla="*/ 405966 h 1161397"/>
              <a:gd name="connsiteX52-1645" fmla="*/ 2881772 w 6884912"/>
              <a:gd name="connsiteY52-1646" fmla="*/ 387260 h 1161397"/>
              <a:gd name="connsiteX53-1647" fmla="*/ 2929932 w 6884912"/>
              <a:gd name="connsiteY53-1648" fmla="*/ 368912 h 1161397"/>
              <a:gd name="connsiteX54-1649" fmla="*/ 3013020 w 6884912"/>
              <a:gd name="connsiteY54-1650" fmla="*/ 327578 h 1161397"/>
              <a:gd name="connsiteX55-1651" fmla="*/ 3222191 w 6884912"/>
              <a:gd name="connsiteY55-1652" fmla="*/ 307887 h 1161397"/>
              <a:gd name="connsiteX56-1653" fmla="*/ 3227953 w 6884912"/>
              <a:gd name="connsiteY56-1654" fmla="*/ 297650 h 1161397"/>
              <a:gd name="connsiteX57-1655" fmla="*/ 3510042 w 6884912"/>
              <a:gd name="connsiteY57-1656" fmla="*/ 311820 h 1161397"/>
              <a:gd name="connsiteX58-1657" fmla="*/ 3626773 w 6884912"/>
              <a:gd name="connsiteY58-1658" fmla="*/ 290452 h 1161397"/>
              <a:gd name="connsiteX59-1659" fmla="*/ 3666217 w 6884912"/>
              <a:gd name="connsiteY59-1660" fmla="*/ 273255 h 1161397"/>
              <a:gd name="connsiteX60-1661" fmla="*/ 3732427 w 6884912"/>
              <a:gd name="connsiteY60-1662" fmla="*/ 245039 h 1161397"/>
              <a:gd name="connsiteX61-1663" fmla="*/ 3777022 w 6884912"/>
              <a:gd name="connsiteY61-1664" fmla="*/ 200276 h 1161397"/>
              <a:gd name="connsiteX62-1665" fmla="*/ 3791246 w 6884912"/>
              <a:gd name="connsiteY62-1666" fmla="*/ 189996 h 1161397"/>
              <a:gd name="connsiteX63-1667" fmla="*/ 3819864 w 6884912"/>
              <a:gd name="connsiteY63-1668" fmla="*/ 194605 h 1161397"/>
              <a:gd name="connsiteX64-1669" fmla="*/ 3830398 w 6884912"/>
              <a:gd name="connsiteY64-1670" fmla="*/ 188383 h 1161397"/>
              <a:gd name="connsiteX65-1671" fmla="*/ 3834360 w 6884912"/>
              <a:gd name="connsiteY65-1672" fmla="*/ 188992 h 1161397"/>
              <a:gd name="connsiteX66-1673" fmla="*/ 3843715 w 6884912"/>
              <a:gd name="connsiteY66-1674" fmla="*/ 188752 h 1161397"/>
              <a:gd name="connsiteX67-1675" fmla="*/ 3842609 w 6884912"/>
              <a:gd name="connsiteY67-1676" fmla="*/ 197386 h 1161397"/>
              <a:gd name="connsiteX68-1677" fmla="*/ 3853961 w 6884912"/>
              <a:gd name="connsiteY68-1678" fmla="*/ 213380 h 1161397"/>
              <a:gd name="connsiteX69-1679" fmla="*/ 3907640 w 6884912"/>
              <a:gd name="connsiteY69-1680" fmla="*/ 207568 h 1161397"/>
              <a:gd name="connsiteX70-1681" fmla="*/ 3910449 w 6884912"/>
              <a:gd name="connsiteY70-1682" fmla="*/ 197808 h 1161397"/>
              <a:gd name="connsiteX71-1683" fmla="*/ 3917197 w 6884912"/>
              <a:gd name="connsiteY71-1684" fmla="*/ 196121 h 1161397"/>
              <a:gd name="connsiteX72-1685" fmla="*/ 3922400 w 6884912"/>
              <a:gd name="connsiteY72-1686" fmla="*/ 205056 h 1161397"/>
              <a:gd name="connsiteX73-1687" fmla="*/ 4013061 w 6884912"/>
              <a:gd name="connsiteY73-1688" fmla="*/ 224874 h 1161397"/>
              <a:gd name="connsiteX74-1689" fmla="*/ 4220717 w 6884912"/>
              <a:gd name="connsiteY74-1690" fmla="*/ 192946 h 1161397"/>
              <a:gd name="connsiteX75-1691" fmla="*/ 4228802 w 6884912"/>
              <a:gd name="connsiteY75-1692" fmla="*/ 201468 h 1161397"/>
              <a:gd name="connsiteX76-1693" fmla="*/ 4289361 w 6884912"/>
              <a:gd name="connsiteY76-1694" fmla="*/ 196642 h 1161397"/>
              <a:gd name="connsiteX77-1695" fmla="*/ 4498913 w 6884912"/>
              <a:gd name="connsiteY77-1696" fmla="*/ 118915 h 1161397"/>
              <a:gd name="connsiteX78-1697" fmla="*/ 4617330 w 6884912"/>
              <a:gd name="connsiteY78-1698" fmla="*/ 111163 h 1161397"/>
              <a:gd name="connsiteX79-1699" fmla="*/ 4659778 w 6884912"/>
              <a:gd name="connsiteY79-1700" fmla="*/ 118219 h 1161397"/>
              <a:gd name="connsiteX80-1701" fmla="*/ 4730870 w 6884912"/>
              <a:gd name="connsiteY80-1702" fmla="*/ 129432 h 1161397"/>
              <a:gd name="connsiteX81-1703" fmla="*/ 4844073 w 6884912"/>
              <a:gd name="connsiteY81-1704" fmla="*/ 161768 h 1161397"/>
              <a:gd name="connsiteX82-1705" fmla="*/ 4856454 w 6884912"/>
              <a:gd name="connsiteY82-1706" fmla="*/ 130488 h 1161397"/>
              <a:gd name="connsiteX83-1707" fmla="*/ 4920038 w 6884912"/>
              <a:gd name="connsiteY83-1708" fmla="*/ 140418 h 1161397"/>
              <a:gd name="connsiteX84-1709" fmla="*/ 5016639 w 6884912"/>
              <a:gd name="connsiteY84-1710" fmla="*/ 158905 h 1161397"/>
              <a:gd name="connsiteX85-1711" fmla="*/ 5072009 w 6884912"/>
              <a:gd name="connsiteY85-1712" fmla="*/ 161502 h 1161397"/>
              <a:gd name="connsiteX86-1713" fmla="*/ 5223626 w 6884912"/>
              <a:gd name="connsiteY86-1714" fmla="*/ 177356 h 1161397"/>
              <a:gd name="connsiteX87-1715" fmla="*/ 5375773 w 6884912"/>
              <a:gd name="connsiteY87-1716" fmla="*/ 199913 h 1161397"/>
              <a:gd name="connsiteX88-1717" fmla="*/ 5467502 w 6884912"/>
              <a:gd name="connsiteY88-1718" fmla="*/ 250963 h 1161397"/>
              <a:gd name="connsiteX89-1719" fmla="*/ 5592395 w 6884912"/>
              <a:gd name="connsiteY89-1720" fmla="*/ 265434 h 1161397"/>
              <a:gd name="connsiteX90-1721" fmla="*/ 5613532 w 6884912"/>
              <a:gd name="connsiteY90-1722" fmla="*/ 273379 h 1161397"/>
              <a:gd name="connsiteX91-1723" fmla="*/ 5642173 w 6884912"/>
              <a:gd name="connsiteY91-1724" fmla="*/ 266904 h 1161397"/>
              <a:gd name="connsiteX92-1725" fmla="*/ 5756910 w 6884912"/>
              <a:gd name="connsiteY92-1726" fmla="*/ 239211 h 1161397"/>
              <a:gd name="connsiteX93-1727" fmla="*/ 5846667 w 6884912"/>
              <a:gd name="connsiteY93-1728" fmla="*/ 201786 h 1161397"/>
              <a:gd name="connsiteX94-1729" fmla="*/ 5960732 w 6884912"/>
              <a:gd name="connsiteY94-1730" fmla="*/ 220708 h 1161397"/>
              <a:gd name="connsiteX95-1731" fmla="*/ 6029542 w 6884912"/>
              <a:gd name="connsiteY95-1732" fmla="*/ 210339 h 1161397"/>
              <a:gd name="connsiteX96-1733" fmla="*/ 6141123 w 6884912"/>
              <a:gd name="connsiteY96-1734" fmla="*/ 159923 h 1161397"/>
              <a:gd name="connsiteX97-1735" fmla="*/ 6290640 w 6884912"/>
              <a:gd name="connsiteY97-1736" fmla="*/ 167441 h 1161397"/>
              <a:gd name="connsiteX98-1737" fmla="*/ 6322806 w 6884912"/>
              <a:gd name="connsiteY98-1738" fmla="*/ 213293 h 1161397"/>
              <a:gd name="connsiteX99-1739" fmla="*/ 6380420 w 6884912"/>
              <a:gd name="connsiteY99-1740" fmla="*/ 173195 h 1161397"/>
              <a:gd name="connsiteX100-1741" fmla="*/ 6507891 w 6884912"/>
              <a:gd name="connsiteY100-1742" fmla="*/ 118474 h 1161397"/>
              <a:gd name="connsiteX101-1743" fmla="*/ 6571807 w 6884912"/>
              <a:gd name="connsiteY101-1744" fmla="*/ 98636 h 1161397"/>
              <a:gd name="connsiteX102-1745" fmla="*/ 6671880 w 6884912"/>
              <a:gd name="connsiteY102-1746" fmla="*/ 82931 h 1161397"/>
              <a:gd name="connsiteX103-1747" fmla="*/ 6702266 w 6884912"/>
              <a:gd name="connsiteY103-1748" fmla="*/ 75470 h 1161397"/>
              <a:gd name="connsiteX104-1749" fmla="*/ 6845802 w 6884912"/>
              <a:gd name="connsiteY104-1750" fmla="*/ 24496 h 1161397"/>
              <a:gd name="connsiteX105-1751" fmla="*/ 6884912 w 6884912"/>
              <a:gd name="connsiteY105-1752" fmla="*/ 0 h 1161397"/>
              <a:gd name="connsiteX0-1753" fmla="*/ 6884912 w 6884912"/>
              <a:gd name="connsiteY0-1754" fmla="*/ 0 h 1161397"/>
              <a:gd name="connsiteX1-1755" fmla="*/ 6884912 w 6884912"/>
              <a:gd name="connsiteY1-1756" fmla="*/ 1161397 h 1161397"/>
              <a:gd name="connsiteX2-1757" fmla="*/ 0 w 6884912"/>
              <a:gd name="connsiteY2-1758" fmla="*/ 1161397 h 1161397"/>
              <a:gd name="connsiteX3-1759" fmla="*/ 27135 w 6884912"/>
              <a:gd name="connsiteY3-1760" fmla="*/ 1147460 h 1161397"/>
              <a:gd name="connsiteX4-1761" fmla="*/ 115388 w 6884912"/>
              <a:gd name="connsiteY4-1762" fmla="*/ 1159043 h 1161397"/>
              <a:gd name="connsiteX5-1763" fmla="*/ 119094 w 6884912"/>
              <a:gd name="connsiteY5-1764" fmla="*/ 1148463 h 1161397"/>
              <a:gd name="connsiteX6-1765" fmla="*/ 171824 w 6884912"/>
              <a:gd name="connsiteY6-1766" fmla="*/ 1133224 h 1161397"/>
              <a:gd name="connsiteX7-1767" fmla="*/ 454970 w 6884912"/>
              <a:gd name="connsiteY7-1768" fmla="*/ 1023343 h 1161397"/>
              <a:gd name="connsiteX8-1769" fmla="*/ 601644 w 6884912"/>
              <a:gd name="connsiteY8-1770" fmla="*/ 1003997 h 1161397"/>
              <a:gd name="connsiteX9-1771" fmla="*/ 651408 w 6884912"/>
              <a:gd name="connsiteY9-1772" fmla="*/ 984938 h 1161397"/>
              <a:gd name="connsiteX10-1773" fmla="*/ 673197 w 6884912"/>
              <a:gd name="connsiteY10-1774" fmla="*/ 1010060 h 1161397"/>
              <a:gd name="connsiteX11-1775" fmla="*/ 723108 w 6884912"/>
              <a:gd name="connsiteY11-1776" fmla="*/ 980081 h 1161397"/>
              <a:gd name="connsiteX12-1777" fmla="*/ 797699 w 6884912"/>
              <a:gd name="connsiteY12-1778" fmla="*/ 931362 h 1161397"/>
              <a:gd name="connsiteX13-1779" fmla="*/ 843359 w 6884912"/>
              <a:gd name="connsiteY13-1780" fmla="*/ 910894 h 1161397"/>
              <a:gd name="connsiteX14-1781" fmla="*/ 965215 w 6884912"/>
              <a:gd name="connsiteY14-1782" fmla="*/ 846701 h 1161397"/>
              <a:gd name="connsiteX15-1783" fmla="*/ 1085080 w 6884912"/>
              <a:gd name="connsiteY15-1784" fmla="*/ 776086 h 1161397"/>
              <a:gd name="connsiteX16-1785" fmla="*/ 1131224 w 6884912"/>
              <a:gd name="connsiteY16-1786" fmla="*/ 706160 h 1161397"/>
              <a:gd name="connsiteX17-1787" fmla="*/ 1138051 w 6884912"/>
              <a:gd name="connsiteY17-1788" fmla="*/ 702034 h 1161397"/>
              <a:gd name="connsiteX18-1789" fmla="*/ 1158800 w 6884912"/>
              <a:gd name="connsiteY18-1790" fmla="*/ 700004 h 1161397"/>
              <a:gd name="connsiteX19-1791" fmla="*/ 1166947 w 6884912"/>
              <a:gd name="connsiteY19-1792" fmla="*/ 700762 h 1161397"/>
              <a:gd name="connsiteX20-1793" fmla="*/ 1178135 w 6884912"/>
              <a:gd name="connsiteY20-1794" fmla="*/ 698631 h 1161397"/>
              <a:gd name="connsiteX21-1795" fmla="*/ 1178301 w 6884912"/>
              <a:gd name="connsiteY21-1796" fmla="*/ 698094 h 1161397"/>
              <a:gd name="connsiteX22-1797" fmla="*/ 1188995 w 6884912"/>
              <a:gd name="connsiteY22-1798" fmla="*/ 697048 h 1161397"/>
              <a:gd name="connsiteX23-1799" fmla="*/ 1242716 w 6884912"/>
              <a:gd name="connsiteY23-1800" fmla="*/ 698052 h 1161397"/>
              <a:gd name="connsiteX24-1801" fmla="*/ 1299977 w 6884912"/>
              <a:gd name="connsiteY24-1802" fmla="*/ 639196 h 1161397"/>
              <a:gd name="connsiteX25-1803" fmla="*/ 1326190 w 6884912"/>
              <a:gd name="connsiteY25-1804" fmla="*/ 625955 h 1161397"/>
              <a:gd name="connsiteX26-1805" fmla="*/ 1339600 w 6884912"/>
              <a:gd name="connsiteY26-1806" fmla="*/ 616295 h 1161397"/>
              <a:gd name="connsiteX27-1807" fmla="*/ 1340054 w 6884912"/>
              <a:gd name="connsiteY27-1808" fmla="*/ 614022 h 1161397"/>
              <a:gd name="connsiteX28-1809" fmla="*/ 1391606 w 6884912"/>
              <a:gd name="connsiteY28-1810" fmla="*/ 615229 h 1161397"/>
              <a:gd name="connsiteX29-1811" fmla="*/ 1397565 w 6884912"/>
              <a:gd name="connsiteY29-1812" fmla="*/ 611490 h 1161397"/>
              <a:gd name="connsiteX30-1813" fmla="*/ 1432302 w 6884912"/>
              <a:gd name="connsiteY30-1814" fmla="*/ 617267 h 1161397"/>
              <a:gd name="connsiteX31-1815" fmla="*/ 1449644 w 6884912"/>
              <a:gd name="connsiteY31-1816" fmla="*/ 617591 h 1161397"/>
              <a:gd name="connsiteX32-1817" fmla="*/ 1455793 w 6884912"/>
              <a:gd name="connsiteY32-1818" fmla="*/ 623174 h 1161397"/>
              <a:gd name="connsiteX33-1819" fmla="*/ 1480758 w 6884912"/>
              <a:gd name="connsiteY33-1820" fmla="*/ 620863 h 1161397"/>
              <a:gd name="connsiteX34-1821" fmla="*/ 1483154 w 6884912"/>
              <a:gd name="connsiteY34-1822" fmla="*/ 618527 h 1161397"/>
              <a:gd name="connsiteX35-1823" fmla="*/ 1505495 w 6884912"/>
              <a:gd name="connsiteY35-1824" fmla="*/ 624325 h 1161397"/>
              <a:gd name="connsiteX36-1825" fmla="*/ 1526340 w 6884912"/>
              <a:gd name="connsiteY36-1826" fmla="*/ 638496 h 1161397"/>
              <a:gd name="connsiteX37-1827" fmla="*/ 1731986 w 6884912"/>
              <a:gd name="connsiteY37-1828" fmla="*/ 589682 h 1161397"/>
              <a:gd name="connsiteX38-1829" fmla="*/ 1927935 w 6884912"/>
              <a:gd name="connsiteY38-1830" fmla="*/ 628540 h 1161397"/>
              <a:gd name="connsiteX39-1831" fmla="*/ 2039075 w 6884912"/>
              <a:gd name="connsiteY39-1832" fmla="*/ 599964 h 1161397"/>
              <a:gd name="connsiteX40-1833" fmla="*/ 2066980 w 6884912"/>
              <a:gd name="connsiteY40-1834" fmla="*/ 550413 h 1161397"/>
              <a:gd name="connsiteX41-1835" fmla="*/ 2352236 w 6884912"/>
              <a:gd name="connsiteY41-1836" fmla="*/ 519602 h 1161397"/>
              <a:gd name="connsiteX42-1837" fmla="*/ 2420791 w 6884912"/>
              <a:gd name="connsiteY42-1838" fmla="*/ 492826 h 1161397"/>
              <a:gd name="connsiteX43-1839" fmla="*/ 2489932 w 6884912"/>
              <a:gd name="connsiteY43-1840" fmla="*/ 507864 h 1161397"/>
              <a:gd name="connsiteX44-1841" fmla="*/ 2512917 w 6884912"/>
              <a:gd name="connsiteY44-1842" fmla="*/ 489127 h 1161397"/>
              <a:gd name="connsiteX45-1843" fmla="*/ 2516783 w 6884912"/>
              <a:gd name="connsiteY45-1844" fmla="*/ 485473 h 1161397"/>
              <a:gd name="connsiteX46-1845" fmla="*/ 2534360 w 6884912"/>
              <a:gd name="connsiteY46-1846" fmla="*/ 480064 h 1161397"/>
              <a:gd name="connsiteX47-1847" fmla="*/ 2536691 w 6884912"/>
              <a:gd name="connsiteY47-1848" fmla="*/ 467018 h 1161397"/>
              <a:gd name="connsiteX48-1849" fmla="*/ 2561265 w 6884912"/>
              <a:gd name="connsiteY48-1850" fmla="*/ 450623 h 1161397"/>
              <a:gd name="connsiteX49-1851" fmla="*/ 2594349 w 6884912"/>
              <a:gd name="connsiteY49-1852" fmla="*/ 443884 h 1161397"/>
              <a:gd name="connsiteX50-1853" fmla="*/ 2754324 w 6884912"/>
              <a:gd name="connsiteY50-1854" fmla="*/ 424766 h 1161397"/>
              <a:gd name="connsiteX51-1855" fmla="*/ 2848470 w 6884912"/>
              <a:gd name="connsiteY51-1856" fmla="*/ 405966 h 1161397"/>
              <a:gd name="connsiteX52-1857" fmla="*/ 2881772 w 6884912"/>
              <a:gd name="connsiteY52-1858" fmla="*/ 387260 h 1161397"/>
              <a:gd name="connsiteX53-1859" fmla="*/ 2929932 w 6884912"/>
              <a:gd name="connsiteY53-1860" fmla="*/ 368912 h 1161397"/>
              <a:gd name="connsiteX54-1861" fmla="*/ 3013020 w 6884912"/>
              <a:gd name="connsiteY54-1862" fmla="*/ 327578 h 1161397"/>
              <a:gd name="connsiteX55-1863" fmla="*/ 3222191 w 6884912"/>
              <a:gd name="connsiteY55-1864" fmla="*/ 307887 h 1161397"/>
              <a:gd name="connsiteX56-1865" fmla="*/ 3227953 w 6884912"/>
              <a:gd name="connsiteY56-1866" fmla="*/ 297650 h 1161397"/>
              <a:gd name="connsiteX57-1867" fmla="*/ 3510042 w 6884912"/>
              <a:gd name="connsiteY57-1868" fmla="*/ 311820 h 1161397"/>
              <a:gd name="connsiteX58-1869" fmla="*/ 3626773 w 6884912"/>
              <a:gd name="connsiteY58-1870" fmla="*/ 290452 h 1161397"/>
              <a:gd name="connsiteX59-1871" fmla="*/ 3666217 w 6884912"/>
              <a:gd name="connsiteY59-1872" fmla="*/ 273255 h 1161397"/>
              <a:gd name="connsiteX60-1873" fmla="*/ 3732427 w 6884912"/>
              <a:gd name="connsiteY60-1874" fmla="*/ 245039 h 1161397"/>
              <a:gd name="connsiteX61-1875" fmla="*/ 3777022 w 6884912"/>
              <a:gd name="connsiteY61-1876" fmla="*/ 200276 h 1161397"/>
              <a:gd name="connsiteX62-1877" fmla="*/ 3791246 w 6884912"/>
              <a:gd name="connsiteY62-1878" fmla="*/ 189996 h 1161397"/>
              <a:gd name="connsiteX63-1879" fmla="*/ 3819864 w 6884912"/>
              <a:gd name="connsiteY63-1880" fmla="*/ 194605 h 1161397"/>
              <a:gd name="connsiteX64-1881" fmla="*/ 3830398 w 6884912"/>
              <a:gd name="connsiteY64-1882" fmla="*/ 188383 h 1161397"/>
              <a:gd name="connsiteX65-1883" fmla="*/ 3834360 w 6884912"/>
              <a:gd name="connsiteY65-1884" fmla="*/ 188992 h 1161397"/>
              <a:gd name="connsiteX66-1885" fmla="*/ 3843715 w 6884912"/>
              <a:gd name="connsiteY66-1886" fmla="*/ 188752 h 1161397"/>
              <a:gd name="connsiteX67-1887" fmla="*/ 3842609 w 6884912"/>
              <a:gd name="connsiteY67-1888" fmla="*/ 197386 h 1161397"/>
              <a:gd name="connsiteX68-1889" fmla="*/ 3853961 w 6884912"/>
              <a:gd name="connsiteY68-1890" fmla="*/ 213380 h 1161397"/>
              <a:gd name="connsiteX69-1891" fmla="*/ 3907640 w 6884912"/>
              <a:gd name="connsiteY69-1892" fmla="*/ 207568 h 1161397"/>
              <a:gd name="connsiteX70-1893" fmla="*/ 3910449 w 6884912"/>
              <a:gd name="connsiteY70-1894" fmla="*/ 197808 h 1161397"/>
              <a:gd name="connsiteX71-1895" fmla="*/ 3917197 w 6884912"/>
              <a:gd name="connsiteY71-1896" fmla="*/ 196121 h 1161397"/>
              <a:gd name="connsiteX72-1897" fmla="*/ 3922400 w 6884912"/>
              <a:gd name="connsiteY72-1898" fmla="*/ 205056 h 1161397"/>
              <a:gd name="connsiteX73-1899" fmla="*/ 4013061 w 6884912"/>
              <a:gd name="connsiteY73-1900" fmla="*/ 224874 h 1161397"/>
              <a:gd name="connsiteX74-1901" fmla="*/ 4220717 w 6884912"/>
              <a:gd name="connsiteY74-1902" fmla="*/ 192946 h 1161397"/>
              <a:gd name="connsiteX75-1903" fmla="*/ 4228802 w 6884912"/>
              <a:gd name="connsiteY75-1904" fmla="*/ 201468 h 1161397"/>
              <a:gd name="connsiteX76-1905" fmla="*/ 4289361 w 6884912"/>
              <a:gd name="connsiteY76-1906" fmla="*/ 196642 h 1161397"/>
              <a:gd name="connsiteX77-1907" fmla="*/ 4498913 w 6884912"/>
              <a:gd name="connsiteY77-1908" fmla="*/ 118915 h 1161397"/>
              <a:gd name="connsiteX78-1909" fmla="*/ 4617330 w 6884912"/>
              <a:gd name="connsiteY78-1910" fmla="*/ 111163 h 1161397"/>
              <a:gd name="connsiteX79-1911" fmla="*/ 4659778 w 6884912"/>
              <a:gd name="connsiteY79-1912" fmla="*/ 118219 h 1161397"/>
              <a:gd name="connsiteX80-1913" fmla="*/ 4730870 w 6884912"/>
              <a:gd name="connsiteY80-1914" fmla="*/ 129432 h 1161397"/>
              <a:gd name="connsiteX81-1915" fmla="*/ 4844073 w 6884912"/>
              <a:gd name="connsiteY81-1916" fmla="*/ 161768 h 1161397"/>
              <a:gd name="connsiteX82-1917" fmla="*/ 4856454 w 6884912"/>
              <a:gd name="connsiteY82-1918" fmla="*/ 130488 h 1161397"/>
              <a:gd name="connsiteX83-1919" fmla="*/ 4920038 w 6884912"/>
              <a:gd name="connsiteY83-1920" fmla="*/ 140418 h 1161397"/>
              <a:gd name="connsiteX84-1921" fmla="*/ 5016639 w 6884912"/>
              <a:gd name="connsiteY84-1922" fmla="*/ 158905 h 1161397"/>
              <a:gd name="connsiteX85-1923" fmla="*/ 5072009 w 6884912"/>
              <a:gd name="connsiteY85-1924" fmla="*/ 161502 h 1161397"/>
              <a:gd name="connsiteX86-1925" fmla="*/ 5223626 w 6884912"/>
              <a:gd name="connsiteY86-1926" fmla="*/ 177356 h 1161397"/>
              <a:gd name="connsiteX87-1927" fmla="*/ 5375773 w 6884912"/>
              <a:gd name="connsiteY87-1928" fmla="*/ 199913 h 1161397"/>
              <a:gd name="connsiteX88-1929" fmla="*/ 5467502 w 6884912"/>
              <a:gd name="connsiteY88-1930" fmla="*/ 250963 h 1161397"/>
              <a:gd name="connsiteX89-1931" fmla="*/ 5592395 w 6884912"/>
              <a:gd name="connsiteY89-1932" fmla="*/ 265434 h 1161397"/>
              <a:gd name="connsiteX90-1933" fmla="*/ 5613532 w 6884912"/>
              <a:gd name="connsiteY90-1934" fmla="*/ 273379 h 1161397"/>
              <a:gd name="connsiteX91-1935" fmla="*/ 5642173 w 6884912"/>
              <a:gd name="connsiteY91-1936" fmla="*/ 266904 h 1161397"/>
              <a:gd name="connsiteX92-1937" fmla="*/ 5756910 w 6884912"/>
              <a:gd name="connsiteY92-1938" fmla="*/ 239211 h 1161397"/>
              <a:gd name="connsiteX93-1939" fmla="*/ 5846667 w 6884912"/>
              <a:gd name="connsiteY93-1940" fmla="*/ 201786 h 1161397"/>
              <a:gd name="connsiteX94-1941" fmla="*/ 5960732 w 6884912"/>
              <a:gd name="connsiteY94-1942" fmla="*/ 220708 h 1161397"/>
              <a:gd name="connsiteX95-1943" fmla="*/ 6029542 w 6884912"/>
              <a:gd name="connsiteY95-1944" fmla="*/ 210339 h 1161397"/>
              <a:gd name="connsiteX96-1945" fmla="*/ 6141123 w 6884912"/>
              <a:gd name="connsiteY96-1946" fmla="*/ 159923 h 1161397"/>
              <a:gd name="connsiteX97-1947" fmla="*/ 6290640 w 6884912"/>
              <a:gd name="connsiteY97-1948" fmla="*/ 167441 h 1161397"/>
              <a:gd name="connsiteX98-1949" fmla="*/ 6322806 w 6884912"/>
              <a:gd name="connsiteY98-1950" fmla="*/ 213293 h 1161397"/>
              <a:gd name="connsiteX99-1951" fmla="*/ 6380420 w 6884912"/>
              <a:gd name="connsiteY99-1952" fmla="*/ 173195 h 1161397"/>
              <a:gd name="connsiteX100-1953" fmla="*/ 6507891 w 6884912"/>
              <a:gd name="connsiteY100-1954" fmla="*/ 118474 h 1161397"/>
              <a:gd name="connsiteX101-1955" fmla="*/ 6571807 w 6884912"/>
              <a:gd name="connsiteY101-1956" fmla="*/ 98636 h 1161397"/>
              <a:gd name="connsiteX102-1957" fmla="*/ 6671880 w 6884912"/>
              <a:gd name="connsiteY102-1958" fmla="*/ 82931 h 1161397"/>
              <a:gd name="connsiteX103-1959" fmla="*/ 6702266 w 6884912"/>
              <a:gd name="connsiteY103-1960" fmla="*/ 75470 h 1161397"/>
              <a:gd name="connsiteX104-1961" fmla="*/ 6845802 w 6884912"/>
              <a:gd name="connsiteY104-1962" fmla="*/ 24496 h 1161397"/>
              <a:gd name="connsiteX105-1963" fmla="*/ 6884912 w 6884912"/>
              <a:gd name="connsiteY105-1964" fmla="*/ 0 h 1161397"/>
              <a:gd name="connsiteX0-1965" fmla="*/ 6884912 w 6884912"/>
              <a:gd name="connsiteY0-1966" fmla="*/ 0 h 1161397"/>
              <a:gd name="connsiteX1-1967" fmla="*/ 6884912 w 6884912"/>
              <a:gd name="connsiteY1-1968" fmla="*/ 1161397 h 1161397"/>
              <a:gd name="connsiteX2-1969" fmla="*/ 0 w 6884912"/>
              <a:gd name="connsiteY2-1970" fmla="*/ 1161397 h 1161397"/>
              <a:gd name="connsiteX3-1971" fmla="*/ 27135 w 6884912"/>
              <a:gd name="connsiteY3-1972" fmla="*/ 1147460 h 1161397"/>
              <a:gd name="connsiteX4-1973" fmla="*/ 115388 w 6884912"/>
              <a:gd name="connsiteY4-1974" fmla="*/ 1159043 h 1161397"/>
              <a:gd name="connsiteX5-1975" fmla="*/ 119094 w 6884912"/>
              <a:gd name="connsiteY5-1976" fmla="*/ 1148463 h 1161397"/>
              <a:gd name="connsiteX6-1977" fmla="*/ 213420 w 6884912"/>
              <a:gd name="connsiteY6-1978" fmla="*/ 1056868 h 1161397"/>
              <a:gd name="connsiteX7-1979" fmla="*/ 454970 w 6884912"/>
              <a:gd name="connsiteY7-1980" fmla="*/ 1023343 h 1161397"/>
              <a:gd name="connsiteX8-1981" fmla="*/ 601644 w 6884912"/>
              <a:gd name="connsiteY8-1982" fmla="*/ 1003997 h 1161397"/>
              <a:gd name="connsiteX9-1983" fmla="*/ 651408 w 6884912"/>
              <a:gd name="connsiteY9-1984" fmla="*/ 984938 h 1161397"/>
              <a:gd name="connsiteX10-1985" fmla="*/ 673197 w 6884912"/>
              <a:gd name="connsiteY10-1986" fmla="*/ 1010060 h 1161397"/>
              <a:gd name="connsiteX11-1987" fmla="*/ 723108 w 6884912"/>
              <a:gd name="connsiteY11-1988" fmla="*/ 980081 h 1161397"/>
              <a:gd name="connsiteX12-1989" fmla="*/ 797699 w 6884912"/>
              <a:gd name="connsiteY12-1990" fmla="*/ 931362 h 1161397"/>
              <a:gd name="connsiteX13-1991" fmla="*/ 843359 w 6884912"/>
              <a:gd name="connsiteY13-1992" fmla="*/ 910894 h 1161397"/>
              <a:gd name="connsiteX14-1993" fmla="*/ 965215 w 6884912"/>
              <a:gd name="connsiteY14-1994" fmla="*/ 846701 h 1161397"/>
              <a:gd name="connsiteX15-1995" fmla="*/ 1085080 w 6884912"/>
              <a:gd name="connsiteY15-1996" fmla="*/ 776086 h 1161397"/>
              <a:gd name="connsiteX16-1997" fmla="*/ 1131224 w 6884912"/>
              <a:gd name="connsiteY16-1998" fmla="*/ 706160 h 1161397"/>
              <a:gd name="connsiteX17-1999" fmla="*/ 1138051 w 6884912"/>
              <a:gd name="connsiteY17-2000" fmla="*/ 702034 h 1161397"/>
              <a:gd name="connsiteX18-2001" fmla="*/ 1158800 w 6884912"/>
              <a:gd name="connsiteY18-2002" fmla="*/ 700004 h 1161397"/>
              <a:gd name="connsiteX19-2003" fmla="*/ 1166947 w 6884912"/>
              <a:gd name="connsiteY19-2004" fmla="*/ 700762 h 1161397"/>
              <a:gd name="connsiteX20-2005" fmla="*/ 1178135 w 6884912"/>
              <a:gd name="connsiteY20-2006" fmla="*/ 698631 h 1161397"/>
              <a:gd name="connsiteX21-2007" fmla="*/ 1178301 w 6884912"/>
              <a:gd name="connsiteY21-2008" fmla="*/ 698094 h 1161397"/>
              <a:gd name="connsiteX22-2009" fmla="*/ 1188995 w 6884912"/>
              <a:gd name="connsiteY22-2010" fmla="*/ 697048 h 1161397"/>
              <a:gd name="connsiteX23-2011" fmla="*/ 1242716 w 6884912"/>
              <a:gd name="connsiteY23-2012" fmla="*/ 698052 h 1161397"/>
              <a:gd name="connsiteX24-2013" fmla="*/ 1299977 w 6884912"/>
              <a:gd name="connsiteY24-2014" fmla="*/ 639196 h 1161397"/>
              <a:gd name="connsiteX25-2015" fmla="*/ 1326190 w 6884912"/>
              <a:gd name="connsiteY25-2016" fmla="*/ 625955 h 1161397"/>
              <a:gd name="connsiteX26-2017" fmla="*/ 1339600 w 6884912"/>
              <a:gd name="connsiteY26-2018" fmla="*/ 616295 h 1161397"/>
              <a:gd name="connsiteX27-2019" fmla="*/ 1340054 w 6884912"/>
              <a:gd name="connsiteY27-2020" fmla="*/ 614022 h 1161397"/>
              <a:gd name="connsiteX28-2021" fmla="*/ 1391606 w 6884912"/>
              <a:gd name="connsiteY28-2022" fmla="*/ 615229 h 1161397"/>
              <a:gd name="connsiteX29-2023" fmla="*/ 1397565 w 6884912"/>
              <a:gd name="connsiteY29-2024" fmla="*/ 611490 h 1161397"/>
              <a:gd name="connsiteX30-2025" fmla="*/ 1432302 w 6884912"/>
              <a:gd name="connsiteY30-2026" fmla="*/ 617267 h 1161397"/>
              <a:gd name="connsiteX31-2027" fmla="*/ 1449644 w 6884912"/>
              <a:gd name="connsiteY31-2028" fmla="*/ 617591 h 1161397"/>
              <a:gd name="connsiteX32-2029" fmla="*/ 1455793 w 6884912"/>
              <a:gd name="connsiteY32-2030" fmla="*/ 623174 h 1161397"/>
              <a:gd name="connsiteX33-2031" fmla="*/ 1480758 w 6884912"/>
              <a:gd name="connsiteY33-2032" fmla="*/ 620863 h 1161397"/>
              <a:gd name="connsiteX34-2033" fmla="*/ 1483154 w 6884912"/>
              <a:gd name="connsiteY34-2034" fmla="*/ 618527 h 1161397"/>
              <a:gd name="connsiteX35-2035" fmla="*/ 1505495 w 6884912"/>
              <a:gd name="connsiteY35-2036" fmla="*/ 624325 h 1161397"/>
              <a:gd name="connsiteX36-2037" fmla="*/ 1526340 w 6884912"/>
              <a:gd name="connsiteY36-2038" fmla="*/ 638496 h 1161397"/>
              <a:gd name="connsiteX37-2039" fmla="*/ 1731986 w 6884912"/>
              <a:gd name="connsiteY37-2040" fmla="*/ 589682 h 1161397"/>
              <a:gd name="connsiteX38-2041" fmla="*/ 1927935 w 6884912"/>
              <a:gd name="connsiteY38-2042" fmla="*/ 628540 h 1161397"/>
              <a:gd name="connsiteX39-2043" fmla="*/ 2039075 w 6884912"/>
              <a:gd name="connsiteY39-2044" fmla="*/ 599964 h 1161397"/>
              <a:gd name="connsiteX40-2045" fmla="*/ 2066980 w 6884912"/>
              <a:gd name="connsiteY40-2046" fmla="*/ 550413 h 1161397"/>
              <a:gd name="connsiteX41-2047" fmla="*/ 2352236 w 6884912"/>
              <a:gd name="connsiteY41-2048" fmla="*/ 519602 h 1161397"/>
              <a:gd name="connsiteX42-2049" fmla="*/ 2420791 w 6884912"/>
              <a:gd name="connsiteY42-2050" fmla="*/ 492826 h 1161397"/>
              <a:gd name="connsiteX43-2051" fmla="*/ 2489932 w 6884912"/>
              <a:gd name="connsiteY43-2052" fmla="*/ 507864 h 1161397"/>
              <a:gd name="connsiteX44-2053" fmla="*/ 2512917 w 6884912"/>
              <a:gd name="connsiteY44-2054" fmla="*/ 489127 h 1161397"/>
              <a:gd name="connsiteX45-2055" fmla="*/ 2516783 w 6884912"/>
              <a:gd name="connsiteY45-2056" fmla="*/ 485473 h 1161397"/>
              <a:gd name="connsiteX46-2057" fmla="*/ 2534360 w 6884912"/>
              <a:gd name="connsiteY46-2058" fmla="*/ 480064 h 1161397"/>
              <a:gd name="connsiteX47-2059" fmla="*/ 2536691 w 6884912"/>
              <a:gd name="connsiteY47-2060" fmla="*/ 467018 h 1161397"/>
              <a:gd name="connsiteX48-2061" fmla="*/ 2561265 w 6884912"/>
              <a:gd name="connsiteY48-2062" fmla="*/ 450623 h 1161397"/>
              <a:gd name="connsiteX49-2063" fmla="*/ 2594349 w 6884912"/>
              <a:gd name="connsiteY49-2064" fmla="*/ 443884 h 1161397"/>
              <a:gd name="connsiteX50-2065" fmla="*/ 2754324 w 6884912"/>
              <a:gd name="connsiteY50-2066" fmla="*/ 424766 h 1161397"/>
              <a:gd name="connsiteX51-2067" fmla="*/ 2848470 w 6884912"/>
              <a:gd name="connsiteY51-2068" fmla="*/ 405966 h 1161397"/>
              <a:gd name="connsiteX52-2069" fmla="*/ 2881772 w 6884912"/>
              <a:gd name="connsiteY52-2070" fmla="*/ 387260 h 1161397"/>
              <a:gd name="connsiteX53-2071" fmla="*/ 2929932 w 6884912"/>
              <a:gd name="connsiteY53-2072" fmla="*/ 368912 h 1161397"/>
              <a:gd name="connsiteX54-2073" fmla="*/ 3013020 w 6884912"/>
              <a:gd name="connsiteY54-2074" fmla="*/ 327578 h 1161397"/>
              <a:gd name="connsiteX55-2075" fmla="*/ 3222191 w 6884912"/>
              <a:gd name="connsiteY55-2076" fmla="*/ 307887 h 1161397"/>
              <a:gd name="connsiteX56-2077" fmla="*/ 3227953 w 6884912"/>
              <a:gd name="connsiteY56-2078" fmla="*/ 297650 h 1161397"/>
              <a:gd name="connsiteX57-2079" fmla="*/ 3510042 w 6884912"/>
              <a:gd name="connsiteY57-2080" fmla="*/ 311820 h 1161397"/>
              <a:gd name="connsiteX58-2081" fmla="*/ 3626773 w 6884912"/>
              <a:gd name="connsiteY58-2082" fmla="*/ 290452 h 1161397"/>
              <a:gd name="connsiteX59-2083" fmla="*/ 3666217 w 6884912"/>
              <a:gd name="connsiteY59-2084" fmla="*/ 273255 h 1161397"/>
              <a:gd name="connsiteX60-2085" fmla="*/ 3732427 w 6884912"/>
              <a:gd name="connsiteY60-2086" fmla="*/ 245039 h 1161397"/>
              <a:gd name="connsiteX61-2087" fmla="*/ 3777022 w 6884912"/>
              <a:gd name="connsiteY61-2088" fmla="*/ 200276 h 1161397"/>
              <a:gd name="connsiteX62-2089" fmla="*/ 3791246 w 6884912"/>
              <a:gd name="connsiteY62-2090" fmla="*/ 189996 h 1161397"/>
              <a:gd name="connsiteX63-2091" fmla="*/ 3819864 w 6884912"/>
              <a:gd name="connsiteY63-2092" fmla="*/ 194605 h 1161397"/>
              <a:gd name="connsiteX64-2093" fmla="*/ 3830398 w 6884912"/>
              <a:gd name="connsiteY64-2094" fmla="*/ 188383 h 1161397"/>
              <a:gd name="connsiteX65-2095" fmla="*/ 3834360 w 6884912"/>
              <a:gd name="connsiteY65-2096" fmla="*/ 188992 h 1161397"/>
              <a:gd name="connsiteX66-2097" fmla="*/ 3843715 w 6884912"/>
              <a:gd name="connsiteY66-2098" fmla="*/ 188752 h 1161397"/>
              <a:gd name="connsiteX67-2099" fmla="*/ 3842609 w 6884912"/>
              <a:gd name="connsiteY67-2100" fmla="*/ 197386 h 1161397"/>
              <a:gd name="connsiteX68-2101" fmla="*/ 3853961 w 6884912"/>
              <a:gd name="connsiteY68-2102" fmla="*/ 213380 h 1161397"/>
              <a:gd name="connsiteX69-2103" fmla="*/ 3907640 w 6884912"/>
              <a:gd name="connsiteY69-2104" fmla="*/ 207568 h 1161397"/>
              <a:gd name="connsiteX70-2105" fmla="*/ 3910449 w 6884912"/>
              <a:gd name="connsiteY70-2106" fmla="*/ 197808 h 1161397"/>
              <a:gd name="connsiteX71-2107" fmla="*/ 3917197 w 6884912"/>
              <a:gd name="connsiteY71-2108" fmla="*/ 196121 h 1161397"/>
              <a:gd name="connsiteX72-2109" fmla="*/ 3922400 w 6884912"/>
              <a:gd name="connsiteY72-2110" fmla="*/ 205056 h 1161397"/>
              <a:gd name="connsiteX73-2111" fmla="*/ 4013061 w 6884912"/>
              <a:gd name="connsiteY73-2112" fmla="*/ 224874 h 1161397"/>
              <a:gd name="connsiteX74-2113" fmla="*/ 4220717 w 6884912"/>
              <a:gd name="connsiteY74-2114" fmla="*/ 192946 h 1161397"/>
              <a:gd name="connsiteX75-2115" fmla="*/ 4228802 w 6884912"/>
              <a:gd name="connsiteY75-2116" fmla="*/ 201468 h 1161397"/>
              <a:gd name="connsiteX76-2117" fmla="*/ 4289361 w 6884912"/>
              <a:gd name="connsiteY76-2118" fmla="*/ 196642 h 1161397"/>
              <a:gd name="connsiteX77-2119" fmla="*/ 4498913 w 6884912"/>
              <a:gd name="connsiteY77-2120" fmla="*/ 118915 h 1161397"/>
              <a:gd name="connsiteX78-2121" fmla="*/ 4617330 w 6884912"/>
              <a:gd name="connsiteY78-2122" fmla="*/ 111163 h 1161397"/>
              <a:gd name="connsiteX79-2123" fmla="*/ 4659778 w 6884912"/>
              <a:gd name="connsiteY79-2124" fmla="*/ 118219 h 1161397"/>
              <a:gd name="connsiteX80-2125" fmla="*/ 4730870 w 6884912"/>
              <a:gd name="connsiteY80-2126" fmla="*/ 129432 h 1161397"/>
              <a:gd name="connsiteX81-2127" fmla="*/ 4844073 w 6884912"/>
              <a:gd name="connsiteY81-2128" fmla="*/ 161768 h 1161397"/>
              <a:gd name="connsiteX82-2129" fmla="*/ 4856454 w 6884912"/>
              <a:gd name="connsiteY82-2130" fmla="*/ 130488 h 1161397"/>
              <a:gd name="connsiteX83-2131" fmla="*/ 4920038 w 6884912"/>
              <a:gd name="connsiteY83-2132" fmla="*/ 140418 h 1161397"/>
              <a:gd name="connsiteX84-2133" fmla="*/ 5016639 w 6884912"/>
              <a:gd name="connsiteY84-2134" fmla="*/ 158905 h 1161397"/>
              <a:gd name="connsiteX85-2135" fmla="*/ 5072009 w 6884912"/>
              <a:gd name="connsiteY85-2136" fmla="*/ 161502 h 1161397"/>
              <a:gd name="connsiteX86-2137" fmla="*/ 5223626 w 6884912"/>
              <a:gd name="connsiteY86-2138" fmla="*/ 177356 h 1161397"/>
              <a:gd name="connsiteX87-2139" fmla="*/ 5375773 w 6884912"/>
              <a:gd name="connsiteY87-2140" fmla="*/ 199913 h 1161397"/>
              <a:gd name="connsiteX88-2141" fmla="*/ 5467502 w 6884912"/>
              <a:gd name="connsiteY88-2142" fmla="*/ 250963 h 1161397"/>
              <a:gd name="connsiteX89-2143" fmla="*/ 5592395 w 6884912"/>
              <a:gd name="connsiteY89-2144" fmla="*/ 265434 h 1161397"/>
              <a:gd name="connsiteX90-2145" fmla="*/ 5613532 w 6884912"/>
              <a:gd name="connsiteY90-2146" fmla="*/ 273379 h 1161397"/>
              <a:gd name="connsiteX91-2147" fmla="*/ 5642173 w 6884912"/>
              <a:gd name="connsiteY91-2148" fmla="*/ 266904 h 1161397"/>
              <a:gd name="connsiteX92-2149" fmla="*/ 5756910 w 6884912"/>
              <a:gd name="connsiteY92-2150" fmla="*/ 239211 h 1161397"/>
              <a:gd name="connsiteX93-2151" fmla="*/ 5846667 w 6884912"/>
              <a:gd name="connsiteY93-2152" fmla="*/ 201786 h 1161397"/>
              <a:gd name="connsiteX94-2153" fmla="*/ 5960732 w 6884912"/>
              <a:gd name="connsiteY94-2154" fmla="*/ 220708 h 1161397"/>
              <a:gd name="connsiteX95-2155" fmla="*/ 6029542 w 6884912"/>
              <a:gd name="connsiteY95-2156" fmla="*/ 210339 h 1161397"/>
              <a:gd name="connsiteX96-2157" fmla="*/ 6141123 w 6884912"/>
              <a:gd name="connsiteY96-2158" fmla="*/ 159923 h 1161397"/>
              <a:gd name="connsiteX97-2159" fmla="*/ 6290640 w 6884912"/>
              <a:gd name="connsiteY97-2160" fmla="*/ 167441 h 1161397"/>
              <a:gd name="connsiteX98-2161" fmla="*/ 6322806 w 6884912"/>
              <a:gd name="connsiteY98-2162" fmla="*/ 213293 h 1161397"/>
              <a:gd name="connsiteX99-2163" fmla="*/ 6380420 w 6884912"/>
              <a:gd name="connsiteY99-2164" fmla="*/ 173195 h 1161397"/>
              <a:gd name="connsiteX100-2165" fmla="*/ 6507891 w 6884912"/>
              <a:gd name="connsiteY100-2166" fmla="*/ 118474 h 1161397"/>
              <a:gd name="connsiteX101-2167" fmla="*/ 6571807 w 6884912"/>
              <a:gd name="connsiteY101-2168" fmla="*/ 98636 h 1161397"/>
              <a:gd name="connsiteX102-2169" fmla="*/ 6671880 w 6884912"/>
              <a:gd name="connsiteY102-2170" fmla="*/ 82931 h 1161397"/>
              <a:gd name="connsiteX103-2171" fmla="*/ 6702266 w 6884912"/>
              <a:gd name="connsiteY103-2172" fmla="*/ 75470 h 1161397"/>
              <a:gd name="connsiteX104-2173" fmla="*/ 6845802 w 6884912"/>
              <a:gd name="connsiteY104-2174" fmla="*/ 24496 h 1161397"/>
              <a:gd name="connsiteX105-2175" fmla="*/ 6884912 w 6884912"/>
              <a:gd name="connsiteY105-2176" fmla="*/ 0 h 1161397"/>
              <a:gd name="connsiteX0-2177" fmla="*/ 6884912 w 6884912"/>
              <a:gd name="connsiteY0-2178" fmla="*/ 0 h 1161397"/>
              <a:gd name="connsiteX1-2179" fmla="*/ 6884912 w 6884912"/>
              <a:gd name="connsiteY1-2180" fmla="*/ 1161397 h 1161397"/>
              <a:gd name="connsiteX2-2181" fmla="*/ 0 w 6884912"/>
              <a:gd name="connsiteY2-2182" fmla="*/ 1161397 h 1161397"/>
              <a:gd name="connsiteX3-2183" fmla="*/ 27135 w 6884912"/>
              <a:gd name="connsiteY3-2184" fmla="*/ 1147460 h 1161397"/>
              <a:gd name="connsiteX4-2185" fmla="*/ 115388 w 6884912"/>
              <a:gd name="connsiteY4-2186" fmla="*/ 1159043 h 1161397"/>
              <a:gd name="connsiteX5-2187" fmla="*/ 213420 w 6884912"/>
              <a:gd name="connsiteY5-2188" fmla="*/ 1056868 h 1161397"/>
              <a:gd name="connsiteX6-2189" fmla="*/ 454970 w 6884912"/>
              <a:gd name="connsiteY6-2190" fmla="*/ 1023343 h 1161397"/>
              <a:gd name="connsiteX7-2191" fmla="*/ 601644 w 6884912"/>
              <a:gd name="connsiteY7-2192" fmla="*/ 1003997 h 1161397"/>
              <a:gd name="connsiteX8-2193" fmla="*/ 651408 w 6884912"/>
              <a:gd name="connsiteY8-2194" fmla="*/ 984938 h 1161397"/>
              <a:gd name="connsiteX9-2195" fmla="*/ 673197 w 6884912"/>
              <a:gd name="connsiteY9-2196" fmla="*/ 1010060 h 1161397"/>
              <a:gd name="connsiteX10-2197" fmla="*/ 723108 w 6884912"/>
              <a:gd name="connsiteY10-2198" fmla="*/ 980081 h 1161397"/>
              <a:gd name="connsiteX11-2199" fmla="*/ 797699 w 6884912"/>
              <a:gd name="connsiteY11-2200" fmla="*/ 931362 h 1161397"/>
              <a:gd name="connsiteX12-2201" fmla="*/ 843359 w 6884912"/>
              <a:gd name="connsiteY12-2202" fmla="*/ 910894 h 1161397"/>
              <a:gd name="connsiteX13-2203" fmla="*/ 965215 w 6884912"/>
              <a:gd name="connsiteY13-2204" fmla="*/ 846701 h 1161397"/>
              <a:gd name="connsiteX14-2205" fmla="*/ 1085080 w 6884912"/>
              <a:gd name="connsiteY14-2206" fmla="*/ 776086 h 1161397"/>
              <a:gd name="connsiteX15-2207" fmla="*/ 1131224 w 6884912"/>
              <a:gd name="connsiteY15-2208" fmla="*/ 706160 h 1161397"/>
              <a:gd name="connsiteX16-2209" fmla="*/ 1138051 w 6884912"/>
              <a:gd name="connsiteY16-2210" fmla="*/ 702034 h 1161397"/>
              <a:gd name="connsiteX17-2211" fmla="*/ 1158800 w 6884912"/>
              <a:gd name="connsiteY17-2212" fmla="*/ 700004 h 1161397"/>
              <a:gd name="connsiteX18-2213" fmla="*/ 1166947 w 6884912"/>
              <a:gd name="connsiteY18-2214" fmla="*/ 700762 h 1161397"/>
              <a:gd name="connsiteX19-2215" fmla="*/ 1178135 w 6884912"/>
              <a:gd name="connsiteY19-2216" fmla="*/ 698631 h 1161397"/>
              <a:gd name="connsiteX20-2217" fmla="*/ 1178301 w 6884912"/>
              <a:gd name="connsiteY20-2218" fmla="*/ 698094 h 1161397"/>
              <a:gd name="connsiteX21-2219" fmla="*/ 1188995 w 6884912"/>
              <a:gd name="connsiteY21-2220" fmla="*/ 697048 h 1161397"/>
              <a:gd name="connsiteX22-2221" fmla="*/ 1242716 w 6884912"/>
              <a:gd name="connsiteY22-2222" fmla="*/ 698052 h 1161397"/>
              <a:gd name="connsiteX23-2223" fmla="*/ 1299977 w 6884912"/>
              <a:gd name="connsiteY23-2224" fmla="*/ 639196 h 1161397"/>
              <a:gd name="connsiteX24-2225" fmla="*/ 1326190 w 6884912"/>
              <a:gd name="connsiteY24-2226" fmla="*/ 625955 h 1161397"/>
              <a:gd name="connsiteX25-2227" fmla="*/ 1339600 w 6884912"/>
              <a:gd name="connsiteY25-2228" fmla="*/ 616295 h 1161397"/>
              <a:gd name="connsiteX26-2229" fmla="*/ 1340054 w 6884912"/>
              <a:gd name="connsiteY26-2230" fmla="*/ 614022 h 1161397"/>
              <a:gd name="connsiteX27-2231" fmla="*/ 1391606 w 6884912"/>
              <a:gd name="connsiteY27-2232" fmla="*/ 615229 h 1161397"/>
              <a:gd name="connsiteX28-2233" fmla="*/ 1397565 w 6884912"/>
              <a:gd name="connsiteY28-2234" fmla="*/ 611490 h 1161397"/>
              <a:gd name="connsiteX29-2235" fmla="*/ 1432302 w 6884912"/>
              <a:gd name="connsiteY29-2236" fmla="*/ 617267 h 1161397"/>
              <a:gd name="connsiteX30-2237" fmla="*/ 1449644 w 6884912"/>
              <a:gd name="connsiteY30-2238" fmla="*/ 617591 h 1161397"/>
              <a:gd name="connsiteX31-2239" fmla="*/ 1455793 w 6884912"/>
              <a:gd name="connsiteY31-2240" fmla="*/ 623174 h 1161397"/>
              <a:gd name="connsiteX32-2241" fmla="*/ 1480758 w 6884912"/>
              <a:gd name="connsiteY32-2242" fmla="*/ 620863 h 1161397"/>
              <a:gd name="connsiteX33-2243" fmla="*/ 1483154 w 6884912"/>
              <a:gd name="connsiteY33-2244" fmla="*/ 618527 h 1161397"/>
              <a:gd name="connsiteX34-2245" fmla="*/ 1505495 w 6884912"/>
              <a:gd name="connsiteY34-2246" fmla="*/ 624325 h 1161397"/>
              <a:gd name="connsiteX35-2247" fmla="*/ 1526340 w 6884912"/>
              <a:gd name="connsiteY35-2248" fmla="*/ 638496 h 1161397"/>
              <a:gd name="connsiteX36-2249" fmla="*/ 1731986 w 6884912"/>
              <a:gd name="connsiteY36-2250" fmla="*/ 589682 h 1161397"/>
              <a:gd name="connsiteX37-2251" fmla="*/ 1927935 w 6884912"/>
              <a:gd name="connsiteY37-2252" fmla="*/ 628540 h 1161397"/>
              <a:gd name="connsiteX38-2253" fmla="*/ 2039075 w 6884912"/>
              <a:gd name="connsiteY38-2254" fmla="*/ 599964 h 1161397"/>
              <a:gd name="connsiteX39-2255" fmla="*/ 2066980 w 6884912"/>
              <a:gd name="connsiteY39-2256" fmla="*/ 550413 h 1161397"/>
              <a:gd name="connsiteX40-2257" fmla="*/ 2352236 w 6884912"/>
              <a:gd name="connsiteY40-2258" fmla="*/ 519602 h 1161397"/>
              <a:gd name="connsiteX41-2259" fmla="*/ 2420791 w 6884912"/>
              <a:gd name="connsiteY41-2260" fmla="*/ 492826 h 1161397"/>
              <a:gd name="connsiteX42-2261" fmla="*/ 2489932 w 6884912"/>
              <a:gd name="connsiteY42-2262" fmla="*/ 507864 h 1161397"/>
              <a:gd name="connsiteX43-2263" fmla="*/ 2512917 w 6884912"/>
              <a:gd name="connsiteY43-2264" fmla="*/ 489127 h 1161397"/>
              <a:gd name="connsiteX44-2265" fmla="*/ 2516783 w 6884912"/>
              <a:gd name="connsiteY44-2266" fmla="*/ 485473 h 1161397"/>
              <a:gd name="connsiteX45-2267" fmla="*/ 2534360 w 6884912"/>
              <a:gd name="connsiteY45-2268" fmla="*/ 480064 h 1161397"/>
              <a:gd name="connsiteX46-2269" fmla="*/ 2536691 w 6884912"/>
              <a:gd name="connsiteY46-2270" fmla="*/ 467018 h 1161397"/>
              <a:gd name="connsiteX47-2271" fmla="*/ 2561265 w 6884912"/>
              <a:gd name="connsiteY47-2272" fmla="*/ 450623 h 1161397"/>
              <a:gd name="connsiteX48-2273" fmla="*/ 2594349 w 6884912"/>
              <a:gd name="connsiteY48-2274" fmla="*/ 443884 h 1161397"/>
              <a:gd name="connsiteX49-2275" fmla="*/ 2754324 w 6884912"/>
              <a:gd name="connsiteY49-2276" fmla="*/ 424766 h 1161397"/>
              <a:gd name="connsiteX50-2277" fmla="*/ 2848470 w 6884912"/>
              <a:gd name="connsiteY50-2278" fmla="*/ 405966 h 1161397"/>
              <a:gd name="connsiteX51-2279" fmla="*/ 2881772 w 6884912"/>
              <a:gd name="connsiteY51-2280" fmla="*/ 387260 h 1161397"/>
              <a:gd name="connsiteX52-2281" fmla="*/ 2929932 w 6884912"/>
              <a:gd name="connsiteY52-2282" fmla="*/ 368912 h 1161397"/>
              <a:gd name="connsiteX53-2283" fmla="*/ 3013020 w 6884912"/>
              <a:gd name="connsiteY53-2284" fmla="*/ 327578 h 1161397"/>
              <a:gd name="connsiteX54-2285" fmla="*/ 3222191 w 6884912"/>
              <a:gd name="connsiteY54-2286" fmla="*/ 307887 h 1161397"/>
              <a:gd name="connsiteX55-2287" fmla="*/ 3227953 w 6884912"/>
              <a:gd name="connsiteY55-2288" fmla="*/ 297650 h 1161397"/>
              <a:gd name="connsiteX56-2289" fmla="*/ 3510042 w 6884912"/>
              <a:gd name="connsiteY56-2290" fmla="*/ 311820 h 1161397"/>
              <a:gd name="connsiteX57-2291" fmla="*/ 3626773 w 6884912"/>
              <a:gd name="connsiteY57-2292" fmla="*/ 290452 h 1161397"/>
              <a:gd name="connsiteX58-2293" fmla="*/ 3666217 w 6884912"/>
              <a:gd name="connsiteY58-2294" fmla="*/ 273255 h 1161397"/>
              <a:gd name="connsiteX59-2295" fmla="*/ 3732427 w 6884912"/>
              <a:gd name="connsiteY59-2296" fmla="*/ 245039 h 1161397"/>
              <a:gd name="connsiteX60-2297" fmla="*/ 3777022 w 6884912"/>
              <a:gd name="connsiteY60-2298" fmla="*/ 200276 h 1161397"/>
              <a:gd name="connsiteX61-2299" fmla="*/ 3791246 w 6884912"/>
              <a:gd name="connsiteY61-2300" fmla="*/ 189996 h 1161397"/>
              <a:gd name="connsiteX62-2301" fmla="*/ 3819864 w 6884912"/>
              <a:gd name="connsiteY62-2302" fmla="*/ 194605 h 1161397"/>
              <a:gd name="connsiteX63-2303" fmla="*/ 3830398 w 6884912"/>
              <a:gd name="connsiteY63-2304" fmla="*/ 188383 h 1161397"/>
              <a:gd name="connsiteX64-2305" fmla="*/ 3834360 w 6884912"/>
              <a:gd name="connsiteY64-2306" fmla="*/ 188992 h 1161397"/>
              <a:gd name="connsiteX65-2307" fmla="*/ 3843715 w 6884912"/>
              <a:gd name="connsiteY65-2308" fmla="*/ 188752 h 1161397"/>
              <a:gd name="connsiteX66-2309" fmla="*/ 3842609 w 6884912"/>
              <a:gd name="connsiteY66-2310" fmla="*/ 197386 h 1161397"/>
              <a:gd name="connsiteX67-2311" fmla="*/ 3853961 w 6884912"/>
              <a:gd name="connsiteY67-2312" fmla="*/ 213380 h 1161397"/>
              <a:gd name="connsiteX68-2313" fmla="*/ 3907640 w 6884912"/>
              <a:gd name="connsiteY68-2314" fmla="*/ 207568 h 1161397"/>
              <a:gd name="connsiteX69-2315" fmla="*/ 3910449 w 6884912"/>
              <a:gd name="connsiteY69-2316" fmla="*/ 197808 h 1161397"/>
              <a:gd name="connsiteX70-2317" fmla="*/ 3917197 w 6884912"/>
              <a:gd name="connsiteY70-2318" fmla="*/ 196121 h 1161397"/>
              <a:gd name="connsiteX71-2319" fmla="*/ 3922400 w 6884912"/>
              <a:gd name="connsiteY71-2320" fmla="*/ 205056 h 1161397"/>
              <a:gd name="connsiteX72-2321" fmla="*/ 4013061 w 6884912"/>
              <a:gd name="connsiteY72-2322" fmla="*/ 224874 h 1161397"/>
              <a:gd name="connsiteX73-2323" fmla="*/ 4220717 w 6884912"/>
              <a:gd name="connsiteY73-2324" fmla="*/ 192946 h 1161397"/>
              <a:gd name="connsiteX74-2325" fmla="*/ 4228802 w 6884912"/>
              <a:gd name="connsiteY74-2326" fmla="*/ 201468 h 1161397"/>
              <a:gd name="connsiteX75-2327" fmla="*/ 4289361 w 6884912"/>
              <a:gd name="connsiteY75-2328" fmla="*/ 196642 h 1161397"/>
              <a:gd name="connsiteX76-2329" fmla="*/ 4498913 w 6884912"/>
              <a:gd name="connsiteY76-2330" fmla="*/ 118915 h 1161397"/>
              <a:gd name="connsiteX77-2331" fmla="*/ 4617330 w 6884912"/>
              <a:gd name="connsiteY77-2332" fmla="*/ 111163 h 1161397"/>
              <a:gd name="connsiteX78-2333" fmla="*/ 4659778 w 6884912"/>
              <a:gd name="connsiteY78-2334" fmla="*/ 118219 h 1161397"/>
              <a:gd name="connsiteX79-2335" fmla="*/ 4730870 w 6884912"/>
              <a:gd name="connsiteY79-2336" fmla="*/ 129432 h 1161397"/>
              <a:gd name="connsiteX80-2337" fmla="*/ 4844073 w 6884912"/>
              <a:gd name="connsiteY80-2338" fmla="*/ 161768 h 1161397"/>
              <a:gd name="connsiteX81-2339" fmla="*/ 4856454 w 6884912"/>
              <a:gd name="connsiteY81-2340" fmla="*/ 130488 h 1161397"/>
              <a:gd name="connsiteX82-2341" fmla="*/ 4920038 w 6884912"/>
              <a:gd name="connsiteY82-2342" fmla="*/ 140418 h 1161397"/>
              <a:gd name="connsiteX83-2343" fmla="*/ 5016639 w 6884912"/>
              <a:gd name="connsiteY83-2344" fmla="*/ 158905 h 1161397"/>
              <a:gd name="connsiteX84-2345" fmla="*/ 5072009 w 6884912"/>
              <a:gd name="connsiteY84-2346" fmla="*/ 161502 h 1161397"/>
              <a:gd name="connsiteX85-2347" fmla="*/ 5223626 w 6884912"/>
              <a:gd name="connsiteY85-2348" fmla="*/ 177356 h 1161397"/>
              <a:gd name="connsiteX86-2349" fmla="*/ 5375773 w 6884912"/>
              <a:gd name="connsiteY86-2350" fmla="*/ 199913 h 1161397"/>
              <a:gd name="connsiteX87-2351" fmla="*/ 5467502 w 6884912"/>
              <a:gd name="connsiteY87-2352" fmla="*/ 250963 h 1161397"/>
              <a:gd name="connsiteX88-2353" fmla="*/ 5592395 w 6884912"/>
              <a:gd name="connsiteY88-2354" fmla="*/ 265434 h 1161397"/>
              <a:gd name="connsiteX89-2355" fmla="*/ 5613532 w 6884912"/>
              <a:gd name="connsiteY89-2356" fmla="*/ 273379 h 1161397"/>
              <a:gd name="connsiteX90-2357" fmla="*/ 5642173 w 6884912"/>
              <a:gd name="connsiteY90-2358" fmla="*/ 266904 h 1161397"/>
              <a:gd name="connsiteX91-2359" fmla="*/ 5756910 w 6884912"/>
              <a:gd name="connsiteY91-2360" fmla="*/ 239211 h 1161397"/>
              <a:gd name="connsiteX92-2361" fmla="*/ 5846667 w 6884912"/>
              <a:gd name="connsiteY92-2362" fmla="*/ 201786 h 1161397"/>
              <a:gd name="connsiteX93-2363" fmla="*/ 5960732 w 6884912"/>
              <a:gd name="connsiteY93-2364" fmla="*/ 220708 h 1161397"/>
              <a:gd name="connsiteX94-2365" fmla="*/ 6029542 w 6884912"/>
              <a:gd name="connsiteY94-2366" fmla="*/ 210339 h 1161397"/>
              <a:gd name="connsiteX95-2367" fmla="*/ 6141123 w 6884912"/>
              <a:gd name="connsiteY95-2368" fmla="*/ 159923 h 1161397"/>
              <a:gd name="connsiteX96-2369" fmla="*/ 6290640 w 6884912"/>
              <a:gd name="connsiteY96-2370" fmla="*/ 167441 h 1161397"/>
              <a:gd name="connsiteX97-2371" fmla="*/ 6322806 w 6884912"/>
              <a:gd name="connsiteY97-2372" fmla="*/ 213293 h 1161397"/>
              <a:gd name="connsiteX98-2373" fmla="*/ 6380420 w 6884912"/>
              <a:gd name="connsiteY98-2374" fmla="*/ 173195 h 1161397"/>
              <a:gd name="connsiteX99-2375" fmla="*/ 6507891 w 6884912"/>
              <a:gd name="connsiteY99-2376" fmla="*/ 118474 h 1161397"/>
              <a:gd name="connsiteX100-2377" fmla="*/ 6571807 w 6884912"/>
              <a:gd name="connsiteY100-2378" fmla="*/ 98636 h 1161397"/>
              <a:gd name="connsiteX101-2379" fmla="*/ 6671880 w 6884912"/>
              <a:gd name="connsiteY101-2380" fmla="*/ 82931 h 1161397"/>
              <a:gd name="connsiteX102-2381" fmla="*/ 6702266 w 6884912"/>
              <a:gd name="connsiteY102-2382" fmla="*/ 75470 h 1161397"/>
              <a:gd name="connsiteX103-2383" fmla="*/ 6845802 w 6884912"/>
              <a:gd name="connsiteY103-2384" fmla="*/ 24496 h 1161397"/>
              <a:gd name="connsiteX104-2385" fmla="*/ 6884912 w 6884912"/>
              <a:gd name="connsiteY104-2386" fmla="*/ 0 h 1161397"/>
              <a:gd name="connsiteX0-2387" fmla="*/ 6884912 w 6884912"/>
              <a:gd name="connsiteY0-2388" fmla="*/ 0 h 1161397"/>
              <a:gd name="connsiteX1-2389" fmla="*/ 6884912 w 6884912"/>
              <a:gd name="connsiteY1-2390" fmla="*/ 1161397 h 1161397"/>
              <a:gd name="connsiteX2-2391" fmla="*/ 0 w 6884912"/>
              <a:gd name="connsiteY2-2392" fmla="*/ 1161397 h 1161397"/>
              <a:gd name="connsiteX3-2393" fmla="*/ 27135 w 6884912"/>
              <a:gd name="connsiteY3-2394" fmla="*/ 1147460 h 1161397"/>
              <a:gd name="connsiteX4-2395" fmla="*/ 115388 w 6884912"/>
              <a:gd name="connsiteY4-2396" fmla="*/ 1111320 h 1161397"/>
              <a:gd name="connsiteX5-2397" fmla="*/ 213420 w 6884912"/>
              <a:gd name="connsiteY5-2398" fmla="*/ 1056868 h 1161397"/>
              <a:gd name="connsiteX6-2399" fmla="*/ 454970 w 6884912"/>
              <a:gd name="connsiteY6-2400" fmla="*/ 1023343 h 1161397"/>
              <a:gd name="connsiteX7-2401" fmla="*/ 601644 w 6884912"/>
              <a:gd name="connsiteY7-2402" fmla="*/ 1003997 h 1161397"/>
              <a:gd name="connsiteX8-2403" fmla="*/ 651408 w 6884912"/>
              <a:gd name="connsiteY8-2404" fmla="*/ 984938 h 1161397"/>
              <a:gd name="connsiteX9-2405" fmla="*/ 673197 w 6884912"/>
              <a:gd name="connsiteY9-2406" fmla="*/ 1010060 h 1161397"/>
              <a:gd name="connsiteX10-2407" fmla="*/ 723108 w 6884912"/>
              <a:gd name="connsiteY10-2408" fmla="*/ 980081 h 1161397"/>
              <a:gd name="connsiteX11-2409" fmla="*/ 797699 w 6884912"/>
              <a:gd name="connsiteY11-2410" fmla="*/ 931362 h 1161397"/>
              <a:gd name="connsiteX12-2411" fmla="*/ 843359 w 6884912"/>
              <a:gd name="connsiteY12-2412" fmla="*/ 910894 h 1161397"/>
              <a:gd name="connsiteX13-2413" fmla="*/ 965215 w 6884912"/>
              <a:gd name="connsiteY13-2414" fmla="*/ 846701 h 1161397"/>
              <a:gd name="connsiteX14-2415" fmla="*/ 1085080 w 6884912"/>
              <a:gd name="connsiteY14-2416" fmla="*/ 776086 h 1161397"/>
              <a:gd name="connsiteX15-2417" fmla="*/ 1131224 w 6884912"/>
              <a:gd name="connsiteY15-2418" fmla="*/ 706160 h 1161397"/>
              <a:gd name="connsiteX16-2419" fmla="*/ 1138051 w 6884912"/>
              <a:gd name="connsiteY16-2420" fmla="*/ 702034 h 1161397"/>
              <a:gd name="connsiteX17-2421" fmla="*/ 1158800 w 6884912"/>
              <a:gd name="connsiteY17-2422" fmla="*/ 700004 h 1161397"/>
              <a:gd name="connsiteX18-2423" fmla="*/ 1166947 w 6884912"/>
              <a:gd name="connsiteY18-2424" fmla="*/ 700762 h 1161397"/>
              <a:gd name="connsiteX19-2425" fmla="*/ 1178135 w 6884912"/>
              <a:gd name="connsiteY19-2426" fmla="*/ 698631 h 1161397"/>
              <a:gd name="connsiteX20-2427" fmla="*/ 1178301 w 6884912"/>
              <a:gd name="connsiteY20-2428" fmla="*/ 698094 h 1161397"/>
              <a:gd name="connsiteX21-2429" fmla="*/ 1188995 w 6884912"/>
              <a:gd name="connsiteY21-2430" fmla="*/ 697048 h 1161397"/>
              <a:gd name="connsiteX22-2431" fmla="*/ 1242716 w 6884912"/>
              <a:gd name="connsiteY22-2432" fmla="*/ 698052 h 1161397"/>
              <a:gd name="connsiteX23-2433" fmla="*/ 1299977 w 6884912"/>
              <a:gd name="connsiteY23-2434" fmla="*/ 639196 h 1161397"/>
              <a:gd name="connsiteX24-2435" fmla="*/ 1326190 w 6884912"/>
              <a:gd name="connsiteY24-2436" fmla="*/ 625955 h 1161397"/>
              <a:gd name="connsiteX25-2437" fmla="*/ 1339600 w 6884912"/>
              <a:gd name="connsiteY25-2438" fmla="*/ 616295 h 1161397"/>
              <a:gd name="connsiteX26-2439" fmla="*/ 1340054 w 6884912"/>
              <a:gd name="connsiteY26-2440" fmla="*/ 614022 h 1161397"/>
              <a:gd name="connsiteX27-2441" fmla="*/ 1391606 w 6884912"/>
              <a:gd name="connsiteY27-2442" fmla="*/ 615229 h 1161397"/>
              <a:gd name="connsiteX28-2443" fmla="*/ 1397565 w 6884912"/>
              <a:gd name="connsiteY28-2444" fmla="*/ 611490 h 1161397"/>
              <a:gd name="connsiteX29-2445" fmla="*/ 1432302 w 6884912"/>
              <a:gd name="connsiteY29-2446" fmla="*/ 617267 h 1161397"/>
              <a:gd name="connsiteX30-2447" fmla="*/ 1449644 w 6884912"/>
              <a:gd name="connsiteY30-2448" fmla="*/ 617591 h 1161397"/>
              <a:gd name="connsiteX31-2449" fmla="*/ 1455793 w 6884912"/>
              <a:gd name="connsiteY31-2450" fmla="*/ 623174 h 1161397"/>
              <a:gd name="connsiteX32-2451" fmla="*/ 1480758 w 6884912"/>
              <a:gd name="connsiteY32-2452" fmla="*/ 620863 h 1161397"/>
              <a:gd name="connsiteX33-2453" fmla="*/ 1483154 w 6884912"/>
              <a:gd name="connsiteY33-2454" fmla="*/ 618527 h 1161397"/>
              <a:gd name="connsiteX34-2455" fmla="*/ 1505495 w 6884912"/>
              <a:gd name="connsiteY34-2456" fmla="*/ 624325 h 1161397"/>
              <a:gd name="connsiteX35-2457" fmla="*/ 1526340 w 6884912"/>
              <a:gd name="connsiteY35-2458" fmla="*/ 638496 h 1161397"/>
              <a:gd name="connsiteX36-2459" fmla="*/ 1731986 w 6884912"/>
              <a:gd name="connsiteY36-2460" fmla="*/ 589682 h 1161397"/>
              <a:gd name="connsiteX37-2461" fmla="*/ 1927935 w 6884912"/>
              <a:gd name="connsiteY37-2462" fmla="*/ 628540 h 1161397"/>
              <a:gd name="connsiteX38-2463" fmla="*/ 2039075 w 6884912"/>
              <a:gd name="connsiteY38-2464" fmla="*/ 599964 h 1161397"/>
              <a:gd name="connsiteX39-2465" fmla="*/ 2066980 w 6884912"/>
              <a:gd name="connsiteY39-2466" fmla="*/ 550413 h 1161397"/>
              <a:gd name="connsiteX40-2467" fmla="*/ 2352236 w 6884912"/>
              <a:gd name="connsiteY40-2468" fmla="*/ 519602 h 1161397"/>
              <a:gd name="connsiteX41-2469" fmla="*/ 2420791 w 6884912"/>
              <a:gd name="connsiteY41-2470" fmla="*/ 492826 h 1161397"/>
              <a:gd name="connsiteX42-2471" fmla="*/ 2489932 w 6884912"/>
              <a:gd name="connsiteY42-2472" fmla="*/ 507864 h 1161397"/>
              <a:gd name="connsiteX43-2473" fmla="*/ 2512917 w 6884912"/>
              <a:gd name="connsiteY43-2474" fmla="*/ 489127 h 1161397"/>
              <a:gd name="connsiteX44-2475" fmla="*/ 2516783 w 6884912"/>
              <a:gd name="connsiteY44-2476" fmla="*/ 485473 h 1161397"/>
              <a:gd name="connsiteX45-2477" fmla="*/ 2534360 w 6884912"/>
              <a:gd name="connsiteY45-2478" fmla="*/ 480064 h 1161397"/>
              <a:gd name="connsiteX46-2479" fmla="*/ 2536691 w 6884912"/>
              <a:gd name="connsiteY46-2480" fmla="*/ 467018 h 1161397"/>
              <a:gd name="connsiteX47-2481" fmla="*/ 2561265 w 6884912"/>
              <a:gd name="connsiteY47-2482" fmla="*/ 450623 h 1161397"/>
              <a:gd name="connsiteX48-2483" fmla="*/ 2594349 w 6884912"/>
              <a:gd name="connsiteY48-2484" fmla="*/ 443884 h 1161397"/>
              <a:gd name="connsiteX49-2485" fmla="*/ 2754324 w 6884912"/>
              <a:gd name="connsiteY49-2486" fmla="*/ 424766 h 1161397"/>
              <a:gd name="connsiteX50-2487" fmla="*/ 2848470 w 6884912"/>
              <a:gd name="connsiteY50-2488" fmla="*/ 405966 h 1161397"/>
              <a:gd name="connsiteX51-2489" fmla="*/ 2881772 w 6884912"/>
              <a:gd name="connsiteY51-2490" fmla="*/ 387260 h 1161397"/>
              <a:gd name="connsiteX52-2491" fmla="*/ 2929932 w 6884912"/>
              <a:gd name="connsiteY52-2492" fmla="*/ 368912 h 1161397"/>
              <a:gd name="connsiteX53-2493" fmla="*/ 3013020 w 6884912"/>
              <a:gd name="connsiteY53-2494" fmla="*/ 327578 h 1161397"/>
              <a:gd name="connsiteX54-2495" fmla="*/ 3222191 w 6884912"/>
              <a:gd name="connsiteY54-2496" fmla="*/ 307887 h 1161397"/>
              <a:gd name="connsiteX55-2497" fmla="*/ 3227953 w 6884912"/>
              <a:gd name="connsiteY55-2498" fmla="*/ 297650 h 1161397"/>
              <a:gd name="connsiteX56-2499" fmla="*/ 3510042 w 6884912"/>
              <a:gd name="connsiteY56-2500" fmla="*/ 311820 h 1161397"/>
              <a:gd name="connsiteX57-2501" fmla="*/ 3626773 w 6884912"/>
              <a:gd name="connsiteY57-2502" fmla="*/ 290452 h 1161397"/>
              <a:gd name="connsiteX58-2503" fmla="*/ 3666217 w 6884912"/>
              <a:gd name="connsiteY58-2504" fmla="*/ 273255 h 1161397"/>
              <a:gd name="connsiteX59-2505" fmla="*/ 3732427 w 6884912"/>
              <a:gd name="connsiteY59-2506" fmla="*/ 245039 h 1161397"/>
              <a:gd name="connsiteX60-2507" fmla="*/ 3777022 w 6884912"/>
              <a:gd name="connsiteY60-2508" fmla="*/ 200276 h 1161397"/>
              <a:gd name="connsiteX61-2509" fmla="*/ 3791246 w 6884912"/>
              <a:gd name="connsiteY61-2510" fmla="*/ 189996 h 1161397"/>
              <a:gd name="connsiteX62-2511" fmla="*/ 3819864 w 6884912"/>
              <a:gd name="connsiteY62-2512" fmla="*/ 194605 h 1161397"/>
              <a:gd name="connsiteX63-2513" fmla="*/ 3830398 w 6884912"/>
              <a:gd name="connsiteY63-2514" fmla="*/ 188383 h 1161397"/>
              <a:gd name="connsiteX64-2515" fmla="*/ 3834360 w 6884912"/>
              <a:gd name="connsiteY64-2516" fmla="*/ 188992 h 1161397"/>
              <a:gd name="connsiteX65-2517" fmla="*/ 3843715 w 6884912"/>
              <a:gd name="connsiteY65-2518" fmla="*/ 188752 h 1161397"/>
              <a:gd name="connsiteX66-2519" fmla="*/ 3842609 w 6884912"/>
              <a:gd name="connsiteY66-2520" fmla="*/ 197386 h 1161397"/>
              <a:gd name="connsiteX67-2521" fmla="*/ 3853961 w 6884912"/>
              <a:gd name="connsiteY67-2522" fmla="*/ 213380 h 1161397"/>
              <a:gd name="connsiteX68-2523" fmla="*/ 3907640 w 6884912"/>
              <a:gd name="connsiteY68-2524" fmla="*/ 207568 h 1161397"/>
              <a:gd name="connsiteX69-2525" fmla="*/ 3910449 w 6884912"/>
              <a:gd name="connsiteY69-2526" fmla="*/ 197808 h 1161397"/>
              <a:gd name="connsiteX70-2527" fmla="*/ 3917197 w 6884912"/>
              <a:gd name="connsiteY70-2528" fmla="*/ 196121 h 1161397"/>
              <a:gd name="connsiteX71-2529" fmla="*/ 3922400 w 6884912"/>
              <a:gd name="connsiteY71-2530" fmla="*/ 205056 h 1161397"/>
              <a:gd name="connsiteX72-2531" fmla="*/ 4013061 w 6884912"/>
              <a:gd name="connsiteY72-2532" fmla="*/ 224874 h 1161397"/>
              <a:gd name="connsiteX73-2533" fmla="*/ 4220717 w 6884912"/>
              <a:gd name="connsiteY73-2534" fmla="*/ 192946 h 1161397"/>
              <a:gd name="connsiteX74-2535" fmla="*/ 4228802 w 6884912"/>
              <a:gd name="connsiteY74-2536" fmla="*/ 201468 h 1161397"/>
              <a:gd name="connsiteX75-2537" fmla="*/ 4289361 w 6884912"/>
              <a:gd name="connsiteY75-2538" fmla="*/ 196642 h 1161397"/>
              <a:gd name="connsiteX76-2539" fmla="*/ 4498913 w 6884912"/>
              <a:gd name="connsiteY76-2540" fmla="*/ 118915 h 1161397"/>
              <a:gd name="connsiteX77-2541" fmla="*/ 4617330 w 6884912"/>
              <a:gd name="connsiteY77-2542" fmla="*/ 111163 h 1161397"/>
              <a:gd name="connsiteX78-2543" fmla="*/ 4659778 w 6884912"/>
              <a:gd name="connsiteY78-2544" fmla="*/ 118219 h 1161397"/>
              <a:gd name="connsiteX79-2545" fmla="*/ 4730870 w 6884912"/>
              <a:gd name="connsiteY79-2546" fmla="*/ 129432 h 1161397"/>
              <a:gd name="connsiteX80-2547" fmla="*/ 4844073 w 6884912"/>
              <a:gd name="connsiteY80-2548" fmla="*/ 161768 h 1161397"/>
              <a:gd name="connsiteX81-2549" fmla="*/ 4856454 w 6884912"/>
              <a:gd name="connsiteY81-2550" fmla="*/ 130488 h 1161397"/>
              <a:gd name="connsiteX82-2551" fmla="*/ 4920038 w 6884912"/>
              <a:gd name="connsiteY82-2552" fmla="*/ 140418 h 1161397"/>
              <a:gd name="connsiteX83-2553" fmla="*/ 5016639 w 6884912"/>
              <a:gd name="connsiteY83-2554" fmla="*/ 158905 h 1161397"/>
              <a:gd name="connsiteX84-2555" fmla="*/ 5072009 w 6884912"/>
              <a:gd name="connsiteY84-2556" fmla="*/ 161502 h 1161397"/>
              <a:gd name="connsiteX85-2557" fmla="*/ 5223626 w 6884912"/>
              <a:gd name="connsiteY85-2558" fmla="*/ 177356 h 1161397"/>
              <a:gd name="connsiteX86-2559" fmla="*/ 5375773 w 6884912"/>
              <a:gd name="connsiteY86-2560" fmla="*/ 199913 h 1161397"/>
              <a:gd name="connsiteX87-2561" fmla="*/ 5467502 w 6884912"/>
              <a:gd name="connsiteY87-2562" fmla="*/ 250963 h 1161397"/>
              <a:gd name="connsiteX88-2563" fmla="*/ 5592395 w 6884912"/>
              <a:gd name="connsiteY88-2564" fmla="*/ 265434 h 1161397"/>
              <a:gd name="connsiteX89-2565" fmla="*/ 5613532 w 6884912"/>
              <a:gd name="connsiteY89-2566" fmla="*/ 273379 h 1161397"/>
              <a:gd name="connsiteX90-2567" fmla="*/ 5642173 w 6884912"/>
              <a:gd name="connsiteY90-2568" fmla="*/ 266904 h 1161397"/>
              <a:gd name="connsiteX91-2569" fmla="*/ 5756910 w 6884912"/>
              <a:gd name="connsiteY91-2570" fmla="*/ 239211 h 1161397"/>
              <a:gd name="connsiteX92-2571" fmla="*/ 5846667 w 6884912"/>
              <a:gd name="connsiteY92-2572" fmla="*/ 201786 h 1161397"/>
              <a:gd name="connsiteX93-2573" fmla="*/ 5960732 w 6884912"/>
              <a:gd name="connsiteY93-2574" fmla="*/ 220708 h 1161397"/>
              <a:gd name="connsiteX94-2575" fmla="*/ 6029542 w 6884912"/>
              <a:gd name="connsiteY94-2576" fmla="*/ 210339 h 1161397"/>
              <a:gd name="connsiteX95-2577" fmla="*/ 6141123 w 6884912"/>
              <a:gd name="connsiteY95-2578" fmla="*/ 159923 h 1161397"/>
              <a:gd name="connsiteX96-2579" fmla="*/ 6290640 w 6884912"/>
              <a:gd name="connsiteY96-2580" fmla="*/ 167441 h 1161397"/>
              <a:gd name="connsiteX97-2581" fmla="*/ 6322806 w 6884912"/>
              <a:gd name="connsiteY97-2582" fmla="*/ 213293 h 1161397"/>
              <a:gd name="connsiteX98-2583" fmla="*/ 6380420 w 6884912"/>
              <a:gd name="connsiteY98-2584" fmla="*/ 173195 h 1161397"/>
              <a:gd name="connsiteX99-2585" fmla="*/ 6507891 w 6884912"/>
              <a:gd name="connsiteY99-2586" fmla="*/ 118474 h 1161397"/>
              <a:gd name="connsiteX100-2587" fmla="*/ 6571807 w 6884912"/>
              <a:gd name="connsiteY100-2588" fmla="*/ 98636 h 1161397"/>
              <a:gd name="connsiteX101-2589" fmla="*/ 6671880 w 6884912"/>
              <a:gd name="connsiteY101-2590" fmla="*/ 82931 h 1161397"/>
              <a:gd name="connsiteX102-2591" fmla="*/ 6702266 w 6884912"/>
              <a:gd name="connsiteY102-2592" fmla="*/ 75470 h 1161397"/>
              <a:gd name="connsiteX103-2593" fmla="*/ 6845802 w 6884912"/>
              <a:gd name="connsiteY103-2594" fmla="*/ 24496 h 1161397"/>
              <a:gd name="connsiteX104-2595" fmla="*/ 6884912 w 6884912"/>
              <a:gd name="connsiteY104-2596" fmla="*/ 0 h 1161397"/>
              <a:gd name="connsiteX0-2597" fmla="*/ 6884912 w 6884912"/>
              <a:gd name="connsiteY0-2598" fmla="*/ 0 h 1161397"/>
              <a:gd name="connsiteX1-2599" fmla="*/ 6884912 w 6884912"/>
              <a:gd name="connsiteY1-2600" fmla="*/ 1161397 h 1161397"/>
              <a:gd name="connsiteX2-2601" fmla="*/ 0 w 6884912"/>
              <a:gd name="connsiteY2-2602" fmla="*/ 1161397 h 1161397"/>
              <a:gd name="connsiteX3-2603" fmla="*/ 27135 w 6884912"/>
              <a:gd name="connsiteY3-2604" fmla="*/ 1147460 h 1161397"/>
              <a:gd name="connsiteX4-2605" fmla="*/ 115388 w 6884912"/>
              <a:gd name="connsiteY4-2606" fmla="*/ 1111320 h 1161397"/>
              <a:gd name="connsiteX5-2607" fmla="*/ 213420 w 6884912"/>
              <a:gd name="connsiteY5-2608" fmla="*/ 1056868 h 1161397"/>
              <a:gd name="connsiteX6-2609" fmla="*/ 454970 w 6884912"/>
              <a:gd name="connsiteY6-2610" fmla="*/ 1023343 h 1161397"/>
              <a:gd name="connsiteX7-2611" fmla="*/ 601644 w 6884912"/>
              <a:gd name="connsiteY7-2612" fmla="*/ 1003997 h 1161397"/>
              <a:gd name="connsiteX8-2613" fmla="*/ 651408 w 6884912"/>
              <a:gd name="connsiteY8-2614" fmla="*/ 984938 h 1161397"/>
              <a:gd name="connsiteX9-2615" fmla="*/ 723108 w 6884912"/>
              <a:gd name="connsiteY9-2616" fmla="*/ 980081 h 1161397"/>
              <a:gd name="connsiteX10-2617" fmla="*/ 797699 w 6884912"/>
              <a:gd name="connsiteY10-2618" fmla="*/ 931362 h 1161397"/>
              <a:gd name="connsiteX11-2619" fmla="*/ 843359 w 6884912"/>
              <a:gd name="connsiteY11-2620" fmla="*/ 910894 h 1161397"/>
              <a:gd name="connsiteX12-2621" fmla="*/ 965215 w 6884912"/>
              <a:gd name="connsiteY12-2622" fmla="*/ 846701 h 1161397"/>
              <a:gd name="connsiteX13-2623" fmla="*/ 1085080 w 6884912"/>
              <a:gd name="connsiteY13-2624" fmla="*/ 776086 h 1161397"/>
              <a:gd name="connsiteX14-2625" fmla="*/ 1131224 w 6884912"/>
              <a:gd name="connsiteY14-2626" fmla="*/ 706160 h 1161397"/>
              <a:gd name="connsiteX15-2627" fmla="*/ 1138051 w 6884912"/>
              <a:gd name="connsiteY15-2628" fmla="*/ 702034 h 1161397"/>
              <a:gd name="connsiteX16-2629" fmla="*/ 1158800 w 6884912"/>
              <a:gd name="connsiteY16-2630" fmla="*/ 700004 h 1161397"/>
              <a:gd name="connsiteX17-2631" fmla="*/ 1166947 w 6884912"/>
              <a:gd name="connsiteY17-2632" fmla="*/ 700762 h 1161397"/>
              <a:gd name="connsiteX18-2633" fmla="*/ 1178135 w 6884912"/>
              <a:gd name="connsiteY18-2634" fmla="*/ 698631 h 1161397"/>
              <a:gd name="connsiteX19-2635" fmla="*/ 1178301 w 6884912"/>
              <a:gd name="connsiteY19-2636" fmla="*/ 698094 h 1161397"/>
              <a:gd name="connsiteX20-2637" fmla="*/ 1188995 w 6884912"/>
              <a:gd name="connsiteY20-2638" fmla="*/ 697048 h 1161397"/>
              <a:gd name="connsiteX21-2639" fmla="*/ 1242716 w 6884912"/>
              <a:gd name="connsiteY21-2640" fmla="*/ 698052 h 1161397"/>
              <a:gd name="connsiteX22-2641" fmla="*/ 1299977 w 6884912"/>
              <a:gd name="connsiteY22-2642" fmla="*/ 639196 h 1161397"/>
              <a:gd name="connsiteX23-2643" fmla="*/ 1326190 w 6884912"/>
              <a:gd name="connsiteY23-2644" fmla="*/ 625955 h 1161397"/>
              <a:gd name="connsiteX24-2645" fmla="*/ 1339600 w 6884912"/>
              <a:gd name="connsiteY24-2646" fmla="*/ 616295 h 1161397"/>
              <a:gd name="connsiteX25-2647" fmla="*/ 1340054 w 6884912"/>
              <a:gd name="connsiteY25-2648" fmla="*/ 614022 h 1161397"/>
              <a:gd name="connsiteX26-2649" fmla="*/ 1391606 w 6884912"/>
              <a:gd name="connsiteY26-2650" fmla="*/ 615229 h 1161397"/>
              <a:gd name="connsiteX27-2651" fmla="*/ 1397565 w 6884912"/>
              <a:gd name="connsiteY27-2652" fmla="*/ 611490 h 1161397"/>
              <a:gd name="connsiteX28-2653" fmla="*/ 1432302 w 6884912"/>
              <a:gd name="connsiteY28-2654" fmla="*/ 617267 h 1161397"/>
              <a:gd name="connsiteX29-2655" fmla="*/ 1449644 w 6884912"/>
              <a:gd name="connsiteY29-2656" fmla="*/ 617591 h 1161397"/>
              <a:gd name="connsiteX30-2657" fmla="*/ 1455793 w 6884912"/>
              <a:gd name="connsiteY30-2658" fmla="*/ 623174 h 1161397"/>
              <a:gd name="connsiteX31-2659" fmla="*/ 1480758 w 6884912"/>
              <a:gd name="connsiteY31-2660" fmla="*/ 620863 h 1161397"/>
              <a:gd name="connsiteX32-2661" fmla="*/ 1483154 w 6884912"/>
              <a:gd name="connsiteY32-2662" fmla="*/ 618527 h 1161397"/>
              <a:gd name="connsiteX33-2663" fmla="*/ 1505495 w 6884912"/>
              <a:gd name="connsiteY33-2664" fmla="*/ 624325 h 1161397"/>
              <a:gd name="connsiteX34-2665" fmla="*/ 1526340 w 6884912"/>
              <a:gd name="connsiteY34-2666" fmla="*/ 638496 h 1161397"/>
              <a:gd name="connsiteX35-2667" fmla="*/ 1731986 w 6884912"/>
              <a:gd name="connsiteY35-2668" fmla="*/ 589682 h 1161397"/>
              <a:gd name="connsiteX36-2669" fmla="*/ 1927935 w 6884912"/>
              <a:gd name="connsiteY36-2670" fmla="*/ 628540 h 1161397"/>
              <a:gd name="connsiteX37-2671" fmla="*/ 2039075 w 6884912"/>
              <a:gd name="connsiteY37-2672" fmla="*/ 599964 h 1161397"/>
              <a:gd name="connsiteX38-2673" fmla="*/ 2066980 w 6884912"/>
              <a:gd name="connsiteY38-2674" fmla="*/ 550413 h 1161397"/>
              <a:gd name="connsiteX39-2675" fmla="*/ 2352236 w 6884912"/>
              <a:gd name="connsiteY39-2676" fmla="*/ 519602 h 1161397"/>
              <a:gd name="connsiteX40-2677" fmla="*/ 2420791 w 6884912"/>
              <a:gd name="connsiteY40-2678" fmla="*/ 492826 h 1161397"/>
              <a:gd name="connsiteX41-2679" fmla="*/ 2489932 w 6884912"/>
              <a:gd name="connsiteY41-2680" fmla="*/ 507864 h 1161397"/>
              <a:gd name="connsiteX42-2681" fmla="*/ 2512917 w 6884912"/>
              <a:gd name="connsiteY42-2682" fmla="*/ 489127 h 1161397"/>
              <a:gd name="connsiteX43-2683" fmla="*/ 2516783 w 6884912"/>
              <a:gd name="connsiteY43-2684" fmla="*/ 485473 h 1161397"/>
              <a:gd name="connsiteX44-2685" fmla="*/ 2534360 w 6884912"/>
              <a:gd name="connsiteY44-2686" fmla="*/ 480064 h 1161397"/>
              <a:gd name="connsiteX45-2687" fmla="*/ 2536691 w 6884912"/>
              <a:gd name="connsiteY45-2688" fmla="*/ 467018 h 1161397"/>
              <a:gd name="connsiteX46-2689" fmla="*/ 2561265 w 6884912"/>
              <a:gd name="connsiteY46-2690" fmla="*/ 450623 h 1161397"/>
              <a:gd name="connsiteX47-2691" fmla="*/ 2594349 w 6884912"/>
              <a:gd name="connsiteY47-2692" fmla="*/ 443884 h 1161397"/>
              <a:gd name="connsiteX48-2693" fmla="*/ 2754324 w 6884912"/>
              <a:gd name="connsiteY48-2694" fmla="*/ 424766 h 1161397"/>
              <a:gd name="connsiteX49-2695" fmla="*/ 2848470 w 6884912"/>
              <a:gd name="connsiteY49-2696" fmla="*/ 405966 h 1161397"/>
              <a:gd name="connsiteX50-2697" fmla="*/ 2881772 w 6884912"/>
              <a:gd name="connsiteY50-2698" fmla="*/ 387260 h 1161397"/>
              <a:gd name="connsiteX51-2699" fmla="*/ 2929932 w 6884912"/>
              <a:gd name="connsiteY51-2700" fmla="*/ 368912 h 1161397"/>
              <a:gd name="connsiteX52-2701" fmla="*/ 3013020 w 6884912"/>
              <a:gd name="connsiteY52-2702" fmla="*/ 327578 h 1161397"/>
              <a:gd name="connsiteX53-2703" fmla="*/ 3222191 w 6884912"/>
              <a:gd name="connsiteY53-2704" fmla="*/ 307887 h 1161397"/>
              <a:gd name="connsiteX54-2705" fmla="*/ 3227953 w 6884912"/>
              <a:gd name="connsiteY54-2706" fmla="*/ 297650 h 1161397"/>
              <a:gd name="connsiteX55-2707" fmla="*/ 3510042 w 6884912"/>
              <a:gd name="connsiteY55-2708" fmla="*/ 311820 h 1161397"/>
              <a:gd name="connsiteX56-2709" fmla="*/ 3626773 w 6884912"/>
              <a:gd name="connsiteY56-2710" fmla="*/ 290452 h 1161397"/>
              <a:gd name="connsiteX57-2711" fmla="*/ 3666217 w 6884912"/>
              <a:gd name="connsiteY57-2712" fmla="*/ 273255 h 1161397"/>
              <a:gd name="connsiteX58-2713" fmla="*/ 3732427 w 6884912"/>
              <a:gd name="connsiteY58-2714" fmla="*/ 245039 h 1161397"/>
              <a:gd name="connsiteX59-2715" fmla="*/ 3777022 w 6884912"/>
              <a:gd name="connsiteY59-2716" fmla="*/ 200276 h 1161397"/>
              <a:gd name="connsiteX60-2717" fmla="*/ 3791246 w 6884912"/>
              <a:gd name="connsiteY60-2718" fmla="*/ 189996 h 1161397"/>
              <a:gd name="connsiteX61-2719" fmla="*/ 3819864 w 6884912"/>
              <a:gd name="connsiteY61-2720" fmla="*/ 194605 h 1161397"/>
              <a:gd name="connsiteX62-2721" fmla="*/ 3830398 w 6884912"/>
              <a:gd name="connsiteY62-2722" fmla="*/ 188383 h 1161397"/>
              <a:gd name="connsiteX63-2723" fmla="*/ 3834360 w 6884912"/>
              <a:gd name="connsiteY63-2724" fmla="*/ 188992 h 1161397"/>
              <a:gd name="connsiteX64-2725" fmla="*/ 3843715 w 6884912"/>
              <a:gd name="connsiteY64-2726" fmla="*/ 188752 h 1161397"/>
              <a:gd name="connsiteX65-2727" fmla="*/ 3842609 w 6884912"/>
              <a:gd name="connsiteY65-2728" fmla="*/ 197386 h 1161397"/>
              <a:gd name="connsiteX66-2729" fmla="*/ 3853961 w 6884912"/>
              <a:gd name="connsiteY66-2730" fmla="*/ 213380 h 1161397"/>
              <a:gd name="connsiteX67-2731" fmla="*/ 3907640 w 6884912"/>
              <a:gd name="connsiteY67-2732" fmla="*/ 207568 h 1161397"/>
              <a:gd name="connsiteX68-2733" fmla="*/ 3910449 w 6884912"/>
              <a:gd name="connsiteY68-2734" fmla="*/ 197808 h 1161397"/>
              <a:gd name="connsiteX69-2735" fmla="*/ 3917197 w 6884912"/>
              <a:gd name="connsiteY69-2736" fmla="*/ 196121 h 1161397"/>
              <a:gd name="connsiteX70-2737" fmla="*/ 3922400 w 6884912"/>
              <a:gd name="connsiteY70-2738" fmla="*/ 205056 h 1161397"/>
              <a:gd name="connsiteX71-2739" fmla="*/ 4013061 w 6884912"/>
              <a:gd name="connsiteY71-2740" fmla="*/ 224874 h 1161397"/>
              <a:gd name="connsiteX72-2741" fmla="*/ 4220717 w 6884912"/>
              <a:gd name="connsiteY72-2742" fmla="*/ 192946 h 1161397"/>
              <a:gd name="connsiteX73-2743" fmla="*/ 4228802 w 6884912"/>
              <a:gd name="connsiteY73-2744" fmla="*/ 201468 h 1161397"/>
              <a:gd name="connsiteX74-2745" fmla="*/ 4289361 w 6884912"/>
              <a:gd name="connsiteY74-2746" fmla="*/ 196642 h 1161397"/>
              <a:gd name="connsiteX75-2747" fmla="*/ 4498913 w 6884912"/>
              <a:gd name="connsiteY75-2748" fmla="*/ 118915 h 1161397"/>
              <a:gd name="connsiteX76-2749" fmla="*/ 4617330 w 6884912"/>
              <a:gd name="connsiteY76-2750" fmla="*/ 111163 h 1161397"/>
              <a:gd name="connsiteX77-2751" fmla="*/ 4659778 w 6884912"/>
              <a:gd name="connsiteY77-2752" fmla="*/ 118219 h 1161397"/>
              <a:gd name="connsiteX78-2753" fmla="*/ 4730870 w 6884912"/>
              <a:gd name="connsiteY78-2754" fmla="*/ 129432 h 1161397"/>
              <a:gd name="connsiteX79-2755" fmla="*/ 4844073 w 6884912"/>
              <a:gd name="connsiteY79-2756" fmla="*/ 161768 h 1161397"/>
              <a:gd name="connsiteX80-2757" fmla="*/ 4856454 w 6884912"/>
              <a:gd name="connsiteY80-2758" fmla="*/ 130488 h 1161397"/>
              <a:gd name="connsiteX81-2759" fmla="*/ 4920038 w 6884912"/>
              <a:gd name="connsiteY81-2760" fmla="*/ 140418 h 1161397"/>
              <a:gd name="connsiteX82-2761" fmla="*/ 5016639 w 6884912"/>
              <a:gd name="connsiteY82-2762" fmla="*/ 158905 h 1161397"/>
              <a:gd name="connsiteX83-2763" fmla="*/ 5072009 w 6884912"/>
              <a:gd name="connsiteY83-2764" fmla="*/ 161502 h 1161397"/>
              <a:gd name="connsiteX84-2765" fmla="*/ 5223626 w 6884912"/>
              <a:gd name="connsiteY84-2766" fmla="*/ 177356 h 1161397"/>
              <a:gd name="connsiteX85-2767" fmla="*/ 5375773 w 6884912"/>
              <a:gd name="connsiteY85-2768" fmla="*/ 199913 h 1161397"/>
              <a:gd name="connsiteX86-2769" fmla="*/ 5467502 w 6884912"/>
              <a:gd name="connsiteY86-2770" fmla="*/ 250963 h 1161397"/>
              <a:gd name="connsiteX87-2771" fmla="*/ 5592395 w 6884912"/>
              <a:gd name="connsiteY87-2772" fmla="*/ 265434 h 1161397"/>
              <a:gd name="connsiteX88-2773" fmla="*/ 5613532 w 6884912"/>
              <a:gd name="connsiteY88-2774" fmla="*/ 273379 h 1161397"/>
              <a:gd name="connsiteX89-2775" fmla="*/ 5642173 w 6884912"/>
              <a:gd name="connsiteY89-2776" fmla="*/ 266904 h 1161397"/>
              <a:gd name="connsiteX90-2777" fmla="*/ 5756910 w 6884912"/>
              <a:gd name="connsiteY90-2778" fmla="*/ 239211 h 1161397"/>
              <a:gd name="connsiteX91-2779" fmla="*/ 5846667 w 6884912"/>
              <a:gd name="connsiteY91-2780" fmla="*/ 201786 h 1161397"/>
              <a:gd name="connsiteX92-2781" fmla="*/ 5960732 w 6884912"/>
              <a:gd name="connsiteY92-2782" fmla="*/ 220708 h 1161397"/>
              <a:gd name="connsiteX93-2783" fmla="*/ 6029542 w 6884912"/>
              <a:gd name="connsiteY93-2784" fmla="*/ 210339 h 1161397"/>
              <a:gd name="connsiteX94-2785" fmla="*/ 6141123 w 6884912"/>
              <a:gd name="connsiteY94-2786" fmla="*/ 159923 h 1161397"/>
              <a:gd name="connsiteX95-2787" fmla="*/ 6290640 w 6884912"/>
              <a:gd name="connsiteY95-2788" fmla="*/ 167441 h 1161397"/>
              <a:gd name="connsiteX96-2789" fmla="*/ 6322806 w 6884912"/>
              <a:gd name="connsiteY96-2790" fmla="*/ 213293 h 1161397"/>
              <a:gd name="connsiteX97-2791" fmla="*/ 6380420 w 6884912"/>
              <a:gd name="connsiteY97-2792" fmla="*/ 173195 h 1161397"/>
              <a:gd name="connsiteX98-2793" fmla="*/ 6507891 w 6884912"/>
              <a:gd name="connsiteY98-2794" fmla="*/ 118474 h 1161397"/>
              <a:gd name="connsiteX99-2795" fmla="*/ 6571807 w 6884912"/>
              <a:gd name="connsiteY99-2796" fmla="*/ 98636 h 1161397"/>
              <a:gd name="connsiteX100-2797" fmla="*/ 6671880 w 6884912"/>
              <a:gd name="connsiteY100-2798" fmla="*/ 82931 h 1161397"/>
              <a:gd name="connsiteX101-2799" fmla="*/ 6702266 w 6884912"/>
              <a:gd name="connsiteY101-2800" fmla="*/ 75470 h 1161397"/>
              <a:gd name="connsiteX102-2801" fmla="*/ 6845802 w 6884912"/>
              <a:gd name="connsiteY102-2802" fmla="*/ 24496 h 1161397"/>
              <a:gd name="connsiteX103-2803" fmla="*/ 6884912 w 6884912"/>
              <a:gd name="connsiteY103-2804" fmla="*/ 0 h 1161397"/>
              <a:gd name="connsiteX0-2805" fmla="*/ 6884912 w 6884912"/>
              <a:gd name="connsiteY0-2806" fmla="*/ 0 h 1161397"/>
              <a:gd name="connsiteX1-2807" fmla="*/ 6884912 w 6884912"/>
              <a:gd name="connsiteY1-2808" fmla="*/ 1161397 h 1161397"/>
              <a:gd name="connsiteX2-2809" fmla="*/ 0 w 6884912"/>
              <a:gd name="connsiteY2-2810" fmla="*/ 1161397 h 1161397"/>
              <a:gd name="connsiteX3-2811" fmla="*/ 27135 w 6884912"/>
              <a:gd name="connsiteY3-2812" fmla="*/ 1147460 h 1161397"/>
              <a:gd name="connsiteX4-2813" fmla="*/ 115388 w 6884912"/>
              <a:gd name="connsiteY4-2814" fmla="*/ 1111320 h 1161397"/>
              <a:gd name="connsiteX5-2815" fmla="*/ 213420 w 6884912"/>
              <a:gd name="connsiteY5-2816" fmla="*/ 1056868 h 1161397"/>
              <a:gd name="connsiteX6-2817" fmla="*/ 454970 w 6884912"/>
              <a:gd name="connsiteY6-2818" fmla="*/ 1023343 h 1161397"/>
              <a:gd name="connsiteX7-2819" fmla="*/ 548162 w 6884912"/>
              <a:gd name="connsiteY7-2820" fmla="*/ 984908 h 1161397"/>
              <a:gd name="connsiteX8-2821" fmla="*/ 651408 w 6884912"/>
              <a:gd name="connsiteY8-2822" fmla="*/ 984938 h 1161397"/>
              <a:gd name="connsiteX9-2823" fmla="*/ 723108 w 6884912"/>
              <a:gd name="connsiteY9-2824" fmla="*/ 980081 h 1161397"/>
              <a:gd name="connsiteX10-2825" fmla="*/ 797699 w 6884912"/>
              <a:gd name="connsiteY10-2826" fmla="*/ 931362 h 1161397"/>
              <a:gd name="connsiteX11-2827" fmla="*/ 843359 w 6884912"/>
              <a:gd name="connsiteY11-2828" fmla="*/ 910894 h 1161397"/>
              <a:gd name="connsiteX12-2829" fmla="*/ 965215 w 6884912"/>
              <a:gd name="connsiteY12-2830" fmla="*/ 846701 h 1161397"/>
              <a:gd name="connsiteX13-2831" fmla="*/ 1085080 w 6884912"/>
              <a:gd name="connsiteY13-2832" fmla="*/ 776086 h 1161397"/>
              <a:gd name="connsiteX14-2833" fmla="*/ 1131224 w 6884912"/>
              <a:gd name="connsiteY14-2834" fmla="*/ 706160 h 1161397"/>
              <a:gd name="connsiteX15-2835" fmla="*/ 1138051 w 6884912"/>
              <a:gd name="connsiteY15-2836" fmla="*/ 702034 h 1161397"/>
              <a:gd name="connsiteX16-2837" fmla="*/ 1158800 w 6884912"/>
              <a:gd name="connsiteY16-2838" fmla="*/ 700004 h 1161397"/>
              <a:gd name="connsiteX17-2839" fmla="*/ 1166947 w 6884912"/>
              <a:gd name="connsiteY17-2840" fmla="*/ 700762 h 1161397"/>
              <a:gd name="connsiteX18-2841" fmla="*/ 1178135 w 6884912"/>
              <a:gd name="connsiteY18-2842" fmla="*/ 698631 h 1161397"/>
              <a:gd name="connsiteX19-2843" fmla="*/ 1178301 w 6884912"/>
              <a:gd name="connsiteY19-2844" fmla="*/ 698094 h 1161397"/>
              <a:gd name="connsiteX20-2845" fmla="*/ 1188995 w 6884912"/>
              <a:gd name="connsiteY20-2846" fmla="*/ 697048 h 1161397"/>
              <a:gd name="connsiteX21-2847" fmla="*/ 1242716 w 6884912"/>
              <a:gd name="connsiteY21-2848" fmla="*/ 698052 h 1161397"/>
              <a:gd name="connsiteX22-2849" fmla="*/ 1299977 w 6884912"/>
              <a:gd name="connsiteY22-2850" fmla="*/ 639196 h 1161397"/>
              <a:gd name="connsiteX23-2851" fmla="*/ 1326190 w 6884912"/>
              <a:gd name="connsiteY23-2852" fmla="*/ 625955 h 1161397"/>
              <a:gd name="connsiteX24-2853" fmla="*/ 1339600 w 6884912"/>
              <a:gd name="connsiteY24-2854" fmla="*/ 616295 h 1161397"/>
              <a:gd name="connsiteX25-2855" fmla="*/ 1340054 w 6884912"/>
              <a:gd name="connsiteY25-2856" fmla="*/ 614022 h 1161397"/>
              <a:gd name="connsiteX26-2857" fmla="*/ 1391606 w 6884912"/>
              <a:gd name="connsiteY26-2858" fmla="*/ 615229 h 1161397"/>
              <a:gd name="connsiteX27-2859" fmla="*/ 1397565 w 6884912"/>
              <a:gd name="connsiteY27-2860" fmla="*/ 611490 h 1161397"/>
              <a:gd name="connsiteX28-2861" fmla="*/ 1432302 w 6884912"/>
              <a:gd name="connsiteY28-2862" fmla="*/ 617267 h 1161397"/>
              <a:gd name="connsiteX29-2863" fmla="*/ 1449644 w 6884912"/>
              <a:gd name="connsiteY29-2864" fmla="*/ 617591 h 1161397"/>
              <a:gd name="connsiteX30-2865" fmla="*/ 1455793 w 6884912"/>
              <a:gd name="connsiteY30-2866" fmla="*/ 623174 h 1161397"/>
              <a:gd name="connsiteX31-2867" fmla="*/ 1480758 w 6884912"/>
              <a:gd name="connsiteY31-2868" fmla="*/ 620863 h 1161397"/>
              <a:gd name="connsiteX32-2869" fmla="*/ 1483154 w 6884912"/>
              <a:gd name="connsiteY32-2870" fmla="*/ 618527 h 1161397"/>
              <a:gd name="connsiteX33-2871" fmla="*/ 1505495 w 6884912"/>
              <a:gd name="connsiteY33-2872" fmla="*/ 624325 h 1161397"/>
              <a:gd name="connsiteX34-2873" fmla="*/ 1526340 w 6884912"/>
              <a:gd name="connsiteY34-2874" fmla="*/ 638496 h 1161397"/>
              <a:gd name="connsiteX35-2875" fmla="*/ 1731986 w 6884912"/>
              <a:gd name="connsiteY35-2876" fmla="*/ 589682 h 1161397"/>
              <a:gd name="connsiteX36-2877" fmla="*/ 1927935 w 6884912"/>
              <a:gd name="connsiteY36-2878" fmla="*/ 628540 h 1161397"/>
              <a:gd name="connsiteX37-2879" fmla="*/ 2039075 w 6884912"/>
              <a:gd name="connsiteY37-2880" fmla="*/ 599964 h 1161397"/>
              <a:gd name="connsiteX38-2881" fmla="*/ 2066980 w 6884912"/>
              <a:gd name="connsiteY38-2882" fmla="*/ 550413 h 1161397"/>
              <a:gd name="connsiteX39-2883" fmla="*/ 2352236 w 6884912"/>
              <a:gd name="connsiteY39-2884" fmla="*/ 519602 h 1161397"/>
              <a:gd name="connsiteX40-2885" fmla="*/ 2420791 w 6884912"/>
              <a:gd name="connsiteY40-2886" fmla="*/ 492826 h 1161397"/>
              <a:gd name="connsiteX41-2887" fmla="*/ 2489932 w 6884912"/>
              <a:gd name="connsiteY41-2888" fmla="*/ 507864 h 1161397"/>
              <a:gd name="connsiteX42-2889" fmla="*/ 2512917 w 6884912"/>
              <a:gd name="connsiteY42-2890" fmla="*/ 489127 h 1161397"/>
              <a:gd name="connsiteX43-2891" fmla="*/ 2516783 w 6884912"/>
              <a:gd name="connsiteY43-2892" fmla="*/ 485473 h 1161397"/>
              <a:gd name="connsiteX44-2893" fmla="*/ 2534360 w 6884912"/>
              <a:gd name="connsiteY44-2894" fmla="*/ 480064 h 1161397"/>
              <a:gd name="connsiteX45-2895" fmla="*/ 2536691 w 6884912"/>
              <a:gd name="connsiteY45-2896" fmla="*/ 467018 h 1161397"/>
              <a:gd name="connsiteX46-2897" fmla="*/ 2561265 w 6884912"/>
              <a:gd name="connsiteY46-2898" fmla="*/ 450623 h 1161397"/>
              <a:gd name="connsiteX47-2899" fmla="*/ 2594349 w 6884912"/>
              <a:gd name="connsiteY47-2900" fmla="*/ 443884 h 1161397"/>
              <a:gd name="connsiteX48-2901" fmla="*/ 2754324 w 6884912"/>
              <a:gd name="connsiteY48-2902" fmla="*/ 424766 h 1161397"/>
              <a:gd name="connsiteX49-2903" fmla="*/ 2848470 w 6884912"/>
              <a:gd name="connsiteY49-2904" fmla="*/ 405966 h 1161397"/>
              <a:gd name="connsiteX50-2905" fmla="*/ 2881772 w 6884912"/>
              <a:gd name="connsiteY50-2906" fmla="*/ 387260 h 1161397"/>
              <a:gd name="connsiteX51-2907" fmla="*/ 2929932 w 6884912"/>
              <a:gd name="connsiteY51-2908" fmla="*/ 368912 h 1161397"/>
              <a:gd name="connsiteX52-2909" fmla="*/ 3013020 w 6884912"/>
              <a:gd name="connsiteY52-2910" fmla="*/ 327578 h 1161397"/>
              <a:gd name="connsiteX53-2911" fmla="*/ 3222191 w 6884912"/>
              <a:gd name="connsiteY53-2912" fmla="*/ 307887 h 1161397"/>
              <a:gd name="connsiteX54-2913" fmla="*/ 3227953 w 6884912"/>
              <a:gd name="connsiteY54-2914" fmla="*/ 297650 h 1161397"/>
              <a:gd name="connsiteX55-2915" fmla="*/ 3510042 w 6884912"/>
              <a:gd name="connsiteY55-2916" fmla="*/ 311820 h 1161397"/>
              <a:gd name="connsiteX56-2917" fmla="*/ 3626773 w 6884912"/>
              <a:gd name="connsiteY56-2918" fmla="*/ 290452 h 1161397"/>
              <a:gd name="connsiteX57-2919" fmla="*/ 3666217 w 6884912"/>
              <a:gd name="connsiteY57-2920" fmla="*/ 273255 h 1161397"/>
              <a:gd name="connsiteX58-2921" fmla="*/ 3732427 w 6884912"/>
              <a:gd name="connsiteY58-2922" fmla="*/ 245039 h 1161397"/>
              <a:gd name="connsiteX59-2923" fmla="*/ 3777022 w 6884912"/>
              <a:gd name="connsiteY59-2924" fmla="*/ 200276 h 1161397"/>
              <a:gd name="connsiteX60-2925" fmla="*/ 3791246 w 6884912"/>
              <a:gd name="connsiteY60-2926" fmla="*/ 189996 h 1161397"/>
              <a:gd name="connsiteX61-2927" fmla="*/ 3819864 w 6884912"/>
              <a:gd name="connsiteY61-2928" fmla="*/ 194605 h 1161397"/>
              <a:gd name="connsiteX62-2929" fmla="*/ 3830398 w 6884912"/>
              <a:gd name="connsiteY62-2930" fmla="*/ 188383 h 1161397"/>
              <a:gd name="connsiteX63-2931" fmla="*/ 3834360 w 6884912"/>
              <a:gd name="connsiteY63-2932" fmla="*/ 188992 h 1161397"/>
              <a:gd name="connsiteX64-2933" fmla="*/ 3843715 w 6884912"/>
              <a:gd name="connsiteY64-2934" fmla="*/ 188752 h 1161397"/>
              <a:gd name="connsiteX65-2935" fmla="*/ 3842609 w 6884912"/>
              <a:gd name="connsiteY65-2936" fmla="*/ 197386 h 1161397"/>
              <a:gd name="connsiteX66-2937" fmla="*/ 3853961 w 6884912"/>
              <a:gd name="connsiteY66-2938" fmla="*/ 213380 h 1161397"/>
              <a:gd name="connsiteX67-2939" fmla="*/ 3907640 w 6884912"/>
              <a:gd name="connsiteY67-2940" fmla="*/ 207568 h 1161397"/>
              <a:gd name="connsiteX68-2941" fmla="*/ 3910449 w 6884912"/>
              <a:gd name="connsiteY68-2942" fmla="*/ 197808 h 1161397"/>
              <a:gd name="connsiteX69-2943" fmla="*/ 3917197 w 6884912"/>
              <a:gd name="connsiteY69-2944" fmla="*/ 196121 h 1161397"/>
              <a:gd name="connsiteX70-2945" fmla="*/ 3922400 w 6884912"/>
              <a:gd name="connsiteY70-2946" fmla="*/ 205056 h 1161397"/>
              <a:gd name="connsiteX71-2947" fmla="*/ 4013061 w 6884912"/>
              <a:gd name="connsiteY71-2948" fmla="*/ 224874 h 1161397"/>
              <a:gd name="connsiteX72-2949" fmla="*/ 4220717 w 6884912"/>
              <a:gd name="connsiteY72-2950" fmla="*/ 192946 h 1161397"/>
              <a:gd name="connsiteX73-2951" fmla="*/ 4228802 w 6884912"/>
              <a:gd name="connsiteY73-2952" fmla="*/ 201468 h 1161397"/>
              <a:gd name="connsiteX74-2953" fmla="*/ 4289361 w 6884912"/>
              <a:gd name="connsiteY74-2954" fmla="*/ 196642 h 1161397"/>
              <a:gd name="connsiteX75-2955" fmla="*/ 4498913 w 6884912"/>
              <a:gd name="connsiteY75-2956" fmla="*/ 118915 h 1161397"/>
              <a:gd name="connsiteX76-2957" fmla="*/ 4617330 w 6884912"/>
              <a:gd name="connsiteY76-2958" fmla="*/ 111163 h 1161397"/>
              <a:gd name="connsiteX77-2959" fmla="*/ 4659778 w 6884912"/>
              <a:gd name="connsiteY77-2960" fmla="*/ 118219 h 1161397"/>
              <a:gd name="connsiteX78-2961" fmla="*/ 4730870 w 6884912"/>
              <a:gd name="connsiteY78-2962" fmla="*/ 129432 h 1161397"/>
              <a:gd name="connsiteX79-2963" fmla="*/ 4844073 w 6884912"/>
              <a:gd name="connsiteY79-2964" fmla="*/ 161768 h 1161397"/>
              <a:gd name="connsiteX80-2965" fmla="*/ 4856454 w 6884912"/>
              <a:gd name="connsiteY80-2966" fmla="*/ 130488 h 1161397"/>
              <a:gd name="connsiteX81-2967" fmla="*/ 4920038 w 6884912"/>
              <a:gd name="connsiteY81-2968" fmla="*/ 140418 h 1161397"/>
              <a:gd name="connsiteX82-2969" fmla="*/ 5016639 w 6884912"/>
              <a:gd name="connsiteY82-2970" fmla="*/ 158905 h 1161397"/>
              <a:gd name="connsiteX83-2971" fmla="*/ 5072009 w 6884912"/>
              <a:gd name="connsiteY83-2972" fmla="*/ 161502 h 1161397"/>
              <a:gd name="connsiteX84-2973" fmla="*/ 5223626 w 6884912"/>
              <a:gd name="connsiteY84-2974" fmla="*/ 177356 h 1161397"/>
              <a:gd name="connsiteX85-2975" fmla="*/ 5375773 w 6884912"/>
              <a:gd name="connsiteY85-2976" fmla="*/ 199913 h 1161397"/>
              <a:gd name="connsiteX86-2977" fmla="*/ 5467502 w 6884912"/>
              <a:gd name="connsiteY86-2978" fmla="*/ 250963 h 1161397"/>
              <a:gd name="connsiteX87-2979" fmla="*/ 5592395 w 6884912"/>
              <a:gd name="connsiteY87-2980" fmla="*/ 265434 h 1161397"/>
              <a:gd name="connsiteX88-2981" fmla="*/ 5613532 w 6884912"/>
              <a:gd name="connsiteY88-2982" fmla="*/ 273379 h 1161397"/>
              <a:gd name="connsiteX89-2983" fmla="*/ 5642173 w 6884912"/>
              <a:gd name="connsiteY89-2984" fmla="*/ 266904 h 1161397"/>
              <a:gd name="connsiteX90-2985" fmla="*/ 5756910 w 6884912"/>
              <a:gd name="connsiteY90-2986" fmla="*/ 239211 h 1161397"/>
              <a:gd name="connsiteX91-2987" fmla="*/ 5846667 w 6884912"/>
              <a:gd name="connsiteY91-2988" fmla="*/ 201786 h 1161397"/>
              <a:gd name="connsiteX92-2989" fmla="*/ 5960732 w 6884912"/>
              <a:gd name="connsiteY92-2990" fmla="*/ 220708 h 1161397"/>
              <a:gd name="connsiteX93-2991" fmla="*/ 6029542 w 6884912"/>
              <a:gd name="connsiteY93-2992" fmla="*/ 210339 h 1161397"/>
              <a:gd name="connsiteX94-2993" fmla="*/ 6141123 w 6884912"/>
              <a:gd name="connsiteY94-2994" fmla="*/ 159923 h 1161397"/>
              <a:gd name="connsiteX95-2995" fmla="*/ 6290640 w 6884912"/>
              <a:gd name="connsiteY95-2996" fmla="*/ 167441 h 1161397"/>
              <a:gd name="connsiteX96-2997" fmla="*/ 6322806 w 6884912"/>
              <a:gd name="connsiteY96-2998" fmla="*/ 213293 h 1161397"/>
              <a:gd name="connsiteX97-2999" fmla="*/ 6380420 w 6884912"/>
              <a:gd name="connsiteY97-3000" fmla="*/ 173195 h 1161397"/>
              <a:gd name="connsiteX98-3001" fmla="*/ 6507891 w 6884912"/>
              <a:gd name="connsiteY98-3002" fmla="*/ 118474 h 1161397"/>
              <a:gd name="connsiteX99-3003" fmla="*/ 6571807 w 6884912"/>
              <a:gd name="connsiteY99-3004" fmla="*/ 98636 h 1161397"/>
              <a:gd name="connsiteX100-3005" fmla="*/ 6671880 w 6884912"/>
              <a:gd name="connsiteY100-3006" fmla="*/ 82931 h 1161397"/>
              <a:gd name="connsiteX101-3007" fmla="*/ 6702266 w 6884912"/>
              <a:gd name="connsiteY101-3008" fmla="*/ 75470 h 1161397"/>
              <a:gd name="connsiteX102-3009" fmla="*/ 6845802 w 6884912"/>
              <a:gd name="connsiteY102-3010" fmla="*/ 24496 h 1161397"/>
              <a:gd name="connsiteX103-3011" fmla="*/ 6884912 w 6884912"/>
              <a:gd name="connsiteY103-3012" fmla="*/ 0 h 1161397"/>
              <a:gd name="connsiteX0-3013" fmla="*/ 6884912 w 6884912"/>
              <a:gd name="connsiteY0-3014" fmla="*/ 0 h 1161397"/>
              <a:gd name="connsiteX1-3015" fmla="*/ 6884912 w 6884912"/>
              <a:gd name="connsiteY1-3016" fmla="*/ 1161397 h 1161397"/>
              <a:gd name="connsiteX2-3017" fmla="*/ 0 w 6884912"/>
              <a:gd name="connsiteY2-3018" fmla="*/ 1161397 h 1161397"/>
              <a:gd name="connsiteX3-3019" fmla="*/ 27135 w 6884912"/>
              <a:gd name="connsiteY3-3020" fmla="*/ 1147460 h 1161397"/>
              <a:gd name="connsiteX4-3021" fmla="*/ 115388 w 6884912"/>
              <a:gd name="connsiteY4-3022" fmla="*/ 1111320 h 1161397"/>
              <a:gd name="connsiteX5-3023" fmla="*/ 213420 w 6884912"/>
              <a:gd name="connsiteY5-3024" fmla="*/ 1056868 h 1161397"/>
              <a:gd name="connsiteX6-3025" fmla="*/ 454970 w 6884912"/>
              <a:gd name="connsiteY6-3026" fmla="*/ 1023343 h 1161397"/>
              <a:gd name="connsiteX7-3027" fmla="*/ 548162 w 6884912"/>
              <a:gd name="connsiteY7-3028" fmla="*/ 984908 h 1161397"/>
              <a:gd name="connsiteX8-3029" fmla="*/ 651408 w 6884912"/>
              <a:gd name="connsiteY8-3030" fmla="*/ 984938 h 1161397"/>
              <a:gd name="connsiteX9-3031" fmla="*/ 723108 w 6884912"/>
              <a:gd name="connsiteY9-3032" fmla="*/ 941904 h 1161397"/>
              <a:gd name="connsiteX10-3033" fmla="*/ 797699 w 6884912"/>
              <a:gd name="connsiteY10-3034" fmla="*/ 931362 h 1161397"/>
              <a:gd name="connsiteX11-3035" fmla="*/ 843359 w 6884912"/>
              <a:gd name="connsiteY11-3036" fmla="*/ 910894 h 1161397"/>
              <a:gd name="connsiteX12-3037" fmla="*/ 965215 w 6884912"/>
              <a:gd name="connsiteY12-3038" fmla="*/ 846701 h 1161397"/>
              <a:gd name="connsiteX13-3039" fmla="*/ 1085080 w 6884912"/>
              <a:gd name="connsiteY13-3040" fmla="*/ 776086 h 1161397"/>
              <a:gd name="connsiteX14-3041" fmla="*/ 1131224 w 6884912"/>
              <a:gd name="connsiteY14-3042" fmla="*/ 706160 h 1161397"/>
              <a:gd name="connsiteX15-3043" fmla="*/ 1138051 w 6884912"/>
              <a:gd name="connsiteY15-3044" fmla="*/ 702034 h 1161397"/>
              <a:gd name="connsiteX16-3045" fmla="*/ 1158800 w 6884912"/>
              <a:gd name="connsiteY16-3046" fmla="*/ 700004 h 1161397"/>
              <a:gd name="connsiteX17-3047" fmla="*/ 1166947 w 6884912"/>
              <a:gd name="connsiteY17-3048" fmla="*/ 700762 h 1161397"/>
              <a:gd name="connsiteX18-3049" fmla="*/ 1178135 w 6884912"/>
              <a:gd name="connsiteY18-3050" fmla="*/ 698631 h 1161397"/>
              <a:gd name="connsiteX19-3051" fmla="*/ 1178301 w 6884912"/>
              <a:gd name="connsiteY19-3052" fmla="*/ 698094 h 1161397"/>
              <a:gd name="connsiteX20-3053" fmla="*/ 1188995 w 6884912"/>
              <a:gd name="connsiteY20-3054" fmla="*/ 697048 h 1161397"/>
              <a:gd name="connsiteX21-3055" fmla="*/ 1242716 w 6884912"/>
              <a:gd name="connsiteY21-3056" fmla="*/ 698052 h 1161397"/>
              <a:gd name="connsiteX22-3057" fmla="*/ 1299977 w 6884912"/>
              <a:gd name="connsiteY22-3058" fmla="*/ 639196 h 1161397"/>
              <a:gd name="connsiteX23-3059" fmla="*/ 1326190 w 6884912"/>
              <a:gd name="connsiteY23-3060" fmla="*/ 625955 h 1161397"/>
              <a:gd name="connsiteX24-3061" fmla="*/ 1339600 w 6884912"/>
              <a:gd name="connsiteY24-3062" fmla="*/ 616295 h 1161397"/>
              <a:gd name="connsiteX25-3063" fmla="*/ 1340054 w 6884912"/>
              <a:gd name="connsiteY25-3064" fmla="*/ 614022 h 1161397"/>
              <a:gd name="connsiteX26-3065" fmla="*/ 1391606 w 6884912"/>
              <a:gd name="connsiteY26-3066" fmla="*/ 615229 h 1161397"/>
              <a:gd name="connsiteX27-3067" fmla="*/ 1397565 w 6884912"/>
              <a:gd name="connsiteY27-3068" fmla="*/ 611490 h 1161397"/>
              <a:gd name="connsiteX28-3069" fmla="*/ 1432302 w 6884912"/>
              <a:gd name="connsiteY28-3070" fmla="*/ 617267 h 1161397"/>
              <a:gd name="connsiteX29-3071" fmla="*/ 1449644 w 6884912"/>
              <a:gd name="connsiteY29-3072" fmla="*/ 617591 h 1161397"/>
              <a:gd name="connsiteX30-3073" fmla="*/ 1455793 w 6884912"/>
              <a:gd name="connsiteY30-3074" fmla="*/ 623174 h 1161397"/>
              <a:gd name="connsiteX31-3075" fmla="*/ 1480758 w 6884912"/>
              <a:gd name="connsiteY31-3076" fmla="*/ 620863 h 1161397"/>
              <a:gd name="connsiteX32-3077" fmla="*/ 1483154 w 6884912"/>
              <a:gd name="connsiteY32-3078" fmla="*/ 618527 h 1161397"/>
              <a:gd name="connsiteX33-3079" fmla="*/ 1505495 w 6884912"/>
              <a:gd name="connsiteY33-3080" fmla="*/ 624325 h 1161397"/>
              <a:gd name="connsiteX34-3081" fmla="*/ 1526340 w 6884912"/>
              <a:gd name="connsiteY34-3082" fmla="*/ 638496 h 1161397"/>
              <a:gd name="connsiteX35-3083" fmla="*/ 1731986 w 6884912"/>
              <a:gd name="connsiteY35-3084" fmla="*/ 589682 h 1161397"/>
              <a:gd name="connsiteX36-3085" fmla="*/ 1927935 w 6884912"/>
              <a:gd name="connsiteY36-3086" fmla="*/ 628540 h 1161397"/>
              <a:gd name="connsiteX37-3087" fmla="*/ 2039075 w 6884912"/>
              <a:gd name="connsiteY37-3088" fmla="*/ 599964 h 1161397"/>
              <a:gd name="connsiteX38-3089" fmla="*/ 2066980 w 6884912"/>
              <a:gd name="connsiteY38-3090" fmla="*/ 550413 h 1161397"/>
              <a:gd name="connsiteX39-3091" fmla="*/ 2352236 w 6884912"/>
              <a:gd name="connsiteY39-3092" fmla="*/ 519602 h 1161397"/>
              <a:gd name="connsiteX40-3093" fmla="*/ 2420791 w 6884912"/>
              <a:gd name="connsiteY40-3094" fmla="*/ 492826 h 1161397"/>
              <a:gd name="connsiteX41-3095" fmla="*/ 2489932 w 6884912"/>
              <a:gd name="connsiteY41-3096" fmla="*/ 507864 h 1161397"/>
              <a:gd name="connsiteX42-3097" fmla="*/ 2512917 w 6884912"/>
              <a:gd name="connsiteY42-3098" fmla="*/ 489127 h 1161397"/>
              <a:gd name="connsiteX43-3099" fmla="*/ 2516783 w 6884912"/>
              <a:gd name="connsiteY43-3100" fmla="*/ 485473 h 1161397"/>
              <a:gd name="connsiteX44-3101" fmla="*/ 2534360 w 6884912"/>
              <a:gd name="connsiteY44-3102" fmla="*/ 480064 h 1161397"/>
              <a:gd name="connsiteX45-3103" fmla="*/ 2536691 w 6884912"/>
              <a:gd name="connsiteY45-3104" fmla="*/ 467018 h 1161397"/>
              <a:gd name="connsiteX46-3105" fmla="*/ 2561265 w 6884912"/>
              <a:gd name="connsiteY46-3106" fmla="*/ 450623 h 1161397"/>
              <a:gd name="connsiteX47-3107" fmla="*/ 2594349 w 6884912"/>
              <a:gd name="connsiteY47-3108" fmla="*/ 443884 h 1161397"/>
              <a:gd name="connsiteX48-3109" fmla="*/ 2754324 w 6884912"/>
              <a:gd name="connsiteY48-3110" fmla="*/ 424766 h 1161397"/>
              <a:gd name="connsiteX49-3111" fmla="*/ 2848470 w 6884912"/>
              <a:gd name="connsiteY49-3112" fmla="*/ 405966 h 1161397"/>
              <a:gd name="connsiteX50-3113" fmla="*/ 2881772 w 6884912"/>
              <a:gd name="connsiteY50-3114" fmla="*/ 387260 h 1161397"/>
              <a:gd name="connsiteX51-3115" fmla="*/ 2929932 w 6884912"/>
              <a:gd name="connsiteY51-3116" fmla="*/ 368912 h 1161397"/>
              <a:gd name="connsiteX52-3117" fmla="*/ 3013020 w 6884912"/>
              <a:gd name="connsiteY52-3118" fmla="*/ 327578 h 1161397"/>
              <a:gd name="connsiteX53-3119" fmla="*/ 3222191 w 6884912"/>
              <a:gd name="connsiteY53-3120" fmla="*/ 307887 h 1161397"/>
              <a:gd name="connsiteX54-3121" fmla="*/ 3227953 w 6884912"/>
              <a:gd name="connsiteY54-3122" fmla="*/ 297650 h 1161397"/>
              <a:gd name="connsiteX55-3123" fmla="*/ 3510042 w 6884912"/>
              <a:gd name="connsiteY55-3124" fmla="*/ 311820 h 1161397"/>
              <a:gd name="connsiteX56-3125" fmla="*/ 3626773 w 6884912"/>
              <a:gd name="connsiteY56-3126" fmla="*/ 290452 h 1161397"/>
              <a:gd name="connsiteX57-3127" fmla="*/ 3666217 w 6884912"/>
              <a:gd name="connsiteY57-3128" fmla="*/ 273255 h 1161397"/>
              <a:gd name="connsiteX58-3129" fmla="*/ 3732427 w 6884912"/>
              <a:gd name="connsiteY58-3130" fmla="*/ 245039 h 1161397"/>
              <a:gd name="connsiteX59-3131" fmla="*/ 3777022 w 6884912"/>
              <a:gd name="connsiteY59-3132" fmla="*/ 200276 h 1161397"/>
              <a:gd name="connsiteX60-3133" fmla="*/ 3791246 w 6884912"/>
              <a:gd name="connsiteY60-3134" fmla="*/ 189996 h 1161397"/>
              <a:gd name="connsiteX61-3135" fmla="*/ 3819864 w 6884912"/>
              <a:gd name="connsiteY61-3136" fmla="*/ 194605 h 1161397"/>
              <a:gd name="connsiteX62-3137" fmla="*/ 3830398 w 6884912"/>
              <a:gd name="connsiteY62-3138" fmla="*/ 188383 h 1161397"/>
              <a:gd name="connsiteX63-3139" fmla="*/ 3834360 w 6884912"/>
              <a:gd name="connsiteY63-3140" fmla="*/ 188992 h 1161397"/>
              <a:gd name="connsiteX64-3141" fmla="*/ 3843715 w 6884912"/>
              <a:gd name="connsiteY64-3142" fmla="*/ 188752 h 1161397"/>
              <a:gd name="connsiteX65-3143" fmla="*/ 3842609 w 6884912"/>
              <a:gd name="connsiteY65-3144" fmla="*/ 197386 h 1161397"/>
              <a:gd name="connsiteX66-3145" fmla="*/ 3853961 w 6884912"/>
              <a:gd name="connsiteY66-3146" fmla="*/ 213380 h 1161397"/>
              <a:gd name="connsiteX67-3147" fmla="*/ 3907640 w 6884912"/>
              <a:gd name="connsiteY67-3148" fmla="*/ 207568 h 1161397"/>
              <a:gd name="connsiteX68-3149" fmla="*/ 3910449 w 6884912"/>
              <a:gd name="connsiteY68-3150" fmla="*/ 197808 h 1161397"/>
              <a:gd name="connsiteX69-3151" fmla="*/ 3917197 w 6884912"/>
              <a:gd name="connsiteY69-3152" fmla="*/ 196121 h 1161397"/>
              <a:gd name="connsiteX70-3153" fmla="*/ 3922400 w 6884912"/>
              <a:gd name="connsiteY70-3154" fmla="*/ 205056 h 1161397"/>
              <a:gd name="connsiteX71-3155" fmla="*/ 4013061 w 6884912"/>
              <a:gd name="connsiteY71-3156" fmla="*/ 224874 h 1161397"/>
              <a:gd name="connsiteX72-3157" fmla="*/ 4220717 w 6884912"/>
              <a:gd name="connsiteY72-3158" fmla="*/ 192946 h 1161397"/>
              <a:gd name="connsiteX73-3159" fmla="*/ 4228802 w 6884912"/>
              <a:gd name="connsiteY73-3160" fmla="*/ 201468 h 1161397"/>
              <a:gd name="connsiteX74-3161" fmla="*/ 4289361 w 6884912"/>
              <a:gd name="connsiteY74-3162" fmla="*/ 196642 h 1161397"/>
              <a:gd name="connsiteX75-3163" fmla="*/ 4498913 w 6884912"/>
              <a:gd name="connsiteY75-3164" fmla="*/ 118915 h 1161397"/>
              <a:gd name="connsiteX76-3165" fmla="*/ 4617330 w 6884912"/>
              <a:gd name="connsiteY76-3166" fmla="*/ 111163 h 1161397"/>
              <a:gd name="connsiteX77-3167" fmla="*/ 4659778 w 6884912"/>
              <a:gd name="connsiteY77-3168" fmla="*/ 118219 h 1161397"/>
              <a:gd name="connsiteX78-3169" fmla="*/ 4730870 w 6884912"/>
              <a:gd name="connsiteY78-3170" fmla="*/ 129432 h 1161397"/>
              <a:gd name="connsiteX79-3171" fmla="*/ 4844073 w 6884912"/>
              <a:gd name="connsiteY79-3172" fmla="*/ 161768 h 1161397"/>
              <a:gd name="connsiteX80-3173" fmla="*/ 4856454 w 6884912"/>
              <a:gd name="connsiteY80-3174" fmla="*/ 130488 h 1161397"/>
              <a:gd name="connsiteX81-3175" fmla="*/ 4920038 w 6884912"/>
              <a:gd name="connsiteY81-3176" fmla="*/ 140418 h 1161397"/>
              <a:gd name="connsiteX82-3177" fmla="*/ 5016639 w 6884912"/>
              <a:gd name="connsiteY82-3178" fmla="*/ 158905 h 1161397"/>
              <a:gd name="connsiteX83-3179" fmla="*/ 5072009 w 6884912"/>
              <a:gd name="connsiteY83-3180" fmla="*/ 161502 h 1161397"/>
              <a:gd name="connsiteX84-3181" fmla="*/ 5223626 w 6884912"/>
              <a:gd name="connsiteY84-3182" fmla="*/ 177356 h 1161397"/>
              <a:gd name="connsiteX85-3183" fmla="*/ 5375773 w 6884912"/>
              <a:gd name="connsiteY85-3184" fmla="*/ 199913 h 1161397"/>
              <a:gd name="connsiteX86-3185" fmla="*/ 5467502 w 6884912"/>
              <a:gd name="connsiteY86-3186" fmla="*/ 250963 h 1161397"/>
              <a:gd name="connsiteX87-3187" fmla="*/ 5592395 w 6884912"/>
              <a:gd name="connsiteY87-3188" fmla="*/ 265434 h 1161397"/>
              <a:gd name="connsiteX88-3189" fmla="*/ 5613532 w 6884912"/>
              <a:gd name="connsiteY88-3190" fmla="*/ 273379 h 1161397"/>
              <a:gd name="connsiteX89-3191" fmla="*/ 5642173 w 6884912"/>
              <a:gd name="connsiteY89-3192" fmla="*/ 266904 h 1161397"/>
              <a:gd name="connsiteX90-3193" fmla="*/ 5756910 w 6884912"/>
              <a:gd name="connsiteY90-3194" fmla="*/ 239211 h 1161397"/>
              <a:gd name="connsiteX91-3195" fmla="*/ 5846667 w 6884912"/>
              <a:gd name="connsiteY91-3196" fmla="*/ 201786 h 1161397"/>
              <a:gd name="connsiteX92-3197" fmla="*/ 5960732 w 6884912"/>
              <a:gd name="connsiteY92-3198" fmla="*/ 220708 h 1161397"/>
              <a:gd name="connsiteX93-3199" fmla="*/ 6029542 w 6884912"/>
              <a:gd name="connsiteY93-3200" fmla="*/ 210339 h 1161397"/>
              <a:gd name="connsiteX94-3201" fmla="*/ 6141123 w 6884912"/>
              <a:gd name="connsiteY94-3202" fmla="*/ 159923 h 1161397"/>
              <a:gd name="connsiteX95-3203" fmla="*/ 6290640 w 6884912"/>
              <a:gd name="connsiteY95-3204" fmla="*/ 167441 h 1161397"/>
              <a:gd name="connsiteX96-3205" fmla="*/ 6322806 w 6884912"/>
              <a:gd name="connsiteY96-3206" fmla="*/ 213293 h 1161397"/>
              <a:gd name="connsiteX97-3207" fmla="*/ 6380420 w 6884912"/>
              <a:gd name="connsiteY97-3208" fmla="*/ 173195 h 1161397"/>
              <a:gd name="connsiteX98-3209" fmla="*/ 6507891 w 6884912"/>
              <a:gd name="connsiteY98-3210" fmla="*/ 118474 h 1161397"/>
              <a:gd name="connsiteX99-3211" fmla="*/ 6571807 w 6884912"/>
              <a:gd name="connsiteY99-3212" fmla="*/ 98636 h 1161397"/>
              <a:gd name="connsiteX100-3213" fmla="*/ 6671880 w 6884912"/>
              <a:gd name="connsiteY100-3214" fmla="*/ 82931 h 1161397"/>
              <a:gd name="connsiteX101-3215" fmla="*/ 6702266 w 6884912"/>
              <a:gd name="connsiteY101-3216" fmla="*/ 75470 h 1161397"/>
              <a:gd name="connsiteX102-3217" fmla="*/ 6845802 w 6884912"/>
              <a:gd name="connsiteY102-3218" fmla="*/ 24496 h 1161397"/>
              <a:gd name="connsiteX103-3219" fmla="*/ 6884912 w 6884912"/>
              <a:gd name="connsiteY103-3220" fmla="*/ 0 h 1161397"/>
              <a:gd name="connsiteX0-3221" fmla="*/ 6884912 w 6884912"/>
              <a:gd name="connsiteY0-3222" fmla="*/ 0 h 1161397"/>
              <a:gd name="connsiteX1-3223" fmla="*/ 6884912 w 6884912"/>
              <a:gd name="connsiteY1-3224" fmla="*/ 1161397 h 1161397"/>
              <a:gd name="connsiteX2-3225" fmla="*/ 0 w 6884912"/>
              <a:gd name="connsiteY2-3226" fmla="*/ 1161397 h 1161397"/>
              <a:gd name="connsiteX3-3227" fmla="*/ 27135 w 6884912"/>
              <a:gd name="connsiteY3-3228" fmla="*/ 1147460 h 1161397"/>
              <a:gd name="connsiteX4-3229" fmla="*/ 115388 w 6884912"/>
              <a:gd name="connsiteY4-3230" fmla="*/ 1111320 h 1161397"/>
              <a:gd name="connsiteX5-3231" fmla="*/ 213420 w 6884912"/>
              <a:gd name="connsiteY5-3232" fmla="*/ 1056868 h 1161397"/>
              <a:gd name="connsiteX6-3233" fmla="*/ 454970 w 6884912"/>
              <a:gd name="connsiteY6-3234" fmla="*/ 1023343 h 1161397"/>
              <a:gd name="connsiteX7-3235" fmla="*/ 548162 w 6884912"/>
              <a:gd name="connsiteY7-3236" fmla="*/ 984908 h 1161397"/>
              <a:gd name="connsiteX8-3237" fmla="*/ 651408 w 6884912"/>
              <a:gd name="connsiteY8-3238" fmla="*/ 984938 h 1161397"/>
              <a:gd name="connsiteX9-3239" fmla="*/ 723108 w 6884912"/>
              <a:gd name="connsiteY9-3240" fmla="*/ 941904 h 1161397"/>
              <a:gd name="connsiteX10-3241" fmla="*/ 797699 w 6884912"/>
              <a:gd name="connsiteY10-3242" fmla="*/ 931362 h 1161397"/>
              <a:gd name="connsiteX11-3243" fmla="*/ 843359 w 6884912"/>
              <a:gd name="connsiteY11-3244" fmla="*/ 910894 h 1161397"/>
              <a:gd name="connsiteX12-3245" fmla="*/ 965215 w 6884912"/>
              <a:gd name="connsiteY12-3246" fmla="*/ 846701 h 1161397"/>
              <a:gd name="connsiteX13-3247" fmla="*/ 1085080 w 6884912"/>
              <a:gd name="connsiteY13-3248" fmla="*/ 776086 h 1161397"/>
              <a:gd name="connsiteX14-3249" fmla="*/ 1131224 w 6884912"/>
              <a:gd name="connsiteY14-3250" fmla="*/ 706160 h 1161397"/>
              <a:gd name="connsiteX15-3251" fmla="*/ 1138051 w 6884912"/>
              <a:gd name="connsiteY15-3252" fmla="*/ 702034 h 1161397"/>
              <a:gd name="connsiteX16-3253" fmla="*/ 1158800 w 6884912"/>
              <a:gd name="connsiteY16-3254" fmla="*/ 700004 h 1161397"/>
              <a:gd name="connsiteX17-3255" fmla="*/ 1166947 w 6884912"/>
              <a:gd name="connsiteY17-3256" fmla="*/ 700762 h 1161397"/>
              <a:gd name="connsiteX18-3257" fmla="*/ 1178135 w 6884912"/>
              <a:gd name="connsiteY18-3258" fmla="*/ 698631 h 1161397"/>
              <a:gd name="connsiteX19-3259" fmla="*/ 1178301 w 6884912"/>
              <a:gd name="connsiteY19-3260" fmla="*/ 698094 h 1161397"/>
              <a:gd name="connsiteX20-3261" fmla="*/ 1242716 w 6884912"/>
              <a:gd name="connsiteY20-3262" fmla="*/ 698052 h 1161397"/>
              <a:gd name="connsiteX21-3263" fmla="*/ 1299977 w 6884912"/>
              <a:gd name="connsiteY21-3264" fmla="*/ 639196 h 1161397"/>
              <a:gd name="connsiteX22-3265" fmla="*/ 1326190 w 6884912"/>
              <a:gd name="connsiteY22-3266" fmla="*/ 625955 h 1161397"/>
              <a:gd name="connsiteX23-3267" fmla="*/ 1339600 w 6884912"/>
              <a:gd name="connsiteY23-3268" fmla="*/ 616295 h 1161397"/>
              <a:gd name="connsiteX24-3269" fmla="*/ 1340054 w 6884912"/>
              <a:gd name="connsiteY24-3270" fmla="*/ 614022 h 1161397"/>
              <a:gd name="connsiteX25-3271" fmla="*/ 1391606 w 6884912"/>
              <a:gd name="connsiteY25-3272" fmla="*/ 615229 h 1161397"/>
              <a:gd name="connsiteX26-3273" fmla="*/ 1397565 w 6884912"/>
              <a:gd name="connsiteY26-3274" fmla="*/ 611490 h 1161397"/>
              <a:gd name="connsiteX27-3275" fmla="*/ 1432302 w 6884912"/>
              <a:gd name="connsiteY27-3276" fmla="*/ 617267 h 1161397"/>
              <a:gd name="connsiteX28-3277" fmla="*/ 1449644 w 6884912"/>
              <a:gd name="connsiteY28-3278" fmla="*/ 617591 h 1161397"/>
              <a:gd name="connsiteX29-3279" fmla="*/ 1455793 w 6884912"/>
              <a:gd name="connsiteY29-3280" fmla="*/ 623174 h 1161397"/>
              <a:gd name="connsiteX30-3281" fmla="*/ 1480758 w 6884912"/>
              <a:gd name="connsiteY30-3282" fmla="*/ 620863 h 1161397"/>
              <a:gd name="connsiteX31-3283" fmla="*/ 1483154 w 6884912"/>
              <a:gd name="connsiteY31-3284" fmla="*/ 618527 h 1161397"/>
              <a:gd name="connsiteX32-3285" fmla="*/ 1505495 w 6884912"/>
              <a:gd name="connsiteY32-3286" fmla="*/ 624325 h 1161397"/>
              <a:gd name="connsiteX33-3287" fmla="*/ 1526340 w 6884912"/>
              <a:gd name="connsiteY33-3288" fmla="*/ 638496 h 1161397"/>
              <a:gd name="connsiteX34-3289" fmla="*/ 1731986 w 6884912"/>
              <a:gd name="connsiteY34-3290" fmla="*/ 589682 h 1161397"/>
              <a:gd name="connsiteX35-3291" fmla="*/ 1927935 w 6884912"/>
              <a:gd name="connsiteY35-3292" fmla="*/ 628540 h 1161397"/>
              <a:gd name="connsiteX36-3293" fmla="*/ 2039075 w 6884912"/>
              <a:gd name="connsiteY36-3294" fmla="*/ 599964 h 1161397"/>
              <a:gd name="connsiteX37-3295" fmla="*/ 2066980 w 6884912"/>
              <a:gd name="connsiteY37-3296" fmla="*/ 550413 h 1161397"/>
              <a:gd name="connsiteX38-3297" fmla="*/ 2352236 w 6884912"/>
              <a:gd name="connsiteY38-3298" fmla="*/ 519602 h 1161397"/>
              <a:gd name="connsiteX39-3299" fmla="*/ 2420791 w 6884912"/>
              <a:gd name="connsiteY39-3300" fmla="*/ 492826 h 1161397"/>
              <a:gd name="connsiteX40-3301" fmla="*/ 2489932 w 6884912"/>
              <a:gd name="connsiteY40-3302" fmla="*/ 507864 h 1161397"/>
              <a:gd name="connsiteX41-3303" fmla="*/ 2512917 w 6884912"/>
              <a:gd name="connsiteY41-3304" fmla="*/ 489127 h 1161397"/>
              <a:gd name="connsiteX42-3305" fmla="*/ 2516783 w 6884912"/>
              <a:gd name="connsiteY42-3306" fmla="*/ 485473 h 1161397"/>
              <a:gd name="connsiteX43-3307" fmla="*/ 2534360 w 6884912"/>
              <a:gd name="connsiteY43-3308" fmla="*/ 480064 h 1161397"/>
              <a:gd name="connsiteX44-3309" fmla="*/ 2536691 w 6884912"/>
              <a:gd name="connsiteY44-3310" fmla="*/ 467018 h 1161397"/>
              <a:gd name="connsiteX45-3311" fmla="*/ 2561265 w 6884912"/>
              <a:gd name="connsiteY45-3312" fmla="*/ 450623 h 1161397"/>
              <a:gd name="connsiteX46-3313" fmla="*/ 2594349 w 6884912"/>
              <a:gd name="connsiteY46-3314" fmla="*/ 443884 h 1161397"/>
              <a:gd name="connsiteX47-3315" fmla="*/ 2754324 w 6884912"/>
              <a:gd name="connsiteY47-3316" fmla="*/ 424766 h 1161397"/>
              <a:gd name="connsiteX48-3317" fmla="*/ 2848470 w 6884912"/>
              <a:gd name="connsiteY48-3318" fmla="*/ 405966 h 1161397"/>
              <a:gd name="connsiteX49-3319" fmla="*/ 2881772 w 6884912"/>
              <a:gd name="connsiteY49-3320" fmla="*/ 387260 h 1161397"/>
              <a:gd name="connsiteX50-3321" fmla="*/ 2929932 w 6884912"/>
              <a:gd name="connsiteY50-3322" fmla="*/ 368912 h 1161397"/>
              <a:gd name="connsiteX51-3323" fmla="*/ 3013020 w 6884912"/>
              <a:gd name="connsiteY51-3324" fmla="*/ 327578 h 1161397"/>
              <a:gd name="connsiteX52-3325" fmla="*/ 3222191 w 6884912"/>
              <a:gd name="connsiteY52-3326" fmla="*/ 307887 h 1161397"/>
              <a:gd name="connsiteX53-3327" fmla="*/ 3227953 w 6884912"/>
              <a:gd name="connsiteY53-3328" fmla="*/ 297650 h 1161397"/>
              <a:gd name="connsiteX54-3329" fmla="*/ 3510042 w 6884912"/>
              <a:gd name="connsiteY54-3330" fmla="*/ 311820 h 1161397"/>
              <a:gd name="connsiteX55-3331" fmla="*/ 3626773 w 6884912"/>
              <a:gd name="connsiteY55-3332" fmla="*/ 290452 h 1161397"/>
              <a:gd name="connsiteX56-3333" fmla="*/ 3666217 w 6884912"/>
              <a:gd name="connsiteY56-3334" fmla="*/ 273255 h 1161397"/>
              <a:gd name="connsiteX57-3335" fmla="*/ 3732427 w 6884912"/>
              <a:gd name="connsiteY57-3336" fmla="*/ 245039 h 1161397"/>
              <a:gd name="connsiteX58-3337" fmla="*/ 3777022 w 6884912"/>
              <a:gd name="connsiteY58-3338" fmla="*/ 200276 h 1161397"/>
              <a:gd name="connsiteX59-3339" fmla="*/ 3791246 w 6884912"/>
              <a:gd name="connsiteY59-3340" fmla="*/ 189996 h 1161397"/>
              <a:gd name="connsiteX60-3341" fmla="*/ 3819864 w 6884912"/>
              <a:gd name="connsiteY60-3342" fmla="*/ 194605 h 1161397"/>
              <a:gd name="connsiteX61-3343" fmla="*/ 3830398 w 6884912"/>
              <a:gd name="connsiteY61-3344" fmla="*/ 188383 h 1161397"/>
              <a:gd name="connsiteX62-3345" fmla="*/ 3834360 w 6884912"/>
              <a:gd name="connsiteY62-3346" fmla="*/ 188992 h 1161397"/>
              <a:gd name="connsiteX63-3347" fmla="*/ 3843715 w 6884912"/>
              <a:gd name="connsiteY63-3348" fmla="*/ 188752 h 1161397"/>
              <a:gd name="connsiteX64-3349" fmla="*/ 3842609 w 6884912"/>
              <a:gd name="connsiteY64-3350" fmla="*/ 197386 h 1161397"/>
              <a:gd name="connsiteX65-3351" fmla="*/ 3853961 w 6884912"/>
              <a:gd name="connsiteY65-3352" fmla="*/ 213380 h 1161397"/>
              <a:gd name="connsiteX66-3353" fmla="*/ 3907640 w 6884912"/>
              <a:gd name="connsiteY66-3354" fmla="*/ 207568 h 1161397"/>
              <a:gd name="connsiteX67-3355" fmla="*/ 3910449 w 6884912"/>
              <a:gd name="connsiteY67-3356" fmla="*/ 197808 h 1161397"/>
              <a:gd name="connsiteX68-3357" fmla="*/ 3917197 w 6884912"/>
              <a:gd name="connsiteY68-3358" fmla="*/ 196121 h 1161397"/>
              <a:gd name="connsiteX69-3359" fmla="*/ 3922400 w 6884912"/>
              <a:gd name="connsiteY69-3360" fmla="*/ 205056 h 1161397"/>
              <a:gd name="connsiteX70-3361" fmla="*/ 4013061 w 6884912"/>
              <a:gd name="connsiteY70-3362" fmla="*/ 224874 h 1161397"/>
              <a:gd name="connsiteX71-3363" fmla="*/ 4220717 w 6884912"/>
              <a:gd name="connsiteY71-3364" fmla="*/ 192946 h 1161397"/>
              <a:gd name="connsiteX72-3365" fmla="*/ 4228802 w 6884912"/>
              <a:gd name="connsiteY72-3366" fmla="*/ 201468 h 1161397"/>
              <a:gd name="connsiteX73-3367" fmla="*/ 4289361 w 6884912"/>
              <a:gd name="connsiteY73-3368" fmla="*/ 196642 h 1161397"/>
              <a:gd name="connsiteX74-3369" fmla="*/ 4498913 w 6884912"/>
              <a:gd name="connsiteY74-3370" fmla="*/ 118915 h 1161397"/>
              <a:gd name="connsiteX75-3371" fmla="*/ 4617330 w 6884912"/>
              <a:gd name="connsiteY75-3372" fmla="*/ 111163 h 1161397"/>
              <a:gd name="connsiteX76-3373" fmla="*/ 4659778 w 6884912"/>
              <a:gd name="connsiteY76-3374" fmla="*/ 118219 h 1161397"/>
              <a:gd name="connsiteX77-3375" fmla="*/ 4730870 w 6884912"/>
              <a:gd name="connsiteY77-3376" fmla="*/ 129432 h 1161397"/>
              <a:gd name="connsiteX78-3377" fmla="*/ 4844073 w 6884912"/>
              <a:gd name="connsiteY78-3378" fmla="*/ 161768 h 1161397"/>
              <a:gd name="connsiteX79-3379" fmla="*/ 4856454 w 6884912"/>
              <a:gd name="connsiteY79-3380" fmla="*/ 130488 h 1161397"/>
              <a:gd name="connsiteX80-3381" fmla="*/ 4920038 w 6884912"/>
              <a:gd name="connsiteY80-3382" fmla="*/ 140418 h 1161397"/>
              <a:gd name="connsiteX81-3383" fmla="*/ 5016639 w 6884912"/>
              <a:gd name="connsiteY81-3384" fmla="*/ 158905 h 1161397"/>
              <a:gd name="connsiteX82-3385" fmla="*/ 5072009 w 6884912"/>
              <a:gd name="connsiteY82-3386" fmla="*/ 161502 h 1161397"/>
              <a:gd name="connsiteX83-3387" fmla="*/ 5223626 w 6884912"/>
              <a:gd name="connsiteY83-3388" fmla="*/ 177356 h 1161397"/>
              <a:gd name="connsiteX84-3389" fmla="*/ 5375773 w 6884912"/>
              <a:gd name="connsiteY84-3390" fmla="*/ 199913 h 1161397"/>
              <a:gd name="connsiteX85-3391" fmla="*/ 5467502 w 6884912"/>
              <a:gd name="connsiteY85-3392" fmla="*/ 250963 h 1161397"/>
              <a:gd name="connsiteX86-3393" fmla="*/ 5592395 w 6884912"/>
              <a:gd name="connsiteY86-3394" fmla="*/ 265434 h 1161397"/>
              <a:gd name="connsiteX87-3395" fmla="*/ 5613532 w 6884912"/>
              <a:gd name="connsiteY87-3396" fmla="*/ 273379 h 1161397"/>
              <a:gd name="connsiteX88-3397" fmla="*/ 5642173 w 6884912"/>
              <a:gd name="connsiteY88-3398" fmla="*/ 266904 h 1161397"/>
              <a:gd name="connsiteX89-3399" fmla="*/ 5756910 w 6884912"/>
              <a:gd name="connsiteY89-3400" fmla="*/ 239211 h 1161397"/>
              <a:gd name="connsiteX90-3401" fmla="*/ 5846667 w 6884912"/>
              <a:gd name="connsiteY90-3402" fmla="*/ 201786 h 1161397"/>
              <a:gd name="connsiteX91-3403" fmla="*/ 5960732 w 6884912"/>
              <a:gd name="connsiteY91-3404" fmla="*/ 220708 h 1161397"/>
              <a:gd name="connsiteX92-3405" fmla="*/ 6029542 w 6884912"/>
              <a:gd name="connsiteY92-3406" fmla="*/ 210339 h 1161397"/>
              <a:gd name="connsiteX93-3407" fmla="*/ 6141123 w 6884912"/>
              <a:gd name="connsiteY93-3408" fmla="*/ 159923 h 1161397"/>
              <a:gd name="connsiteX94-3409" fmla="*/ 6290640 w 6884912"/>
              <a:gd name="connsiteY94-3410" fmla="*/ 167441 h 1161397"/>
              <a:gd name="connsiteX95-3411" fmla="*/ 6322806 w 6884912"/>
              <a:gd name="connsiteY95-3412" fmla="*/ 213293 h 1161397"/>
              <a:gd name="connsiteX96-3413" fmla="*/ 6380420 w 6884912"/>
              <a:gd name="connsiteY96-3414" fmla="*/ 173195 h 1161397"/>
              <a:gd name="connsiteX97-3415" fmla="*/ 6507891 w 6884912"/>
              <a:gd name="connsiteY97-3416" fmla="*/ 118474 h 1161397"/>
              <a:gd name="connsiteX98-3417" fmla="*/ 6571807 w 6884912"/>
              <a:gd name="connsiteY98-3418" fmla="*/ 98636 h 1161397"/>
              <a:gd name="connsiteX99-3419" fmla="*/ 6671880 w 6884912"/>
              <a:gd name="connsiteY99-3420" fmla="*/ 82931 h 1161397"/>
              <a:gd name="connsiteX100-3421" fmla="*/ 6702266 w 6884912"/>
              <a:gd name="connsiteY100-3422" fmla="*/ 75470 h 1161397"/>
              <a:gd name="connsiteX101-3423" fmla="*/ 6845802 w 6884912"/>
              <a:gd name="connsiteY101-3424" fmla="*/ 24496 h 1161397"/>
              <a:gd name="connsiteX102-3425" fmla="*/ 6884912 w 6884912"/>
              <a:gd name="connsiteY102-3426" fmla="*/ 0 h 1161397"/>
              <a:gd name="connsiteX0-3427" fmla="*/ 6884912 w 6884912"/>
              <a:gd name="connsiteY0-3428" fmla="*/ 0 h 1161397"/>
              <a:gd name="connsiteX1-3429" fmla="*/ 6884912 w 6884912"/>
              <a:gd name="connsiteY1-3430" fmla="*/ 1161397 h 1161397"/>
              <a:gd name="connsiteX2-3431" fmla="*/ 0 w 6884912"/>
              <a:gd name="connsiteY2-3432" fmla="*/ 1161397 h 1161397"/>
              <a:gd name="connsiteX3-3433" fmla="*/ 27135 w 6884912"/>
              <a:gd name="connsiteY3-3434" fmla="*/ 1147460 h 1161397"/>
              <a:gd name="connsiteX4-3435" fmla="*/ 115388 w 6884912"/>
              <a:gd name="connsiteY4-3436" fmla="*/ 1111320 h 1161397"/>
              <a:gd name="connsiteX5-3437" fmla="*/ 213420 w 6884912"/>
              <a:gd name="connsiteY5-3438" fmla="*/ 1056868 h 1161397"/>
              <a:gd name="connsiteX6-3439" fmla="*/ 454970 w 6884912"/>
              <a:gd name="connsiteY6-3440" fmla="*/ 1023343 h 1161397"/>
              <a:gd name="connsiteX7-3441" fmla="*/ 548162 w 6884912"/>
              <a:gd name="connsiteY7-3442" fmla="*/ 984908 h 1161397"/>
              <a:gd name="connsiteX8-3443" fmla="*/ 651408 w 6884912"/>
              <a:gd name="connsiteY8-3444" fmla="*/ 984938 h 1161397"/>
              <a:gd name="connsiteX9-3445" fmla="*/ 723108 w 6884912"/>
              <a:gd name="connsiteY9-3446" fmla="*/ 941904 h 1161397"/>
              <a:gd name="connsiteX10-3447" fmla="*/ 797699 w 6884912"/>
              <a:gd name="connsiteY10-3448" fmla="*/ 931362 h 1161397"/>
              <a:gd name="connsiteX11-3449" fmla="*/ 843359 w 6884912"/>
              <a:gd name="connsiteY11-3450" fmla="*/ 910894 h 1161397"/>
              <a:gd name="connsiteX12-3451" fmla="*/ 965215 w 6884912"/>
              <a:gd name="connsiteY12-3452" fmla="*/ 846701 h 1161397"/>
              <a:gd name="connsiteX13-3453" fmla="*/ 1085080 w 6884912"/>
              <a:gd name="connsiteY13-3454" fmla="*/ 776086 h 1161397"/>
              <a:gd name="connsiteX14-3455" fmla="*/ 1131224 w 6884912"/>
              <a:gd name="connsiteY14-3456" fmla="*/ 706160 h 1161397"/>
              <a:gd name="connsiteX15-3457" fmla="*/ 1138051 w 6884912"/>
              <a:gd name="connsiteY15-3458" fmla="*/ 702034 h 1161397"/>
              <a:gd name="connsiteX16-3459" fmla="*/ 1166947 w 6884912"/>
              <a:gd name="connsiteY16-3460" fmla="*/ 700762 h 1161397"/>
              <a:gd name="connsiteX17-3461" fmla="*/ 1178135 w 6884912"/>
              <a:gd name="connsiteY17-3462" fmla="*/ 698631 h 1161397"/>
              <a:gd name="connsiteX18-3463" fmla="*/ 1178301 w 6884912"/>
              <a:gd name="connsiteY18-3464" fmla="*/ 698094 h 1161397"/>
              <a:gd name="connsiteX19-3465" fmla="*/ 1242716 w 6884912"/>
              <a:gd name="connsiteY19-3466" fmla="*/ 698052 h 1161397"/>
              <a:gd name="connsiteX20-3467" fmla="*/ 1299977 w 6884912"/>
              <a:gd name="connsiteY20-3468" fmla="*/ 639196 h 1161397"/>
              <a:gd name="connsiteX21-3469" fmla="*/ 1326190 w 6884912"/>
              <a:gd name="connsiteY21-3470" fmla="*/ 625955 h 1161397"/>
              <a:gd name="connsiteX22-3471" fmla="*/ 1339600 w 6884912"/>
              <a:gd name="connsiteY22-3472" fmla="*/ 616295 h 1161397"/>
              <a:gd name="connsiteX23-3473" fmla="*/ 1340054 w 6884912"/>
              <a:gd name="connsiteY23-3474" fmla="*/ 614022 h 1161397"/>
              <a:gd name="connsiteX24-3475" fmla="*/ 1391606 w 6884912"/>
              <a:gd name="connsiteY24-3476" fmla="*/ 615229 h 1161397"/>
              <a:gd name="connsiteX25-3477" fmla="*/ 1397565 w 6884912"/>
              <a:gd name="connsiteY25-3478" fmla="*/ 611490 h 1161397"/>
              <a:gd name="connsiteX26-3479" fmla="*/ 1432302 w 6884912"/>
              <a:gd name="connsiteY26-3480" fmla="*/ 617267 h 1161397"/>
              <a:gd name="connsiteX27-3481" fmla="*/ 1449644 w 6884912"/>
              <a:gd name="connsiteY27-3482" fmla="*/ 617591 h 1161397"/>
              <a:gd name="connsiteX28-3483" fmla="*/ 1455793 w 6884912"/>
              <a:gd name="connsiteY28-3484" fmla="*/ 623174 h 1161397"/>
              <a:gd name="connsiteX29-3485" fmla="*/ 1480758 w 6884912"/>
              <a:gd name="connsiteY29-3486" fmla="*/ 620863 h 1161397"/>
              <a:gd name="connsiteX30-3487" fmla="*/ 1483154 w 6884912"/>
              <a:gd name="connsiteY30-3488" fmla="*/ 618527 h 1161397"/>
              <a:gd name="connsiteX31-3489" fmla="*/ 1505495 w 6884912"/>
              <a:gd name="connsiteY31-3490" fmla="*/ 624325 h 1161397"/>
              <a:gd name="connsiteX32-3491" fmla="*/ 1526340 w 6884912"/>
              <a:gd name="connsiteY32-3492" fmla="*/ 638496 h 1161397"/>
              <a:gd name="connsiteX33-3493" fmla="*/ 1731986 w 6884912"/>
              <a:gd name="connsiteY33-3494" fmla="*/ 589682 h 1161397"/>
              <a:gd name="connsiteX34-3495" fmla="*/ 1927935 w 6884912"/>
              <a:gd name="connsiteY34-3496" fmla="*/ 628540 h 1161397"/>
              <a:gd name="connsiteX35-3497" fmla="*/ 2039075 w 6884912"/>
              <a:gd name="connsiteY35-3498" fmla="*/ 599964 h 1161397"/>
              <a:gd name="connsiteX36-3499" fmla="*/ 2066980 w 6884912"/>
              <a:gd name="connsiteY36-3500" fmla="*/ 550413 h 1161397"/>
              <a:gd name="connsiteX37-3501" fmla="*/ 2352236 w 6884912"/>
              <a:gd name="connsiteY37-3502" fmla="*/ 519602 h 1161397"/>
              <a:gd name="connsiteX38-3503" fmla="*/ 2420791 w 6884912"/>
              <a:gd name="connsiteY38-3504" fmla="*/ 492826 h 1161397"/>
              <a:gd name="connsiteX39-3505" fmla="*/ 2489932 w 6884912"/>
              <a:gd name="connsiteY39-3506" fmla="*/ 507864 h 1161397"/>
              <a:gd name="connsiteX40-3507" fmla="*/ 2512917 w 6884912"/>
              <a:gd name="connsiteY40-3508" fmla="*/ 489127 h 1161397"/>
              <a:gd name="connsiteX41-3509" fmla="*/ 2516783 w 6884912"/>
              <a:gd name="connsiteY41-3510" fmla="*/ 485473 h 1161397"/>
              <a:gd name="connsiteX42-3511" fmla="*/ 2534360 w 6884912"/>
              <a:gd name="connsiteY42-3512" fmla="*/ 480064 h 1161397"/>
              <a:gd name="connsiteX43-3513" fmla="*/ 2536691 w 6884912"/>
              <a:gd name="connsiteY43-3514" fmla="*/ 467018 h 1161397"/>
              <a:gd name="connsiteX44-3515" fmla="*/ 2561265 w 6884912"/>
              <a:gd name="connsiteY44-3516" fmla="*/ 450623 h 1161397"/>
              <a:gd name="connsiteX45-3517" fmla="*/ 2594349 w 6884912"/>
              <a:gd name="connsiteY45-3518" fmla="*/ 443884 h 1161397"/>
              <a:gd name="connsiteX46-3519" fmla="*/ 2754324 w 6884912"/>
              <a:gd name="connsiteY46-3520" fmla="*/ 424766 h 1161397"/>
              <a:gd name="connsiteX47-3521" fmla="*/ 2848470 w 6884912"/>
              <a:gd name="connsiteY47-3522" fmla="*/ 405966 h 1161397"/>
              <a:gd name="connsiteX48-3523" fmla="*/ 2881772 w 6884912"/>
              <a:gd name="connsiteY48-3524" fmla="*/ 387260 h 1161397"/>
              <a:gd name="connsiteX49-3525" fmla="*/ 2929932 w 6884912"/>
              <a:gd name="connsiteY49-3526" fmla="*/ 368912 h 1161397"/>
              <a:gd name="connsiteX50-3527" fmla="*/ 3013020 w 6884912"/>
              <a:gd name="connsiteY50-3528" fmla="*/ 327578 h 1161397"/>
              <a:gd name="connsiteX51-3529" fmla="*/ 3222191 w 6884912"/>
              <a:gd name="connsiteY51-3530" fmla="*/ 307887 h 1161397"/>
              <a:gd name="connsiteX52-3531" fmla="*/ 3227953 w 6884912"/>
              <a:gd name="connsiteY52-3532" fmla="*/ 297650 h 1161397"/>
              <a:gd name="connsiteX53-3533" fmla="*/ 3510042 w 6884912"/>
              <a:gd name="connsiteY53-3534" fmla="*/ 311820 h 1161397"/>
              <a:gd name="connsiteX54-3535" fmla="*/ 3626773 w 6884912"/>
              <a:gd name="connsiteY54-3536" fmla="*/ 290452 h 1161397"/>
              <a:gd name="connsiteX55-3537" fmla="*/ 3666217 w 6884912"/>
              <a:gd name="connsiteY55-3538" fmla="*/ 273255 h 1161397"/>
              <a:gd name="connsiteX56-3539" fmla="*/ 3732427 w 6884912"/>
              <a:gd name="connsiteY56-3540" fmla="*/ 245039 h 1161397"/>
              <a:gd name="connsiteX57-3541" fmla="*/ 3777022 w 6884912"/>
              <a:gd name="connsiteY57-3542" fmla="*/ 200276 h 1161397"/>
              <a:gd name="connsiteX58-3543" fmla="*/ 3791246 w 6884912"/>
              <a:gd name="connsiteY58-3544" fmla="*/ 189996 h 1161397"/>
              <a:gd name="connsiteX59-3545" fmla="*/ 3819864 w 6884912"/>
              <a:gd name="connsiteY59-3546" fmla="*/ 194605 h 1161397"/>
              <a:gd name="connsiteX60-3547" fmla="*/ 3830398 w 6884912"/>
              <a:gd name="connsiteY60-3548" fmla="*/ 188383 h 1161397"/>
              <a:gd name="connsiteX61-3549" fmla="*/ 3834360 w 6884912"/>
              <a:gd name="connsiteY61-3550" fmla="*/ 188992 h 1161397"/>
              <a:gd name="connsiteX62-3551" fmla="*/ 3843715 w 6884912"/>
              <a:gd name="connsiteY62-3552" fmla="*/ 188752 h 1161397"/>
              <a:gd name="connsiteX63-3553" fmla="*/ 3842609 w 6884912"/>
              <a:gd name="connsiteY63-3554" fmla="*/ 197386 h 1161397"/>
              <a:gd name="connsiteX64-3555" fmla="*/ 3853961 w 6884912"/>
              <a:gd name="connsiteY64-3556" fmla="*/ 213380 h 1161397"/>
              <a:gd name="connsiteX65-3557" fmla="*/ 3907640 w 6884912"/>
              <a:gd name="connsiteY65-3558" fmla="*/ 207568 h 1161397"/>
              <a:gd name="connsiteX66-3559" fmla="*/ 3910449 w 6884912"/>
              <a:gd name="connsiteY66-3560" fmla="*/ 197808 h 1161397"/>
              <a:gd name="connsiteX67-3561" fmla="*/ 3917197 w 6884912"/>
              <a:gd name="connsiteY67-3562" fmla="*/ 196121 h 1161397"/>
              <a:gd name="connsiteX68-3563" fmla="*/ 3922400 w 6884912"/>
              <a:gd name="connsiteY68-3564" fmla="*/ 205056 h 1161397"/>
              <a:gd name="connsiteX69-3565" fmla="*/ 4013061 w 6884912"/>
              <a:gd name="connsiteY69-3566" fmla="*/ 224874 h 1161397"/>
              <a:gd name="connsiteX70-3567" fmla="*/ 4220717 w 6884912"/>
              <a:gd name="connsiteY70-3568" fmla="*/ 192946 h 1161397"/>
              <a:gd name="connsiteX71-3569" fmla="*/ 4228802 w 6884912"/>
              <a:gd name="connsiteY71-3570" fmla="*/ 201468 h 1161397"/>
              <a:gd name="connsiteX72-3571" fmla="*/ 4289361 w 6884912"/>
              <a:gd name="connsiteY72-3572" fmla="*/ 196642 h 1161397"/>
              <a:gd name="connsiteX73-3573" fmla="*/ 4498913 w 6884912"/>
              <a:gd name="connsiteY73-3574" fmla="*/ 118915 h 1161397"/>
              <a:gd name="connsiteX74-3575" fmla="*/ 4617330 w 6884912"/>
              <a:gd name="connsiteY74-3576" fmla="*/ 111163 h 1161397"/>
              <a:gd name="connsiteX75-3577" fmla="*/ 4659778 w 6884912"/>
              <a:gd name="connsiteY75-3578" fmla="*/ 118219 h 1161397"/>
              <a:gd name="connsiteX76-3579" fmla="*/ 4730870 w 6884912"/>
              <a:gd name="connsiteY76-3580" fmla="*/ 129432 h 1161397"/>
              <a:gd name="connsiteX77-3581" fmla="*/ 4844073 w 6884912"/>
              <a:gd name="connsiteY77-3582" fmla="*/ 161768 h 1161397"/>
              <a:gd name="connsiteX78-3583" fmla="*/ 4856454 w 6884912"/>
              <a:gd name="connsiteY78-3584" fmla="*/ 130488 h 1161397"/>
              <a:gd name="connsiteX79-3585" fmla="*/ 4920038 w 6884912"/>
              <a:gd name="connsiteY79-3586" fmla="*/ 140418 h 1161397"/>
              <a:gd name="connsiteX80-3587" fmla="*/ 5016639 w 6884912"/>
              <a:gd name="connsiteY80-3588" fmla="*/ 158905 h 1161397"/>
              <a:gd name="connsiteX81-3589" fmla="*/ 5072009 w 6884912"/>
              <a:gd name="connsiteY81-3590" fmla="*/ 161502 h 1161397"/>
              <a:gd name="connsiteX82-3591" fmla="*/ 5223626 w 6884912"/>
              <a:gd name="connsiteY82-3592" fmla="*/ 177356 h 1161397"/>
              <a:gd name="connsiteX83-3593" fmla="*/ 5375773 w 6884912"/>
              <a:gd name="connsiteY83-3594" fmla="*/ 199913 h 1161397"/>
              <a:gd name="connsiteX84-3595" fmla="*/ 5467502 w 6884912"/>
              <a:gd name="connsiteY84-3596" fmla="*/ 250963 h 1161397"/>
              <a:gd name="connsiteX85-3597" fmla="*/ 5592395 w 6884912"/>
              <a:gd name="connsiteY85-3598" fmla="*/ 265434 h 1161397"/>
              <a:gd name="connsiteX86-3599" fmla="*/ 5613532 w 6884912"/>
              <a:gd name="connsiteY86-3600" fmla="*/ 273379 h 1161397"/>
              <a:gd name="connsiteX87-3601" fmla="*/ 5642173 w 6884912"/>
              <a:gd name="connsiteY87-3602" fmla="*/ 266904 h 1161397"/>
              <a:gd name="connsiteX88-3603" fmla="*/ 5756910 w 6884912"/>
              <a:gd name="connsiteY88-3604" fmla="*/ 239211 h 1161397"/>
              <a:gd name="connsiteX89-3605" fmla="*/ 5846667 w 6884912"/>
              <a:gd name="connsiteY89-3606" fmla="*/ 201786 h 1161397"/>
              <a:gd name="connsiteX90-3607" fmla="*/ 5960732 w 6884912"/>
              <a:gd name="connsiteY90-3608" fmla="*/ 220708 h 1161397"/>
              <a:gd name="connsiteX91-3609" fmla="*/ 6029542 w 6884912"/>
              <a:gd name="connsiteY91-3610" fmla="*/ 210339 h 1161397"/>
              <a:gd name="connsiteX92-3611" fmla="*/ 6141123 w 6884912"/>
              <a:gd name="connsiteY92-3612" fmla="*/ 159923 h 1161397"/>
              <a:gd name="connsiteX93-3613" fmla="*/ 6290640 w 6884912"/>
              <a:gd name="connsiteY93-3614" fmla="*/ 167441 h 1161397"/>
              <a:gd name="connsiteX94-3615" fmla="*/ 6322806 w 6884912"/>
              <a:gd name="connsiteY94-3616" fmla="*/ 213293 h 1161397"/>
              <a:gd name="connsiteX95-3617" fmla="*/ 6380420 w 6884912"/>
              <a:gd name="connsiteY95-3618" fmla="*/ 173195 h 1161397"/>
              <a:gd name="connsiteX96-3619" fmla="*/ 6507891 w 6884912"/>
              <a:gd name="connsiteY96-3620" fmla="*/ 118474 h 1161397"/>
              <a:gd name="connsiteX97-3621" fmla="*/ 6571807 w 6884912"/>
              <a:gd name="connsiteY97-3622" fmla="*/ 98636 h 1161397"/>
              <a:gd name="connsiteX98-3623" fmla="*/ 6671880 w 6884912"/>
              <a:gd name="connsiteY98-3624" fmla="*/ 82931 h 1161397"/>
              <a:gd name="connsiteX99-3625" fmla="*/ 6702266 w 6884912"/>
              <a:gd name="connsiteY99-3626" fmla="*/ 75470 h 1161397"/>
              <a:gd name="connsiteX100-3627" fmla="*/ 6845802 w 6884912"/>
              <a:gd name="connsiteY100-3628" fmla="*/ 24496 h 1161397"/>
              <a:gd name="connsiteX101-3629" fmla="*/ 6884912 w 6884912"/>
              <a:gd name="connsiteY101-3630" fmla="*/ 0 h 1161397"/>
              <a:gd name="connsiteX0-3631" fmla="*/ 6884912 w 6884912"/>
              <a:gd name="connsiteY0-3632" fmla="*/ 0 h 1161397"/>
              <a:gd name="connsiteX1-3633" fmla="*/ 6884912 w 6884912"/>
              <a:gd name="connsiteY1-3634" fmla="*/ 1161397 h 1161397"/>
              <a:gd name="connsiteX2-3635" fmla="*/ 0 w 6884912"/>
              <a:gd name="connsiteY2-3636" fmla="*/ 1161397 h 1161397"/>
              <a:gd name="connsiteX3-3637" fmla="*/ 27135 w 6884912"/>
              <a:gd name="connsiteY3-3638" fmla="*/ 1147460 h 1161397"/>
              <a:gd name="connsiteX4-3639" fmla="*/ 115388 w 6884912"/>
              <a:gd name="connsiteY4-3640" fmla="*/ 1111320 h 1161397"/>
              <a:gd name="connsiteX5-3641" fmla="*/ 213420 w 6884912"/>
              <a:gd name="connsiteY5-3642" fmla="*/ 1056868 h 1161397"/>
              <a:gd name="connsiteX6-3643" fmla="*/ 454970 w 6884912"/>
              <a:gd name="connsiteY6-3644" fmla="*/ 1023343 h 1161397"/>
              <a:gd name="connsiteX7-3645" fmla="*/ 548162 w 6884912"/>
              <a:gd name="connsiteY7-3646" fmla="*/ 984908 h 1161397"/>
              <a:gd name="connsiteX8-3647" fmla="*/ 651408 w 6884912"/>
              <a:gd name="connsiteY8-3648" fmla="*/ 984938 h 1161397"/>
              <a:gd name="connsiteX9-3649" fmla="*/ 723108 w 6884912"/>
              <a:gd name="connsiteY9-3650" fmla="*/ 941904 h 1161397"/>
              <a:gd name="connsiteX10-3651" fmla="*/ 797699 w 6884912"/>
              <a:gd name="connsiteY10-3652" fmla="*/ 931362 h 1161397"/>
              <a:gd name="connsiteX11-3653" fmla="*/ 843359 w 6884912"/>
              <a:gd name="connsiteY11-3654" fmla="*/ 910894 h 1161397"/>
              <a:gd name="connsiteX12-3655" fmla="*/ 965215 w 6884912"/>
              <a:gd name="connsiteY12-3656" fmla="*/ 846701 h 1161397"/>
              <a:gd name="connsiteX13-3657" fmla="*/ 1085080 w 6884912"/>
              <a:gd name="connsiteY13-3658" fmla="*/ 776086 h 1161397"/>
              <a:gd name="connsiteX14-3659" fmla="*/ 1131224 w 6884912"/>
              <a:gd name="connsiteY14-3660" fmla="*/ 706160 h 1161397"/>
              <a:gd name="connsiteX15-3661" fmla="*/ 1138051 w 6884912"/>
              <a:gd name="connsiteY15-3662" fmla="*/ 702034 h 1161397"/>
              <a:gd name="connsiteX16-3663" fmla="*/ 1178135 w 6884912"/>
              <a:gd name="connsiteY16-3664" fmla="*/ 698631 h 1161397"/>
              <a:gd name="connsiteX17-3665" fmla="*/ 1178301 w 6884912"/>
              <a:gd name="connsiteY17-3666" fmla="*/ 698094 h 1161397"/>
              <a:gd name="connsiteX18-3667" fmla="*/ 1242716 w 6884912"/>
              <a:gd name="connsiteY18-3668" fmla="*/ 698052 h 1161397"/>
              <a:gd name="connsiteX19-3669" fmla="*/ 1299977 w 6884912"/>
              <a:gd name="connsiteY19-3670" fmla="*/ 639196 h 1161397"/>
              <a:gd name="connsiteX20-3671" fmla="*/ 1326190 w 6884912"/>
              <a:gd name="connsiteY20-3672" fmla="*/ 625955 h 1161397"/>
              <a:gd name="connsiteX21-3673" fmla="*/ 1339600 w 6884912"/>
              <a:gd name="connsiteY21-3674" fmla="*/ 616295 h 1161397"/>
              <a:gd name="connsiteX22-3675" fmla="*/ 1340054 w 6884912"/>
              <a:gd name="connsiteY22-3676" fmla="*/ 614022 h 1161397"/>
              <a:gd name="connsiteX23-3677" fmla="*/ 1391606 w 6884912"/>
              <a:gd name="connsiteY23-3678" fmla="*/ 615229 h 1161397"/>
              <a:gd name="connsiteX24-3679" fmla="*/ 1397565 w 6884912"/>
              <a:gd name="connsiteY24-3680" fmla="*/ 611490 h 1161397"/>
              <a:gd name="connsiteX25-3681" fmla="*/ 1432302 w 6884912"/>
              <a:gd name="connsiteY25-3682" fmla="*/ 617267 h 1161397"/>
              <a:gd name="connsiteX26-3683" fmla="*/ 1449644 w 6884912"/>
              <a:gd name="connsiteY26-3684" fmla="*/ 617591 h 1161397"/>
              <a:gd name="connsiteX27-3685" fmla="*/ 1455793 w 6884912"/>
              <a:gd name="connsiteY27-3686" fmla="*/ 623174 h 1161397"/>
              <a:gd name="connsiteX28-3687" fmla="*/ 1480758 w 6884912"/>
              <a:gd name="connsiteY28-3688" fmla="*/ 620863 h 1161397"/>
              <a:gd name="connsiteX29-3689" fmla="*/ 1483154 w 6884912"/>
              <a:gd name="connsiteY29-3690" fmla="*/ 618527 h 1161397"/>
              <a:gd name="connsiteX30-3691" fmla="*/ 1505495 w 6884912"/>
              <a:gd name="connsiteY30-3692" fmla="*/ 624325 h 1161397"/>
              <a:gd name="connsiteX31-3693" fmla="*/ 1526340 w 6884912"/>
              <a:gd name="connsiteY31-3694" fmla="*/ 638496 h 1161397"/>
              <a:gd name="connsiteX32-3695" fmla="*/ 1731986 w 6884912"/>
              <a:gd name="connsiteY32-3696" fmla="*/ 589682 h 1161397"/>
              <a:gd name="connsiteX33-3697" fmla="*/ 1927935 w 6884912"/>
              <a:gd name="connsiteY33-3698" fmla="*/ 628540 h 1161397"/>
              <a:gd name="connsiteX34-3699" fmla="*/ 2039075 w 6884912"/>
              <a:gd name="connsiteY34-3700" fmla="*/ 599964 h 1161397"/>
              <a:gd name="connsiteX35-3701" fmla="*/ 2066980 w 6884912"/>
              <a:gd name="connsiteY35-3702" fmla="*/ 550413 h 1161397"/>
              <a:gd name="connsiteX36-3703" fmla="*/ 2352236 w 6884912"/>
              <a:gd name="connsiteY36-3704" fmla="*/ 519602 h 1161397"/>
              <a:gd name="connsiteX37-3705" fmla="*/ 2420791 w 6884912"/>
              <a:gd name="connsiteY37-3706" fmla="*/ 492826 h 1161397"/>
              <a:gd name="connsiteX38-3707" fmla="*/ 2489932 w 6884912"/>
              <a:gd name="connsiteY38-3708" fmla="*/ 507864 h 1161397"/>
              <a:gd name="connsiteX39-3709" fmla="*/ 2512917 w 6884912"/>
              <a:gd name="connsiteY39-3710" fmla="*/ 489127 h 1161397"/>
              <a:gd name="connsiteX40-3711" fmla="*/ 2516783 w 6884912"/>
              <a:gd name="connsiteY40-3712" fmla="*/ 485473 h 1161397"/>
              <a:gd name="connsiteX41-3713" fmla="*/ 2534360 w 6884912"/>
              <a:gd name="connsiteY41-3714" fmla="*/ 480064 h 1161397"/>
              <a:gd name="connsiteX42-3715" fmla="*/ 2536691 w 6884912"/>
              <a:gd name="connsiteY42-3716" fmla="*/ 467018 h 1161397"/>
              <a:gd name="connsiteX43-3717" fmla="*/ 2561265 w 6884912"/>
              <a:gd name="connsiteY43-3718" fmla="*/ 450623 h 1161397"/>
              <a:gd name="connsiteX44-3719" fmla="*/ 2594349 w 6884912"/>
              <a:gd name="connsiteY44-3720" fmla="*/ 443884 h 1161397"/>
              <a:gd name="connsiteX45-3721" fmla="*/ 2754324 w 6884912"/>
              <a:gd name="connsiteY45-3722" fmla="*/ 424766 h 1161397"/>
              <a:gd name="connsiteX46-3723" fmla="*/ 2848470 w 6884912"/>
              <a:gd name="connsiteY46-3724" fmla="*/ 405966 h 1161397"/>
              <a:gd name="connsiteX47-3725" fmla="*/ 2881772 w 6884912"/>
              <a:gd name="connsiteY47-3726" fmla="*/ 387260 h 1161397"/>
              <a:gd name="connsiteX48-3727" fmla="*/ 2929932 w 6884912"/>
              <a:gd name="connsiteY48-3728" fmla="*/ 368912 h 1161397"/>
              <a:gd name="connsiteX49-3729" fmla="*/ 3013020 w 6884912"/>
              <a:gd name="connsiteY49-3730" fmla="*/ 327578 h 1161397"/>
              <a:gd name="connsiteX50-3731" fmla="*/ 3222191 w 6884912"/>
              <a:gd name="connsiteY50-3732" fmla="*/ 307887 h 1161397"/>
              <a:gd name="connsiteX51-3733" fmla="*/ 3227953 w 6884912"/>
              <a:gd name="connsiteY51-3734" fmla="*/ 297650 h 1161397"/>
              <a:gd name="connsiteX52-3735" fmla="*/ 3510042 w 6884912"/>
              <a:gd name="connsiteY52-3736" fmla="*/ 311820 h 1161397"/>
              <a:gd name="connsiteX53-3737" fmla="*/ 3626773 w 6884912"/>
              <a:gd name="connsiteY53-3738" fmla="*/ 290452 h 1161397"/>
              <a:gd name="connsiteX54-3739" fmla="*/ 3666217 w 6884912"/>
              <a:gd name="connsiteY54-3740" fmla="*/ 273255 h 1161397"/>
              <a:gd name="connsiteX55-3741" fmla="*/ 3732427 w 6884912"/>
              <a:gd name="connsiteY55-3742" fmla="*/ 245039 h 1161397"/>
              <a:gd name="connsiteX56-3743" fmla="*/ 3777022 w 6884912"/>
              <a:gd name="connsiteY56-3744" fmla="*/ 200276 h 1161397"/>
              <a:gd name="connsiteX57-3745" fmla="*/ 3791246 w 6884912"/>
              <a:gd name="connsiteY57-3746" fmla="*/ 189996 h 1161397"/>
              <a:gd name="connsiteX58-3747" fmla="*/ 3819864 w 6884912"/>
              <a:gd name="connsiteY58-3748" fmla="*/ 194605 h 1161397"/>
              <a:gd name="connsiteX59-3749" fmla="*/ 3830398 w 6884912"/>
              <a:gd name="connsiteY59-3750" fmla="*/ 188383 h 1161397"/>
              <a:gd name="connsiteX60-3751" fmla="*/ 3834360 w 6884912"/>
              <a:gd name="connsiteY60-3752" fmla="*/ 188992 h 1161397"/>
              <a:gd name="connsiteX61-3753" fmla="*/ 3843715 w 6884912"/>
              <a:gd name="connsiteY61-3754" fmla="*/ 188752 h 1161397"/>
              <a:gd name="connsiteX62-3755" fmla="*/ 3842609 w 6884912"/>
              <a:gd name="connsiteY62-3756" fmla="*/ 197386 h 1161397"/>
              <a:gd name="connsiteX63-3757" fmla="*/ 3853961 w 6884912"/>
              <a:gd name="connsiteY63-3758" fmla="*/ 213380 h 1161397"/>
              <a:gd name="connsiteX64-3759" fmla="*/ 3907640 w 6884912"/>
              <a:gd name="connsiteY64-3760" fmla="*/ 207568 h 1161397"/>
              <a:gd name="connsiteX65-3761" fmla="*/ 3910449 w 6884912"/>
              <a:gd name="connsiteY65-3762" fmla="*/ 197808 h 1161397"/>
              <a:gd name="connsiteX66-3763" fmla="*/ 3917197 w 6884912"/>
              <a:gd name="connsiteY66-3764" fmla="*/ 196121 h 1161397"/>
              <a:gd name="connsiteX67-3765" fmla="*/ 3922400 w 6884912"/>
              <a:gd name="connsiteY67-3766" fmla="*/ 205056 h 1161397"/>
              <a:gd name="connsiteX68-3767" fmla="*/ 4013061 w 6884912"/>
              <a:gd name="connsiteY68-3768" fmla="*/ 224874 h 1161397"/>
              <a:gd name="connsiteX69-3769" fmla="*/ 4220717 w 6884912"/>
              <a:gd name="connsiteY69-3770" fmla="*/ 192946 h 1161397"/>
              <a:gd name="connsiteX70-3771" fmla="*/ 4228802 w 6884912"/>
              <a:gd name="connsiteY70-3772" fmla="*/ 201468 h 1161397"/>
              <a:gd name="connsiteX71-3773" fmla="*/ 4289361 w 6884912"/>
              <a:gd name="connsiteY71-3774" fmla="*/ 196642 h 1161397"/>
              <a:gd name="connsiteX72-3775" fmla="*/ 4498913 w 6884912"/>
              <a:gd name="connsiteY72-3776" fmla="*/ 118915 h 1161397"/>
              <a:gd name="connsiteX73-3777" fmla="*/ 4617330 w 6884912"/>
              <a:gd name="connsiteY73-3778" fmla="*/ 111163 h 1161397"/>
              <a:gd name="connsiteX74-3779" fmla="*/ 4659778 w 6884912"/>
              <a:gd name="connsiteY74-3780" fmla="*/ 118219 h 1161397"/>
              <a:gd name="connsiteX75-3781" fmla="*/ 4730870 w 6884912"/>
              <a:gd name="connsiteY75-3782" fmla="*/ 129432 h 1161397"/>
              <a:gd name="connsiteX76-3783" fmla="*/ 4844073 w 6884912"/>
              <a:gd name="connsiteY76-3784" fmla="*/ 161768 h 1161397"/>
              <a:gd name="connsiteX77-3785" fmla="*/ 4856454 w 6884912"/>
              <a:gd name="connsiteY77-3786" fmla="*/ 130488 h 1161397"/>
              <a:gd name="connsiteX78-3787" fmla="*/ 4920038 w 6884912"/>
              <a:gd name="connsiteY78-3788" fmla="*/ 140418 h 1161397"/>
              <a:gd name="connsiteX79-3789" fmla="*/ 5016639 w 6884912"/>
              <a:gd name="connsiteY79-3790" fmla="*/ 158905 h 1161397"/>
              <a:gd name="connsiteX80-3791" fmla="*/ 5072009 w 6884912"/>
              <a:gd name="connsiteY80-3792" fmla="*/ 161502 h 1161397"/>
              <a:gd name="connsiteX81-3793" fmla="*/ 5223626 w 6884912"/>
              <a:gd name="connsiteY81-3794" fmla="*/ 177356 h 1161397"/>
              <a:gd name="connsiteX82-3795" fmla="*/ 5375773 w 6884912"/>
              <a:gd name="connsiteY82-3796" fmla="*/ 199913 h 1161397"/>
              <a:gd name="connsiteX83-3797" fmla="*/ 5467502 w 6884912"/>
              <a:gd name="connsiteY83-3798" fmla="*/ 250963 h 1161397"/>
              <a:gd name="connsiteX84-3799" fmla="*/ 5592395 w 6884912"/>
              <a:gd name="connsiteY84-3800" fmla="*/ 265434 h 1161397"/>
              <a:gd name="connsiteX85-3801" fmla="*/ 5613532 w 6884912"/>
              <a:gd name="connsiteY85-3802" fmla="*/ 273379 h 1161397"/>
              <a:gd name="connsiteX86-3803" fmla="*/ 5642173 w 6884912"/>
              <a:gd name="connsiteY86-3804" fmla="*/ 266904 h 1161397"/>
              <a:gd name="connsiteX87-3805" fmla="*/ 5756910 w 6884912"/>
              <a:gd name="connsiteY87-3806" fmla="*/ 239211 h 1161397"/>
              <a:gd name="connsiteX88-3807" fmla="*/ 5846667 w 6884912"/>
              <a:gd name="connsiteY88-3808" fmla="*/ 201786 h 1161397"/>
              <a:gd name="connsiteX89-3809" fmla="*/ 5960732 w 6884912"/>
              <a:gd name="connsiteY89-3810" fmla="*/ 220708 h 1161397"/>
              <a:gd name="connsiteX90-3811" fmla="*/ 6029542 w 6884912"/>
              <a:gd name="connsiteY90-3812" fmla="*/ 210339 h 1161397"/>
              <a:gd name="connsiteX91-3813" fmla="*/ 6141123 w 6884912"/>
              <a:gd name="connsiteY91-3814" fmla="*/ 159923 h 1161397"/>
              <a:gd name="connsiteX92-3815" fmla="*/ 6290640 w 6884912"/>
              <a:gd name="connsiteY92-3816" fmla="*/ 167441 h 1161397"/>
              <a:gd name="connsiteX93-3817" fmla="*/ 6322806 w 6884912"/>
              <a:gd name="connsiteY93-3818" fmla="*/ 213293 h 1161397"/>
              <a:gd name="connsiteX94-3819" fmla="*/ 6380420 w 6884912"/>
              <a:gd name="connsiteY94-3820" fmla="*/ 173195 h 1161397"/>
              <a:gd name="connsiteX95-3821" fmla="*/ 6507891 w 6884912"/>
              <a:gd name="connsiteY95-3822" fmla="*/ 118474 h 1161397"/>
              <a:gd name="connsiteX96-3823" fmla="*/ 6571807 w 6884912"/>
              <a:gd name="connsiteY96-3824" fmla="*/ 98636 h 1161397"/>
              <a:gd name="connsiteX97-3825" fmla="*/ 6671880 w 6884912"/>
              <a:gd name="connsiteY97-3826" fmla="*/ 82931 h 1161397"/>
              <a:gd name="connsiteX98-3827" fmla="*/ 6702266 w 6884912"/>
              <a:gd name="connsiteY98-3828" fmla="*/ 75470 h 1161397"/>
              <a:gd name="connsiteX99-3829" fmla="*/ 6845802 w 6884912"/>
              <a:gd name="connsiteY99-3830" fmla="*/ 24496 h 1161397"/>
              <a:gd name="connsiteX100-3831" fmla="*/ 6884912 w 6884912"/>
              <a:gd name="connsiteY100-3832" fmla="*/ 0 h 1161397"/>
              <a:gd name="connsiteX0-3833" fmla="*/ 6884912 w 6884912"/>
              <a:gd name="connsiteY0-3834" fmla="*/ 0 h 1161397"/>
              <a:gd name="connsiteX1-3835" fmla="*/ 6884912 w 6884912"/>
              <a:gd name="connsiteY1-3836" fmla="*/ 1161397 h 1161397"/>
              <a:gd name="connsiteX2-3837" fmla="*/ 0 w 6884912"/>
              <a:gd name="connsiteY2-3838" fmla="*/ 1161397 h 1161397"/>
              <a:gd name="connsiteX3-3839" fmla="*/ 27135 w 6884912"/>
              <a:gd name="connsiteY3-3840" fmla="*/ 1147460 h 1161397"/>
              <a:gd name="connsiteX4-3841" fmla="*/ 115388 w 6884912"/>
              <a:gd name="connsiteY4-3842" fmla="*/ 1111320 h 1161397"/>
              <a:gd name="connsiteX5-3843" fmla="*/ 213420 w 6884912"/>
              <a:gd name="connsiteY5-3844" fmla="*/ 1056868 h 1161397"/>
              <a:gd name="connsiteX6-3845" fmla="*/ 454970 w 6884912"/>
              <a:gd name="connsiteY6-3846" fmla="*/ 1023343 h 1161397"/>
              <a:gd name="connsiteX7-3847" fmla="*/ 548162 w 6884912"/>
              <a:gd name="connsiteY7-3848" fmla="*/ 984908 h 1161397"/>
              <a:gd name="connsiteX8-3849" fmla="*/ 651408 w 6884912"/>
              <a:gd name="connsiteY8-3850" fmla="*/ 984938 h 1161397"/>
              <a:gd name="connsiteX9-3851" fmla="*/ 723108 w 6884912"/>
              <a:gd name="connsiteY9-3852" fmla="*/ 941904 h 1161397"/>
              <a:gd name="connsiteX10-3853" fmla="*/ 797699 w 6884912"/>
              <a:gd name="connsiteY10-3854" fmla="*/ 931362 h 1161397"/>
              <a:gd name="connsiteX11-3855" fmla="*/ 843359 w 6884912"/>
              <a:gd name="connsiteY11-3856" fmla="*/ 910894 h 1161397"/>
              <a:gd name="connsiteX12-3857" fmla="*/ 965215 w 6884912"/>
              <a:gd name="connsiteY12-3858" fmla="*/ 846701 h 1161397"/>
              <a:gd name="connsiteX13-3859" fmla="*/ 1085080 w 6884912"/>
              <a:gd name="connsiteY13-3860" fmla="*/ 776086 h 1161397"/>
              <a:gd name="connsiteX14-3861" fmla="*/ 1131224 w 6884912"/>
              <a:gd name="connsiteY14-3862" fmla="*/ 706160 h 1161397"/>
              <a:gd name="connsiteX15-3863" fmla="*/ 1178135 w 6884912"/>
              <a:gd name="connsiteY15-3864" fmla="*/ 698631 h 1161397"/>
              <a:gd name="connsiteX16-3865" fmla="*/ 1178301 w 6884912"/>
              <a:gd name="connsiteY16-3866" fmla="*/ 698094 h 1161397"/>
              <a:gd name="connsiteX17-3867" fmla="*/ 1242716 w 6884912"/>
              <a:gd name="connsiteY17-3868" fmla="*/ 698052 h 1161397"/>
              <a:gd name="connsiteX18-3869" fmla="*/ 1299977 w 6884912"/>
              <a:gd name="connsiteY18-3870" fmla="*/ 639196 h 1161397"/>
              <a:gd name="connsiteX19-3871" fmla="*/ 1326190 w 6884912"/>
              <a:gd name="connsiteY19-3872" fmla="*/ 625955 h 1161397"/>
              <a:gd name="connsiteX20-3873" fmla="*/ 1339600 w 6884912"/>
              <a:gd name="connsiteY20-3874" fmla="*/ 616295 h 1161397"/>
              <a:gd name="connsiteX21-3875" fmla="*/ 1340054 w 6884912"/>
              <a:gd name="connsiteY21-3876" fmla="*/ 614022 h 1161397"/>
              <a:gd name="connsiteX22-3877" fmla="*/ 1391606 w 6884912"/>
              <a:gd name="connsiteY22-3878" fmla="*/ 615229 h 1161397"/>
              <a:gd name="connsiteX23-3879" fmla="*/ 1397565 w 6884912"/>
              <a:gd name="connsiteY23-3880" fmla="*/ 611490 h 1161397"/>
              <a:gd name="connsiteX24-3881" fmla="*/ 1432302 w 6884912"/>
              <a:gd name="connsiteY24-3882" fmla="*/ 617267 h 1161397"/>
              <a:gd name="connsiteX25-3883" fmla="*/ 1449644 w 6884912"/>
              <a:gd name="connsiteY25-3884" fmla="*/ 617591 h 1161397"/>
              <a:gd name="connsiteX26-3885" fmla="*/ 1455793 w 6884912"/>
              <a:gd name="connsiteY26-3886" fmla="*/ 623174 h 1161397"/>
              <a:gd name="connsiteX27-3887" fmla="*/ 1480758 w 6884912"/>
              <a:gd name="connsiteY27-3888" fmla="*/ 620863 h 1161397"/>
              <a:gd name="connsiteX28-3889" fmla="*/ 1483154 w 6884912"/>
              <a:gd name="connsiteY28-3890" fmla="*/ 618527 h 1161397"/>
              <a:gd name="connsiteX29-3891" fmla="*/ 1505495 w 6884912"/>
              <a:gd name="connsiteY29-3892" fmla="*/ 624325 h 1161397"/>
              <a:gd name="connsiteX30-3893" fmla="*/ 1526340 w 6884912"/>
              <a:gd name="connsiteY30-3894" fmla="*/ 638496 h 1161397"/>
              <a:gd name="connsiteX31-3895" fmla="*/ 1731986 w 6884912"/>
              <a:gd name="connsiteY31-3896" fmla="*/ 589682 h 1161397"/>
              <a:gd name="connsiteX32-3897" fmla="*/ 1927935 w 6884912"/>
              <a:gd name="connsiteY32-3898" fmla="*/ 628540 h 1161397"/>
              <a:gd name="connsiteX33-3899" fmla="*/ 2039075 w 6884912"/>
              <a:gd name="connsiteY33-3900" fmla="*/ 599964 h 1161397"/>
              <a:gd name="connsiteX34-3901" fmla="*/ 2066980 w 6884912"/>
              <a:gd name="connsiteY34-3902" fmla="*/ 550413 h 1161397"/>
              <a:gd name="connsiteX35-3903" fmla="*/ 2352236 w 6884912"/>
              <a:gd name="connsiteY35-3904" fmla="*/ 519602 h 1161397"/>
              <a:gd name="connsiteX36-3905" fmla="*/ 2420791 w 6884912"/>
              <a:gd name="connsiteY36-3906" fmla="*/ 492826 h 1161397"/>
              <a:gd name="connsiteX37-3907" fmla="*/ 2489932 w 6884912"/>
              <a:gd name="connsiteY37-3908" fmla="*/ 507864 h 1161397"/>
              <a:gd name="connsiteX38-3909" fmla="*/ 2512917 w 6884912"/>
              <a:gd name="connsiteY38-3910" fmla="*/ 489127 h 1161397"/>
              <a:gd name="connsiteX39-3911" fmla="*/ 2516783 w 6884912"/>
              <a:gd name="connsiteY39-3912" fmla="*/ 485473 h 1161397"/>
              <a:gd name="connsiteX40-3913" fmla="*/ 2534360 w 6884912"/>
              <a:gd name="connsiteY40-3914" fmla="*/ 480064 h 1161397"/>
              <a:gd name="connsiteX41-3915" fmla="*/ 2536691 w 6884912"/>
              <a:gd name="connsiteY41-3916" fmla="*/ 467018 h 1161397"/>
              <a:gd name="connsiteX42-3917" fmla="*/ 2561265 w 6884912"/>
              <a:gd name="connsiteY42-3918" fmla="*/ 450623 h 1161397"/>
              <a:gd name="connsiteX43-3919" fmla="*/ 2594349 w 6884912"/>
              <a:gd name="connsiteY43-3920" fmla="*/ 443884 h 1161397"/>
              <a:gd name="connsiteX44-3921" fmla="*/ 2754324 w 6884912"/>
              <a:gd name="connsiteY44-3922" fmla="*/ 424766 h 1161397"/>
              <a:gd name="connsiteX45-3923" fmla="*/ 2848470 w 6884912"/>
              <a:gd name="connsiteY45-3924" fmla="*/ 405966 h 1161397"/>
              <a:gd name="connsiteX46-3925" fmla="*/ 2881772 w 6884912"/>
              <a:gd name="connsiteY46-3926" fmla="*/ 387260 h 1161397"/>
              <a:gd name="connsiteX47-3927" fmla="*/ 2929932 w 6884912"/>
              <a:gd name="connsiteY47-3928" fmla="*/ 368912 h 1161397"/>
              <a:gd name="connsiteX48-3929" fmla="*/ 3013020 w 6884912"/>
              <a:gd name="connsiteY48-3930" fmla="*/ 327578 h 1161397"/>
              <a:gd name="connsiteX49-3931" fmla="*/ 3222191 w 6884912"/>
              <a:gd name="connsiteY49-3932" fmla="*/ 307887 h 1161397"/>
              <a:gd name="connsiteX50-3933" fmla="*/ 3227953 w 6884912"/>
              <a:gd name="connsiteY50-3934" fmla="*/ 297650 h 1161397"/>
              <a:gd name="connsiteX51-3935" fmla="*/ 3510042 w 6884912"/>
              <a:gd name="connsiteY51-3936" fmla="*/ 311820 h 1161397"/>
              <a:gd name="connsiteX52-3937" fmla="*/ 3626773 w 6884912"/>
              <a:gd name="connsiteY52-3938" fmla="*/ 290452 h 1161397"/>
              <a:gd name="connsiteX53-3939" fmla="*/ 3666217 w 6884912"/>
              <a:gd name="connsiteY53-3940" fmla="*/ 273255 h 1161397"/>
              <a:gd name="connsiteX54-3941" fmla="*/ 3732427 w 6884912"/>
              <a:gd name="connsiteY54-3942" fmla="*/ 245039 h 1161397"/>
              <a:gd name="connsiteX55-3943" fmla="*/ 3777022 w 6884912"/>
              <a:gd name="connsiteY55-3944" fmla="*/ 200276 h 1161397"/>
              <a:gd name="connsiteX56-3945" fmla="*/ 3791246 w 6884912"/>
              <a:gd name="connsiteY56-3946" fmla="*/ 189996 h 1161397"/>
              <a:gd name="connsiteX57-3947" fmla="*/ 3819864 w 6884912"/>
              <a:gd name="connsiteY57-3948" fmla="*/ 194605 h 1161397"/>
              <a:gd name="connsiteX58-3949" fmla="*/ 3830398 w 6884912"/>
              <a:gd name="connsiteY58-3950" fmla="*/ 188383 h 1161397"/>
              <a:gd name="connsiteX59-3951" fmla="*/ 3834360 w 6884912"/>
              <a:gd name="connsiteY59-3952" fmla="*/ 188992 h 1161397"/>
              <a:gd name="connsiteX60-3953" fmla="*/ 3843715 w 6884912"/>
              <a:gd name="connsiteY60-3954" fmla="*/ 188752 h 1161397"/>
              <a:gd name="connsiteX61-3955" fmla="*/ 3842609 w 6884912"/>
              <a:gd name="connsiteY61-3956" fmla="*/ 197386 h 1161397"/>
              <a:gd name="connsiteX62-3957" fmla="*/ 3853961 w 6884912"/>
              <a:gd name="connsiteY62-3958" fmla="*/ 213380 h 1161397"/>
              <a:gd name="connsiteX63-3959" fmla="*/ 3907640 w 6884912"/>
              <a:gd name="connsiteY63-3960" fmla="*/ 207568 h 1161397"/>
              <a:gd name="connsiteX64-3961" fmla="*/ 3910449 w 6884912"/>
              <a:gd name="connsiteY64-3962" fmla="*/ 197808 h 1161397"/>
              <a:gd name="connsiteX65-3963" fmla="*/ 3917197 w 6884912"/>
              <a:gd name="connsiteY65-3964" fmla="*/ 196121 h 1161397"/>
              <a:gd name="connsiteX66-3965" fmla="*/ 3922400 w 6884912"/>
              <a:gd name="connsiteY66-3966" fmla="*/ 205056 h 1161397"/>
              <a:gd name="connsiteX67-3967" fmla="*/ 4013061 w 6884912"/>
              <a:gd name="connsiteY67-3968" fmla="*/ 224874 h 1161397"/>
              <a:gd name="connsiteX68-3969" fmla="*/ 4220717 w 6884912"/>
              <a:gd name="connsiteY68-3970" fmla="*/ 192946 h 1161397"/>
              <a:gd name="connsiteX69-3971" fmla="*/ 4228802 w 6884912"/>
              <a:gd name="connsiteY69-3972" fmla="*/ 201468 h 1161397"/>
              <a:gd name="connsiteX70-3973" fmla="*/ 4289361 w 6884912"/>
              <a:gd name="connsiteY70-3974" fmla="*/ 196642 h 1161397"/>
              <a:gd name="connsiteX71-3975" fmla="*/ 4498913 w 6884912"/>
              <a:gd name="connsiteY71-3976" fmla="*/ 118915 h 1161397"/>
              <a:gd name="connsiteX72-3977" fmla="*/ 4617330 w 6884912"/>
              <a:gd name="connsiteY72-3978" fmla="*/ 111163 h 1161397"/>
              <a:gd name="connsiteX73-3979" fmla="*/ 4659778 w 6884912"/>
              <a:gd name="connsiteY73-3980" fmla="*/ 118219 h 1161397"/>
              <a:gd name="connsiteX74-3981" fmla="*/ 4730870 w 6884912"/>
              <a:gd name="connsiteY74-3982" fmla="*/ 129432 h 1161397"/>
              <a:gd name="connsiteX75-3983" fmla="*/ 4844073 w 6884912"/>
              <a:gd name="connsiteY75-3984" fmla="*/ 161768 h 1161397"/>
              <a:gd name="connsiteX76-3985" fmla="*/ 4856454 w 6884912"/>
              <a:gd name="connsiteY76-3986" fmla="*/ 130488 h 1161397"/>
              <a:gd name="connsiteX77-3987" fmla="*/ 4920038 w 6884912"/>
              <a:gd name="connsiteY77-3988" fmla="*/ 140418 h 1161397"/>
              <a:gd name="connsiteX78-3989" fmla="*/ 5016639 w 6884912"/>
              <a:gd name="connsiteY78-3990" fmla="*/ 158905 h 1161397"/>
              <a:gd name="connsiteX79-3991" fmla="*/ 5072009 w 6884912"/>
              <a:gd name="connsiteY79-3992" fmla="*/ 161502 h 1161397"/>
              <a:gd name="connsiteX80-3993" fmla="*/ 5223626 w 6884912"/>
              <a:gd name="connsiteY80-3994" fmla="*/ 177356 h 1161397"/>
              <a:gd name="connsiteX81-3995" fmla="*/ 5375773 w 6884912"/>
              <a:gd name="connsiteY81-3996" fmla="*/ 199913 h 1161397"/>
              <a:gd name="connsiteX82-3997" fmla="*/ 5467502 w 6884912"/>
              <a:gd name="connsiteY82-3998" fmla="*/ 250963 h 1161397"/>
              <a:gd name="connsiteX83-3999" fmla="*/ 5592395 w 6884912"/>
              <a:gd name="connsiteY83-4000" fmla="*/ 265434 h 1161397"/>
              <a:gd name="connsiteX84-4001" fmla="*/ 5613532 w 6884912"/>
              <a:gd name="connsiteY84-4002" fmla="*/ 273379 h 1161397"/>
              <a:gd name="connsiteX85-4003" fmla="*/ 5642173 w 6884912"/>
              <a:gd name="connsiteY85-4004" fmla="*/ 266904 h 1161397"/>
              <a:gd name="connsiteX86-4005" fmla="*/ 5756910 w 6884912"/>
              <a:gd name="connsiteY86-4006" fmla="*/ 239211 h 1161397"/>
              <a:gd name="connsiteX87-4007" fmla="*/ 5846667 w 6884912"/>
              <a:gd name="connsiteY87-4008" fmla="*/ 201786 h 1161397"/>
              <a:gd name="connsiteX88-4009" fmla="*/ 5960732 w 6884912"/>
              <a:gd name="connsiteY88-4010" fmla="*/ 220708 h 1161397"/>
              <a:gd name="connsiteX89-4011" fmla="*/ 6029542 w 6884912"/>
              <a:gd name="connsiteY89-4012" fmla="*/ 210339 h 1161397"/>
              <a:gd name="connsiteX90-4013" fmla="*/ 6141123 w 6884912"/>
              <a:gd name="connsiteY90-4014" fmla="*/ 159923 h 1161397"/>
              <a:gd name="connsiteX91-4015" fmla="*/ 6290640 w 6884912"/>
              <a:gd name="connsiteY91-4016" fmla="*/ 167441 h 1161397"/>
              <a:gd name="connsiteX92-4017" fmla="*/ 6322806 w 6884912"/>
              <a:gd name="connsiteY92-4018" fmla="*/ 213293 h 1161397"/>
              <a:gd name="connsiteX93-4019" fmla="*/ 6380420 w 6884912"/>
              <a:gd name="connsiteY93-4020" fmla="*/ 173195 h 1161397"/>
              <a:gd name="connsiteX94-4021" fmla="*/ 6507891 w 6884912"/>
              <a:gd name="connsiteY94-4022" fmla="*/ 118474 h 1161397"/>
              <a:gd name="connsiteX95-4023" fmla="*/ 6571807 w 6884912"/>
              <a:gd name="connsiteY95-4024" fmla="*/ 98636 h 1161397"/>
              <a:gd name="connsiteX96-4025" fmla="*/ 6671880 w 6884912"/>
              <a:gd name="connsiteY96-4026" fmla="*/ 82931 h 1161397"/>
              <a:gd name="connsiteX97-4027" fmla="*/ 6702266 w 6884912"/>
              <a:gd name="connsiteY97-4028" fmla="*/ 75470 h 1161397"/>
              <a:gd name="connsiteX98-4029" fmla="*/ 6845802 w 6884912"/>
              <a:gd name="connsiteY98-4030" fmla="*/ 24496 h 1161397"/>
              <a:gd name="connsiteX99-4031" fmla="*/ 6884912 w 6884912"/>
              <a:gd name="connsiteY99-4032" fmla="*/ 0 h 1161397"/>
              <a:gd name="connsiteX0-4033" fmla="*/ 6884912 w 6884912"/>
              <a:gd name="connsiteY0-4034" fmla="*/ 0 h 1161397"/>
              <a:gd name="connsiteX1-4035" fmla="*/ 6884912 w 6884912"/>
              <a:gd name="connsiteY1-4036" fmla="*/ 1161397 h 1161397"/>
              <a:gd name="connsiteX2-4037" fmla="*/ 0 w 6884912"/>
              <a:gd name="connsiteY2-4038" fmla="*/ 1161397 h 1161397"/>
              <a:gd name="connsiteX3-4039" fmla="*/ 27135 w 6884912"/>
              <a:gd name="connsiteY3-4040" fmla="*/ 1147460 h 1161397"/>
              <a:gd name="connsiteX4-4041" fmla="*/ 115388 w 6884912"/>
              <a:gd name="connsiteY4-4042" fmla="*/ 1111320 h 1161397"/>
              <a:gd name="connsiteX5-4043" fmla="*/ 213420 w 6884912"/>
              <a:gd name="connsiteY5-4044" fmla="*/ 1056868 h 1161397"/>
              <a:gd name="connsiteX6-4045" fmla="*/ 454970 w 6884912"/>
              <a:gd name="connsiteY6-4046" fmla="*/ 1023343 h 1161397"/>
              <a:gd name="connsiteX7-4047" fmla="*/ 548162 w 6884912"/>
              <a:gd name="connsiteY7-4048" fmla="*/ 984908 h 1161397"/>
              <a:gd name="connsiteX8-4049" fmla="*/ 651408 w 6884912"/>
              <a:gd name="connsiteY8-4050" fmla="*/ 984938 h 1161397"/>
              <a:gd name="connsiteX9-4051" fmla="*/ 723108 w 6884912"/>
              <a:gd name="connsiteY9-4052" fmla="*/ 941904 h 1161397"/>
              <a:gd name="connsiteX10-4053" fmla="*/ 797699 w 6884912"/>
              <a:gd name="connsiteY10-4054" fmla="*/ 931362 h 1161397"/>
              <a:gd name="connsiteX11-4055" fmla="*/ 843359 w 6884912"/>
              <a:gd name="connsiteY11-4056" fmla="*/ 910894 h 1161397"/>
              <a:gd name="connsiteX12-4057" fmla="*/ 965215 w 6884912"/>
              <a:gd name="connsiteY12-4058" fmla="*/ 846701 h 1161397"/>
              <a:gd name="connsiteX13-4059" fmla="*/ 1085080 w 6884912"/>
              <a:gd name="connsiteY13-4060" fmla="*/ 776086 h 1161397"/>
              <a:gd name="connsiteX14-4061" fmla="*/ 1131224 w 6884912"/>
              <a:gd name="connsiteY14-4062" fmla="*/ 706160 h 1161397"/>
              <a:gd name="connsiteX15-4063" fmla="*/ 1178135 w 6884912"/>
              <a:gd name="connsiteY15-4064" fmla="*/ 698631 h 1161397"/>
              <a:gd name="connsiteX16-4065" fmla="*/ 1242716 w 6884912"/>
              <a:gd name="connsiteY16-4066" fmla="*/ 698052 h 1161397"/>
              <a:gd name="connsiteX17-4067" fmla="*/ 1299977 w 6884912"/>
              <a:gd name="connsiteY17-4068" fmla="*/ 639196 h 1161397"/>
              <a:gd name="connsiteX18-4069" fmla="*/ 1326190 w 6884912"/>
              <a:gd name="connsiteY18-4070" fmla="*/ 625955 h 1161397"/>
              <a:gd name="connsiteX19-4071" fmla="*/ 1339600 w 6884912"/>
              <a:gd name="connsiteY19-4072" fmla="*/ 616295 h 1161397"/>
              <a:gd name="connsiteX20-4073" fmla="*/ 1340054 w 6884912"/>
              <a:gd name="connsiteY20-4074" fmla="*/ 614022 h 1161397"/>
              <a:gd name="connsiteX21-4075" fmla="*/ 1391606 w 6884912"/>
              <a:gd name="connsiteY21-4076" fmla="*/ 615229 h 1161397"/>
              <a:gd name="connsiteX22-4077" fmla="*/ 1397565 w 6884912"/>
              <a:gd name="connsiteY22-4078" fmla="*/ 611490 h 1161397"/>
              <a:gd name="connsiteX23-4079" fmla="*/ 1432302 w 6884912"/>
              <a:gd name="connsiteY23-4080" fmla="*/ 617267 h 1161397"/>
              <a:gd name="connsiteX24-4081" fmla="*/ 1449644 w 6884912"/>
              <a:gd name="connsiteY24-4082" fmla="*/ 617591 h 1161397"/>
              <a:gd name="connsiteX25-4083" fmla="*/ 1455793 w 6884912"/>
              <a:gd name="connsiteY25-4084" fmla="*/ 623174 h 1161397"/>
              <a:gd name="connsiteX26-4085" fmla="*/ 1480758 w 6884912"/>
              <a:gd name="connsiteY26-4086" fmla="*/ 620863 h 1161397"/>
              <a:gd name="connsiteX27-4087" fmla="*/ 1483154 w 6884912"/>
              <a:gd name="connsiteY27-4088" fmla="*/ 618527 h 1161397"/>
              <a:gd name="connsiteX28-4089" fmla="*/ 1505495 w 6884912"/>
              <a:gd name="connsiteY28-4090" fmla="*/ 624325 h 1161397"/>
              <a:gd name="connsiteX29-4091" fmla="*/ 1526340 w 6884912"/>
              <a:gd name="connsiteY29-4092" fmla="*/ 638496 h 1161397"/>
              <a:gd name="connsiteX30-4093" fmla="*/ 1731986 w 6884912"/>
              <a:gd name="connsiteY30-4094" fmla="*/ 589682 h 1161397"/>
              <a:gd name="connsiteX31-4095" fmla="*/ 1927935 w 6884912"/>
              <a:gd name="connsiteY31-4096" fmla="*/ 628540 h 1161397"/>
              <a:gd name="connsiteX32-4097" fmla="*/ 2039075 w 6884912"/>
              <a:gd name="connsiteY32-4098" fmla="*/ 599964 h 1161397"/>
              <a:gd name="connsiteX33-4099" fmla="*/ 2066980 w 6884912"/>
              <a:gd name="connsiteY33-4100" fmla="*/ 550413 h 1161397"/>
              <a:gd name="connsiteX34-4101" fmla="*/ 2352236 w 6884912"/>
              <a:gd name="connsiteY34-4102" fmla="*/ 519602 h 1161397"/>
              <a:gd name="connsiteX35-4103" fmla="*/ 2420791 w 6884912"/>
              <a:gd name="connsiteY35-4104" fmla="*/ 492826 h 1161397"/>
              <a:gd name="connsiteX36-4105" fmla="*/ 2489932 w 6884912"/>
              <a:gd name="connsiteY36-4106" fmla="*/ 507864 h 1161397"/>
              <a:gd name="connsiteX37-4107" fmla="*/ 2512917 w 6884912"/>
              <a:gd name="connsiteY37-4108" fmla="*/ 489127 h 1161397"/>
              <a:gd name="connsiteX38-4109" fmla="*/ 2516783 w 6884912"/>
              <a:gd name="connsiteY38-4110" fmla="*/ 485473 h 1161397"/>
              <a:gd name="connsiteX39-4111" fmla="*/ 2534360 w 6884912"/>
              <a:gd name="connsiteY39-4112" fmla="*/ 480064 h 1161397"/>
              <a:gd name="connsiteX40-4113" fmla="*/ 2536691 w 6884912"/>
              <a:gd name="connsiteY40-4114" fmla="*/ 467018 h 1161397"/>
              <a:gd name="connsiteX41-4115" fmla="*/ 2561265 w 6884912"/>
              <a:gd name="connsiteY41-4116" fmla="*/ 450623 h 1161397"/>
              <a:gd name="connsiteX42-4117" fmla="*/ 2594349 w 6884912"/>
              <a:gd name="connsiteY42-4118" fmla="*/ 443884 h 1161397"/>
              <a:gd name="connsiteX43-4119" fmla="*/ 2754324 w 6884912"/>
              <a:gd name="connsiteY43-4120" fmla="*/ 424766 h 1161397"/>
              <a:gd name="connsiteX44-4121" fmla="*/ 2848470 w 6884912"/>
              <a:gd name="connsiteY44-4122" fmla="*/ 405966 h 1161397"/>
              <a:gd name="connsiteX45-4123" fmla="*/ 2881772 w 6884912"/>
              <a:gd name="connsiteY45-4124" fmla="*/ 387260 h 1161397"/>
              <a:gd name="connsiteX46-4125" fmla="*/ 2929932 w 6884912"/>
              <a:gd name="connsiteY46-4126" fmla="*/ 368912 h 1161397"/>
              <a:gd name="connsiteX47-4127" fmla="*/ 3013020 w 6884912"/>
              <a:gd name="connsiteY47-4128" fmla="*/ 327578 h 1161397"/>
              <a:gd name="connsiteX48-4129" fmla="*/ 3222191 w 6884912"/>
              <a:gd name="connsiteY48-4130" fmla="*/ 307887 h 1161397"/>
              <a:gd name="connsiteX49-4131" fmla="*/ 3227953 w 6884912"/>
              <a:gd name="connsiteY49-4132" fmla="*/ 297650 h 1161397"/>
              <a:gd name="connsiteX50-4133" fmla="*/ 3510042 w 6884912"/>
              <a:gd name="connsiteY50-4134" fmla="*/ 311820 h 1161397"/>
              <a:gd name="connsiteX51-4135" fmla="*/ 3626773 w 6884912"/>
              <a:gd name="connsiteY51-4136" fmla="*/ 290452 h 1161397"/>
              <a:gd name="connsiteX52-4137" fmla="*/ 3666217 w 6884912"/>
              <a:gd name="connsiteY52-4138" fmla="*/ 273255 h 1161397"/>
              <a:gd name="connsiteX53-4139" fmla="*/ 3732427 w 6884912"/>
              <a:gd name="connsiteY53-4140" fmla="*/ 245039 h 1161397"/>
              <a:gd name="connsiteX54-4141" fmla="*/ 3777022 w 6884912"/>
              <a:gd name="connsiteY54-4142" fmla="*/ 200276 h 1161397"/>
              <a:gd name="connsiteX55-4143" fmla="*/ 3791246 w 6884912"/>
              <a:gd name="connsiteY55-4144" fmla="*/ 189996 h 1161397"/>
              <a:gd name="connsiteX56-4145" fmla="*/ 3819864 w 6884912"/>
              <a:gd name="connsiteY56-4146" fmla="*/ 194605 h 1161397"/>
              <a:gd name="connsiteX57-4147" fmla="*/ 3830398 w 6884912"/>
              <a:gd name="connsiteY57-4148" fmla="*/ 188383 h 1161397"/>
              <a:gd name="connsiteX58-4149" fmla="*/ 3834360 w 6884912"/>
              <a:gd name="connsiteY58-4150" fmla="*/ 188992 h 1161397"/>
              <a:gd name="connsiteX59-4151" fmla="*/ 3843715 w 6884912"/>
              <a:gd name="connsiteY59-4152" fmla="*/ 188752 h 1161397"/>
              <a:gd name="connsiteX60-4153" fmla="*/ 3842609 w 6884912"/>
              <a:gd name="connsiteY60-4154" fmla="*/ 197386 h 1161397"/>
              <a:gd name="connsiteX61-4155" fmla="*/ 3853961 w 6884912"/>
              <a:gd name="connsiteY61-4156" fmla="*/ 213380 h 1161397"/>
              <a:gd name="connsiteX62-4157" fmla="*/ 3907640 w 6884912"/>
              <a:gd name="connsiteY62-4158" fmla="*/ 207568 h 1161397"/>
              <a:gd name="connsiteX63-4159" fmla="*/ 3910449 w 6884912"/>
              <a:gd name="connsiteY63-4160" fmla="*/ 197808 h 1161397"/>
              <a:gd name="connsiteX64-4161" fmla="*/ 3917197 w 6884912"/>
              <a:gd name="connsiteY64-4162" fmla="*/ 196121 h 1161397"/>
              <a:gd name="connsiteX65-4163" fmla="*/ 3922400 w 6884912"/>
              <a:gd name="connsiteY65-4164" fmla="*/ 205056 h 1161397"/>
              <a:gd name="connsiteX66-4165" fmla="*/ 4013061 w 6884912"/>
              <a:gd name="connsiteY66-4166" fmla="*/ 224874 h 1161397"/>
              <a:gd name="connsiteX67-4167" fmla="*/ 4220717 w 6884912"/>
              <a:gd name="connsiteY67-4168" fmla="*/ 192946 h 1161397"/>
              <a:gd name="connsiteX68-4169" fmla="*/ 4228802 w 6884912"/>
              <a:gd name="connsiteY68-4170" fmla="*/ 201468 h 1161397"/>
              <a:gd name="connsiteX69-4171" fmla="*/ 4289361 w 6884912"/>
              <a:gd name="connsiteY69-4172" fmla="*/ 196642 h 1161397"/>
              <a:gd name="connsiteX70-4173" fmla="*/ 4498913 w 6884912"/>
              <a:gd name="connsiteY70-4174" fmla="*/ 118915 h 1161397"/>
              <a:gd name="connsiteX71-4175" fmla="*/ 4617330 w 6884912"/>
              <a:gd name="connsiteY71-4176" fmla="*/ 111163 h 1161397"/>
              <a:gd name="connsiteX72-4177" fmla="*/ 4659778 w 6884912"/>
              <a:gd name="connsiteY72-4178" fmla="*/ 118219 h 1161397"/>
              <a:gd name="connsiteX73-4179" fmla="*/ 4730870 w 6884912"/>
              <a:gd name="connsiteY73-4180" fmla="*/ 129432 h 1161397"/>
              <a:gd name="connsiteX74-4181" fmla="*/ 4844073 w 6884912"/>
              <a:gd name="connsiteY74-4182" fmla="*/ 161768 h 1161397"/>
              <a:gd name="connsiteX75-4183" fmla="*/ 4856454 w 6884912"/>
              <a:gd name="connsiteY75-4184" fmla="*/ 130488 h 1161397"/>
              <a:gd name="connsiteX76-4185" fmla="*/ 4920038 w 6884912"/>
              <a:gd name="connsiteY76-4186" fmla="*/ 140418 h 1161397"/>
              <a:gd name="connsiteX77-4187" fmla="*/ 5016639 w 6884912"/>
              <a:gd name="connsiteY77-4188" fmla="*/ 158905 h 1161397"/>
              <a:gd name="connsiteX78-4189" fmla="*/ 5072009 w 6884912"/>
              <a:gd name="connsiteY78-4190" fmla="*/ 161502 h 1161397"/>
              <a:gd name="connsiteX79-4191" fmla="*/ 5223626 w 6884912"/>
              <a:gd name="connsiteY79-4192" fmla="*/ 177356 h 1161397"/>
              <a:gd name="connsiteX80-4193" fmla="*/ 5375773 w 6884912"/>
              <a:gd name="connsiteY80-4194" fmla="*/ 199913 h 1161397"/>
              <a:gd name="connsiteX81-4195" fmla="*/ 5467502 w 6884912"/>
              <a:gd name="connsiteY81-4196" fmla="*/ 250963 h 1161397"/>
              <a:gd name="connsiteX82-4197" fmla="*/ 5592395 w 6884912"/>
              <a:gd name="connsiteY82-4198" fmla="*/ 265434 h 1161397"/>
              <a:gd name="connsiteX83-4199" fmla="*/ 5613532 w 6884912"/>
              <a:gd name="connsiteY83-4200" fmla="*/ 273379 h 1161397"/>
              <a:gd name="connsiteX84-4201" fmla="*/ 5642173 w 6884912"/>
              <a:gd name="connsiteY84-4202" fmla="*/ 266904 h 1161397"/>
              <a:gd name="connsiteX85-4203" fmla="*/ 5756910 w 6884912"/>
              <a:gd name="connsiteY85-4204" fmla="*/ 239211 h 1161397"/>
              <a:gd name="connsiteX86-4205" fmla="*/ 5846667 w 6884912"/>
              <a:gd name="connsiteY86-4206" fmla="*/ 201786 h 1161397"/>
              <a:gd name="connsiteX87-4207" fmla="*/ 5960732 w 6884912"/>
              <a:gd name="connsiteY87-4208" fmla="*/ 220708 h 1161397"/>
              <a:gd name="connsiteX88-4209" fmla="*/ 6029542 w 6884912"/>
              <a:gd name="connsiteY88-4210" fmla="*/ 210339 h 1161397"/>
              <a:gd name="connsiteX89-4211" fmla="*/ 6141123 w 6884912"/>
              <a:gd name="connsiteY89-4212" fmla="*/ 159923 h 1161397"/>
              <a:gd name="connsiteX90-4213" fmla="*/ 6290640 w 6884912"/>
              <a:gd name="connsiteY90-4214" fmla="*/ 167441 h 1161397"/>
              <a:gd name="connsiteX91-4215" fmla="*/ 6322806 w 6884912"/>
              <a:gd name="connsiteY91-4216" fmla="*/ 213293 h 1161397"/>
              <a:gd name="connsiteX92-4217" fmla="*/ 6380420 w 6884912"/>
              <a:gd name="connsiteY92-4218" fmla="*/ 173195 h 1161397"/>
              <a:gd name="connsiteX93-4219" fmla="*/ 6507891 w 6884912"/>
              <a:gd name="connsiteY93-4220" fmla="*/ 118474 h 1161397"/>
              <a:gd name="connsiteX94-4221" fmla="*/ 6571807 w 6884912"/>
              <a:gd name="connsiteY94-4222" fmla="*/ 98636 h 1161397"/>
              <a:gd name="connsiteX95-4223" fmla="*/ 6671880 w 6884912"/>
              <a:gd name="connsiteY95-4224" fmla="*/ 82931 h 1161397"/>
              <a:gd name="connsiteX96-4225" fmla="*/ 6702266 w 6884912"/>
              <a:gd name="connsiteY96-4226" fmla="*/ 75470 h 1161397"/>
              <a:gd name="connsiteX97-4227" fmla="*/ 6845802 w 6884912"/>
              <a:gd name="connsiteY97-4228" fmla="*/ 24496 h 1161397"/>
              <a:gd name="connsiteX98-4229" fmla="*/ 6884912 w 6884912"/>
              <a:gd name="connsiteY98-4230" fmla="*/ 0 h 1161397"/>
              <a:gd name="connsiteX0-4231" fmla="*/ 6884912 w 6884912"/>
              <a:gd name="connsiteY0-4232" fmla="*/ 0 h 1161397"/>
              <a:gd name="connsiteX1-4233" fmla="*/ 6884912 w 6884912"/>
              <a:gd name="connsiteY1-4234" fmla="*/ 1161397 h 1161397"/>
              <a:gd name="connsiteX2-4235" fmla="*/ 0 w 6884912"/>
              <a:gd name="connsiteY2-4236" fmla="*/ 1161397 h 1161397"/>
              <a:gd name="connsiteX3-4237" fmla="*/ 27135 w 6884912"/>
              <a:gd name="connsiteY3-4238" fmla="*/ 1147460 h 1161397"/>
              <a:gd name="connsiteX4-4239" fmla="*/ 115388 w 6884912"/>
              <a:gd name="connsiteY4-4240" fmla="*/ 1111320 h 1161397"/>
              <a:gd name="connsiteX5-4241" fmla="*/ 213420 w 6884912"/>
              <a:gd name="connsiteY5-4242" fmla="*/ 1056868 h 1161397"/>
              <a:gd name="connsiteX6-4243" fmla="*/ 454970 w 6884912"/>
              <a:gd name="connsiteY6-4244" fmla="*/ 1023343 h 1161397"/>
              <a:gd name="connsiteX7-4245" fmla="*/ 548162 w 6884912"/>
              <a:gd name="connsiteY7-4246" fmla="*/ 984908 h 1161397"/>
              <a:gd name="connsiteX8-4247" fmla="*/ 651408 w 6884912"/>
              <a:gd name="connsiteY8-4248" fmla="*/ 984938 h 1161397"/>
              <a:gd name="connsiteX9-4249" fmla="*/ 723108 w 6884912"/>
              <a:gd name="connsiteY9-4250" fmla="*/ 941904 h 1161397"/>
              <a:gd name="connsiteX10-4251" fmla="*/ 797699 w 6884912"/>
              <a:gd name="connsiteY10-4252" fmla="*/ 931362 h 1161397"/>
              <a:gd name="connsiteX11-4253" fmla="*/ 843359 w 6884912"/>
              <a:gd name="connsiteY11-4254" fmla="*/ 910894 h 1161397"/>
              <a:gd name="connsiteX12-4255" fmla="*/ 965215 w 6884912"/>
              <a:gd name="connsiteY12-4256" fmla="*/ 846701 h 1161397"/>
              <a:gd name="connsiteX13-4257" fmla="*/ 1085080 w 6884912"/>
              <a:gd name="connsiteY13-4258" fmla="*/ 776086 h 1161397"/>
              <a:gd name="connsiteX14-4259" fmla="*/ 1131224 w 6884912"/>
              <a:gd name="connsiteY14-4260" fmla="*/ 706160 h 1161397"/>
              <a:gd name="connsiteX15-4261" fmla="*/ 1207847 w 6884912"/>
              <a:gd name="connsiteY15-4262" fmla="*/ 689087 h 1161397"/>
              <a:gd name="connsiteX16-4263" fmla="*/ 1242716 w 6884912"/>
              <a:gd name="connsiteY16-4264" fmla="*/ 698052 h 1161397"/>
              <a:gd name="connsiteX17-4265" fmla="*/ 1299977 w 6884912"/>
              <a:gd name="connsiteY17-4266" fmla="*/ 639196 h 1161397"/>
              <a:gd name="connsiteX18-4267" fmla="*/ 1326190 w 6884912"/>
              <a:gd name="connsiteY18-4268" fmla="*/ 625955 h 1161397"/>
              <a:gd name="connsiteX19-4269" fmla="*/ 1339600 w 6884912"/>
              <a:gd name="connsiteY19-4270" fmla="*/ 616295 h 1161397"/>
              <a:gd name="connsiteX20-4271" fmla="*/ 1340054 w 6884912"/>
              <a:gd name="connsiteY20-4272" fmla="*/ 614022 h 1161397"/>
              <a:gd name="connsiteX21-4273" fmla="*/ 1391606 w 6884912"/>
              <a:gd name="connsiteY21-4274" fmla="*/ 615229 h 1161397"/>
              <a:gd name="connsiteX22-4275" fmla="*/ 1397565 w 6884912"/>
              <a:gd name="connsiteY22-4276" fmla="*/ 611490 h 1161397"/>
              <a:gd name="connsiteX23-4277" fmla="*/ 1432302 w 6884912"/>
              <a:gd name="connsiteY23-4278" fmla="*/ 617267 h 1161397"/>
              <a:gd name="connsiteX24-4279" fmla="*/ 1449644 w 6884912"/>
              <a:gd name="connsiteY24-4280" fmla="*/ 617591 h 1161397"/>
              <a:gd name="connsiteX25-4281" fmla="*/ 1455793 w 6884912"/>
              <a:gd name="connsiteY25-4282" fmla="*/ 623174 h 1161397"/>
              <a:gd name="connsiteX26-4283" fmla="*/ 1480758 w 6884912"/>
              <a:gd name="connsiteY26-4284" fmla="*/ 620863 h 1161397"/>
              <a:gd name="connsiteX27-4285" fmla="*/ 1483154 w 6884912"/>
              <a:gd name="connsiteY27-4286" fmla="*/ 618527 h 1161397"/>
              <a:gd name="connsiteX28-4287" fmla="*/ 1505495 w 6884912"/>
              <a:gd name="connsiteY28-4288" fmla="*/ 624325 h 1161397"/>
              <a:gd name="connsiteX29-4289" fmla="*/ 1526340 w 6884912"/>
              <a:gd name="connsiteY29-4290" fmla="*/ 638496 h 1161397"/>
              <a:gd name="connsiteX30-4291" fmla="*/ 1731986 w 6884912"/>
              <a:gd name="connsiteY30-4292" fmla="*/ 589682 h 1161397"/>
              <a:gd name="connsiteX31-4293" fmla="*/ 1927935 w 6884912"/>
              <a:gd name="connsiteY31-4294" fmla="*/ 628540 h 1161397"/>
              <a:gd name="connsiteX32-4295" fmla="*/ 2039075 w 6884912"/>
              <a:gd name="connsiteY32-4296" fmla="*/ 599964 h 1161397"/>
              <a:gd name="connsiteX33-4297" fmla="*/ 2066980 w 6884912"/>
              <a:gd name="connsiteY33-4298" fmla="*/ 550413 h 1161397"/>
              <a:gd name="connsiteX34-4299" fmla="*/ 2352236 w 6884912"/>
              <a:gd name="connsiteY34-4300" fmla="*/ 519602 h 1161397"/>
              <a:gd name="connsiteX35-4301" fmla="*/ 2420791 w 6884912"/>
              <a:gd name="connsiteY35-4302" fmla="*/ 492826 h 1161397"/>
              <a:gd name="connsiteX36-4303" fmla="*/ 2489932 w 6884912"/>
              <a:gd name="connsiteY36-4304" fmla="*/ 507864 h 1161397"/>
              <a:gd name="connsiteX37-4305" fmla="*/ 2512917 w 6884912"/>
              <a:gd name="connsiteY37-4306" fmla="*/ 489127 h 1161397"/>
              <a:gd name="connsiteX38-4307" fmla="*/ 2516783 w 6884912"/>
              <a:gd name="connsiteY38-4308" fmla="*/ 485473 h 1161397"/>
              <a:gd name="connsiteX39-4309" fmla="*/ 2534360 w 6884912"/>
              <a:gd name="connsiteY39-4310" fmla="*/ 480064 h 1161397"/>
              <a:gd name="connsiteX40-4311" fmla="*/ 2536691 w 6884912"/>
              <a:gd name="connsiteY40-4312" fmla="*/ 467018 h 1161397"/>
              <a:gd name="connsiteX41-4313" fmla="*/ 2561265 w 6884912"/>
              <a:gd name="connsiteY41-4314" fmla="*/ 450623 h 1161397"/>
              <a:gd name="connsiteX42-4315" fmla="*/ 2594349 w 6884912"/>
              <a:gd name="connsiteY42-4316" fmla="*/ 443884 h 1161397"/>
              <a:gd name="connsiteX43-4317" fmla="*/ 2754324 w 6884912"/>
              <a:gd name="connsiteY43-4318" fmla="*/ 424766 h 1161397"/>
              <a:gd name="connsiteX44-4319" fmla="*/ 2848470 w 6884912"/>
              <a:gd name="connsiteY44-4320" fmla="*/ 405966 h 1161397"/>
              <a:gd name="connsiteX45-4321" fmla="*/ 2881772 w 6884912"/>
              <a:gd name="connsiteY45-4322" fmla="*/ 387260 h 1161397"/>
              <a:gd name="connsiteX46-4323" fmla="*/ 2929932 w 6884912"/>
              <a:gd name="connsiteY46-4324" fmla="*/ 368912 h 1161397"/>
              <a:gd name="connsiteX47-4325" fmla="*/ 3013020 w 6884912"/>
              <a:gd name="connsiteY47-4326" fmla="*/ 327578 h 1161397"/>
              <a:gd name="connsiteX48-4327" fmla="*/ 3222191 w 6884912"/>
              <a:gd name="connsiteY48-4328" fmla="*/ 307887 h 1161397"/>
              <a:gd name="connsiteX49-4329" fmla="*/ 3227953 w 6884912"/>
              <a:gd name="connsiteY49-4330" fmla="*/ 297650 h 1161397"/>
              <a:gd name="connsiteX50-4331" fmla="*/ 3510042 w 6884912"/>
              <a:gd name="connsiteY50-4332" fmla="*/ 311820 h 1161397"/>
              <a:gd name="connsiteX51-4333" fmla="*/ 3626773 w 6884912"/>
              <a:gd name="connsiteY51-4334" fmla="*/ 290452 h 1161397"/>
              <a:gd name="connsiteX52-4335" fmla="*/ 3666217 w 6884912"/>
              <a:gd name="connsiteY52-4336" fmla="*/ 273255 h 1161397"/>
              <a:gd name="connsiteX53-4337" fmla="*/ 3732427 w 6884912"/>
              <a:gd name="connsiteY53-4338" fmla="*/ 245039 h 1161397"/>
              <a:gd name="connsiteX54-4339" fmla="*/ 3777022 w 6884912"/>
              <a:gd name="connsiteY54-4340" fmla="*/ 200276 h 1161397"/>
              <a:gd name="connsiteX55-4341" fmla="*/ 3791246 w 6884912"/>
              <a:gd name="connsiteY55-4342" fmla="*/ 189996 h 1161397"/>
              <a:gd name="connsiteX56-4343" fmla="*/ 3819864 w 6884912"/>
              <a:gd name="connsiteY56-4344" fmla="*/ 194605 h 1161397"/>
              <a:gd name="connsiteX57-4345" fmla="*/ 3830398 w 6884912"/>
              <a:gd name="connsiteY57-4346" fmla="*/ 188383 h 1161397"/>
              <a:gd name="connsiteX58-4347" fmla="*/ 3834360 w 6884912"/>
              <a:gd name="connsiteY58-4348" fmla="*/ 188992 h 1161397"/>
              <a:gd name="connsiteX59-4349" fmla="*/ 3843715 w 6884912"/>
              <a:gd name="connsiteY59-4350" fmla="*/ 188752 h 1161397"/>
              <a:gd name="connsiteX60-4351" fmla="*/ 3842609 w 6884912"/>
              <a:gd name="connsiteY60-4352" fmla="*/ 197386 h 1161397"/>
              <a:gd name="connsiteX61-4353" fmla="*/ 3853961 w 6884912"/>
              <a:gd name="connsiteY61-4354" fmla="*/ 213380 h 1161397"/>
              <a:gd name="connsiteX62-4355" fmla="*/ 3907640 w 6884912"/>
              <a:gd name="connsiteY62-4356" fmla="*/ 207568 h 1161397"/>
              <a:gd name="connsiteX63-4357" fmla="*/ 3910449 w 6884912"/>
              <a:gd name="connsiteY63-4358" fmla="*/ 197808 h 1161397"/>
              <a:gd name="connsiteX64-4359" fmla="*/ 3917197 w 6884912"/>
              <a:gd name="connsiteY64-4360" fmla="*/ 196121 h 1161397"/>
              <a:gd name="connsiteX65-4361" fmla="*/ 3922400 w 6884912"/>
              <a:gd name="connsiteY65-4362" fmla="*/ 205056 h 1161397"/>
              <a:gd name="connsiteX66-4363" fmla="*/ 4013061 w 6884912"/>
              <a:gd name="connsiteY66-4364" fmla="*/ 224874 h 1161397"/>
              <a:gd name="connsiteX67-4365" fmla="*/ 4220717 w 6884912"/>
              <a:gd name="connsiteY67-4366" fmla="*/ 192946 h 1161397"/>
              <a:gd name="connsiteX68-4367" fmla="*/ 4228802 w 6884912"/>
              <a:gd name="connsiteY68-4368" fmla="*/ 201468 h 1161397"/>
              <a:gd name="connsiteX69-4369" fmla="*/ 4289361 w 6884912"/>
              <a:gd name="connsiteY69-4370" fmla="*/ 196642 h 1161397"/>
              <a:gd name="connsiteX70-4371" fmla="*/ 4498913 w 6884912"/>
              <a:gd name="connsiteY70-4372" fmla="*/ 118915 h 1161397"/>
              <a:gd name="connsiteX71-4373" fmla="*/ 4617330 w 6884912"/>
              <a:gd name="connsiteY71-4374" fmla="*/ 111163 h 1161397"/>
              <a:gd name="connsiteX72-4375" fmla="*/ 4659778 w 6884912"/>
              <a:gd name="connsiteY72-4376" fmla="*/ 118219 h 1161397"/>
              <a:gd name="connsiteX73-4377" fmla="*/ 4730870 w 6884912"/>
              <a:gd name="connsiteY73-4378" fmla="*/ 129432 h 1161397"/>
              <a:gd name="connsiteX74-4379" fmla="*/ 4844073 w 6884912"/>
              <a:gd name="connsiteY74-4380" fmla="*/ 161768 h 1161397"/>
              <a:gd name="connsiteX75-4381" fmla="*/ 4856454 w 6884912"/>
              <a:gd name="connsiteY75-4382" fmla="*/ 130488 h 1161397"/>
              <a:gd name="connsiteX76-4383" fmla="*/ 4920038 w 6884912"/>
              <a:gd name="connsiteY76-4384" fmla="*/ 140418 h 1161397"/>
              <a:gd name="connsiteX77-4385" fmla="*/ 5016639 w 6884912"/>
              <a:gd name="connsiteY77-4386" fmla="*/ 158905 h 1161397"/>
              <a:gd name="connsiteX78-4387" fmla="*/ 5072009 w 6884912"/>
              <a:gd name="connsiteY78-4388" fmla="*/ 161502 h 1161397"/>
              <a:gd name="connsiteX79-4389" fmla="*/ 5223626 w 6884912"/>
              <a:gd name="connsiteY79-4390" fmla="*/ 177356 h 1161397"/>
              <a:gd name="connsiteX80-4391" fmla="*/ 5375773 w 6884912"/>
              <a:gd name="connsiteY80-4392" fmla="*/ 199913 h 1161397"/>
              <a:gd name="connsiteX81-4393" fmla="*/ 5467502 w 6884912"/>
              <a:gd name="connsiteY81-4394" fmla="*/ 250963 h 1161397"/>
              <a:gd name="connsiteX82-4395" fmla="*/ 5592395 w 6884912"/>
              <a:gd name="connsiteY82-4396" fmla="*/ 265434 h 1161397"/>
              <a:gd name="connsiteX83-4397" fmla="*/ 5613532 w 6884912"/>
              <a:gd name="connsiteY83-4398" fmla="*/ 273379 h 1161397"/>
              <a:gd name="connsiteX84-4399" fmla="*/ 5642173 w 6884912"/>
              <a:gd name="connsiteY84-4400" fmla="*/ 266904 h 1161397"/>
              <a:gd name="connsiteX85-4401" fmla="*/ 5756910 w 6884912"/>
              <a:gd name="connsiteY85-4402" fmla="*/ 239211 h 1161397"/>
              <a:gd name="connsiteX86-4403" fmla="*/ 5846667 w 6884912"/>
              <a:gd name="connsiteY86-4404" fmla="*/ 201786 h 1161397"/>
              <a:gd name="connsiteX87-4405" fmla="*/ 5960732 w 6884912"/>
              <a:gd name="connsiteY87-4406" fmla="*/ 220708 h 1161397"/>
              <a:gd name="connsiteX88-4407" fmla="*/ 6029542 w 6884912"/>
              <a:gd name="connsiteY88-4408" fmla="*/ 210339 h 1161397"/>
              <a:gd name="connsiteX89-4409" fmla="*/ 6141123 w 6884912"/>
              <a:gd name="connsiteY89-4410" fmla="*/ 159923 h 1161397"/>
              <a:gd name="connsiteX90-4411" fmla="*/ 6290640 w 6884912"/>
              <a:gd name="connsiteY90-4412" fmla="*/ 167441 h 1161397"/>
              <a:gd name="connsiteX91-4413" fmla="*/ 6322806 w 6884912"/>
              <a:gd name="connsiteY91-4414" fmla="*/ 213293 h 1161397"/>
              <a:gd name="connsiteX92-4415" fmla="*/ 6380420 w 6884912"/>
              <a:gd name="connsiteY92-4416" fmla="*/ 173195 h 1161397"/>
              <a:gd name="connsiteX93-4417" fmla="*/ 6507891 w 6884912"/>
              <a:gd name="connsiteY93-4418" fmla="*/ 118474 h 1161397"/>
              <a:gd name="connsiteX94-4419" fmla="*/ 6571807 w 6884912"/>
              <a:gd name="connsiteY94-4420" fmla="*/ 98636 h 1161397"/>
              <a:gd name="connsiteX95-4421" fmla="*/ 6671880 w 6884912"/>
              <a:gd name="connsiteY95-4422" fmla="*/ 82931 h 1161397"/>
              <a:gd name="connsiteX96-4423" fmla="*/ 6702266 w 6884912"/>
              <a:gd name="connsiteY96-4424" fmla="*/ 75470 h 1161397"/>
              <a:gd name="connsiteX97-4425" fmla="*/ 6845802 w 6884912"/>
              <a:gd name="connsiteY97-4426" fmla="*/ 24496 h 1161397"/>
              <a:gd name="connsiteX98-4427" fmla="*/ 6884912 w 6884912"/>
              <a:gd name="connsiteY98-4428" fmla="*/ 0 h 1161397"/>
              <a:gd name="connsiteX0-4429" fmla="*/ 6884912 w 6884912"/>
              <a:gd name="connsiteY0-4430" fmla="*/ 0 h 1161397"/>
              <a:gd name="connsiteX1-4431" fmla="*/ 6884912 w 6884912"/>
              <a:gd name="connsiteY1-4432" fmla="*/ 1161397 h 1161397"/>
              <a:gd name="connsiteX2-4433" fmla="*/ 0 w 6884912"/>
              <a:gd name="connsiteY2-4434" fmla="*/ 1161397 h 1161397"/>
              <a:gd name="connsiteX3-4435" fmla="*/ 27135 w 6884912"/>
              <a:gd name="connsiteY3-4436" fmla="*/ 1147460 h 1161397"/>
              <a:gd name="connsiteX4-4437" fmla="*/ 115388 w 6884912"/>
              <a:gd name="connsiteY4-4438" fmla="*/ 1111320 h 1161397"/>
              <a:gd name="connsiteX5-4439" fmla="*/ 213420 w 6884912"/>
              <a:gd name="connsiteY5-4440" fmla="*/ 1056868 h 1161397"/>
              <a:gd name="connsiteX6-4441" fmla="*/ 454970 w 6884912"/>
              <a:gd name="connsiteY6-4442" fmla="*/ 1023343 h 1161397"/>
              <a:gd name="connsiteX7-4443" fmla="*/ 548162 w 6884912"/>
              <a:gd name="connsiteY7-4444" fmla="*/ 984908 h 1161397"/>
              <a:gd name="connsiteX8-4445" fmla="*/ 651408 w 6884912"/>
              <a:gd name="connsiteY8-4446" fmla="*/ 984938 h 1161397"/>
              <a:gd name="connsiteX9-4447" fmla="*/ 723108 w 6884912"/>
              <a:gd name="connsiteY9-4448" fmla="*/ 941904 h 1161397"/>
              <a:gd name="connsiteX10-4449" fmla="*/ 797699 w 6884912"/>
              <a:gd name="connsiteY10-4450" fmla="*/ 931362 h 1161397"/>
              <a:gd name="connsiteX11-4451" fmla="*/ 843359 w 6884912"/>
              <a:gd name="connsiteY11-4452" fmla="*/ 910894 h 1161397"/>
              <a:gd name="connsiteX12-4453" fmla="*/ 965215 w 6884912"/>
              <a:gd name="connsiteY12-4454" fmla="*/ 846701 h 1161397"/>
              <a:gd name="connsiteX13-4455" fmla="*/ 1085080 w 6884912"/>
              <a:gd name="connsiteY13-4456" fmla="*/ 776086 h 1161397"/>
              <a:gd name="connsiteX14-4457" fmla="*/ 1137166 w 6884912"/>
              <a:gd name="connsiteY14-4458" fmla="*/ 744338 h 1161397"/>
              <a:gd name="connsiteX15-4459" fmla="*/ 1207847 w 6884912"/>
              <a:gd name="connsiteY15-4460" fmla="*/ 689087 h 1161397"/>
              <a:gd name="connsiteX16-4461" fmla="*/ 1242716 w 6884912"/>
              <a:gd name="connsiteY16-4462" fmla="*/ 698052 h 1161397"/>
              <a:gd name="connsiteX17-4463" fmla="*/ 1299977 w 6884912"/>
              <a:gd name="connsiteY17-4464" fmla="*/ 639196 h 1161397"/>
              <a:gd name="connsiteX18-4465" fmla="*/ 1326190 w 6884912"/>
              <a:gd name="connsiteY18-4466" fmla="*/ 625955 h 1161397"/>
              <a:gd name="connsiteX19-4467" fmla="*/ 1339600 w 6884912"/>
              <a:gd name="connsiteY19-4468" fmla="*/ 616295 h 1161397"/>
              <a:gd name="connsiteX20-4469" fmla="*/ 1340054 w 6884912"/>
              <a:gd name="connsiteY20-4470" fmla="*/ 614022 h 1161397"/>
              <a:gd name="connsiteX21-4471" fmla="*/ 1391606 w 6884912"/>
              <a:gd name="connsiteY21-4472" fmla="*/ 615229 h 1161397"/>
              <a:gd name="connsiteX22-4473" fmla="*/ 1397565 w 6884912"/>
              <a:gd name="connsiteY22-4474" fmla="*/ 611490 h 1161397"/>
              <a:gd name="connsiteX23-4475" fmla="*/ 1432302 w 6884912"/>
              <a:gd name="connsiteY23-4476" fmla="*/ 617267 h 1161397"/>
              <a:gd name="connsiteX24-4477" fmla="*/ 1449644 w 6884912"/>
              <a:gd name="connsiteY24-4478" fmla="*/ 617591 h 1161397"/>
              <a:gd name="connsiteX25-4479" fmla="*/ 1455793 w 6884912"/>
              <a:gd name="connsiteY25-4480" fmla="*/ 623174 h 1161397"/>
              <a:gd name="connsiteX26-4481" fmla="*/ 1480758 w 6884912"/>
              <a:gd name="connsiteY26-4482" fmla="*/ 620863 h 1161397"/>
              <a:gd name="connsiteX27-4483" fmla="*/ 1483154 w 6884912"/>
              <a:gd name="connsiteY27-4484" fmla="*/ 618527 h 1161397"/>
              <a:gd name="connsiteX28-4485" fmla="*/ 1505495 w 6884912"/>
              <a:gd name="connsiteY28-4486" fmla="*/ 624325 h 1161397"/>
              <a:gd name="connsiteX29-4487" fmla="*/ 1526340 w 6884912"/>
              <a:gd name="connsiteY29-4488" fmla="*/ 638496 h 1161397"/>
              <a:gd name="connsiteX30-4489" fmla="*/ 1731986 w 6884912"/>
              <a:gd name="connsiteY30-4490" fmla="*/ 589682 h 1161397"/>
              <a:gd name="connsiteX31-4491" fmla="*/ 1927935 w 6884912"/>
              <a:gd name="connsiteY31-4492" fmla="*/ 628540 h 1161397"/>
              <a:gd name="connsiteX32-4493" fmla="*/ 2039075 w 6884912"/>
              <a:gd name="connsiteY32-4494" fmla="*/ 599964 h 1161397"/>
              <a:gd name="connsiteX33-4495" fmla="*/ 2066980 w 6884912"/>
              <a:gd name="connsiteY33-4496" fmla="*/ 550413 h 1161397"/>
              <a:gd name="connsiteX34-4497" fmla="*/ 2352236 w 6884912"/>
              <a:gd name="connsiteY34-4498" fmla="*/ 519602 h 1161397"/>
              <a:gd name="connsiteX35-4499" fmla="*/ 2420791 w 6884912"/>
              <a:gd name="connsiteY35-4500" fmla="*/ 492826 h 1161397"/>
              <a:gd name="connsiteX36-4501" fmla="*/ 2489932 w 6884912"/>
              <a:gd name="connsiteY36-4502" fmla="*/ 507864 h 1161397"/>
              <a:gd name="connsiteX37-4503" fmla="*/ 2512917 w 6884912"/>
              <a:gd name="connsiteY37-4504" fmla="*/ 489127 h 1161397"/>
              <a:gd name="connsiteX38-4505" fmla="*/ 2516783 w 6884912"/>
              <a:gd name="connsiteY38-4506" fmla="*/ 485473 h 1161397"/>
              <a:gd name="connsiteX39-4507" fmla="*/ 2534360 w 6884912"/>
              <a:gd name="connsiteY39-4508" fmla="*/ 480064 h 1161397"/>
              <a:gd name="connsiteX40-4509" fmla="*/ 2536691 w 6884912"/>
              <a:gd name="connsiteY40-4510" fmla="*/ 467018 h 1161397"/>
              <a:gd name="connsiteX41-4511" fmla="*/ 2561265 w 6884912"/>
              <a:gd name="connsiteY41-4512" fmla="*/ 450623 h 1161397"/>
              <a:gd name="connsiteX42-4513" fmla="*/ 2594349 w 6884912"/>
              <a:gd name="connsiteY42-4514" fmla="*/ 443884 h 1161397"/>
              <a:gd name="connsiteX43-4515" fmla="*/ 2754324 w 6884912"/>
              <a:gd name="connsiteY43-4516" fmla="*/ 424766 h 1161397"/>
              <a:gd name="connsiteX44-4517" fmla="*/ 2848470 w 6884912"/>
              <a:gd name="connsiteY44-4518" fmla="*/ 405966 h 1161397"/>
              <a:gd name="connsiteX45-4519" fmla="*/ 2881772 w 6884912"/>
              <a:gd name="connsiteY45-4520" fmla="*/ 387260 h 1161397"/>
              <a:gd name="connsiteX46-4521" fmla="*/ 2929932 w 6884912"/>
              <a:gd name="connsiteY46-4522" fmla="*/ 368912 h 1161397"/>
              <a:gd name="connsiteX47-4523" fmla="*/ 3013020 w 6884912"/>
              <a:gd name="connsiteY47-4524" fmla="*/ 327578 h 1161397"/>
              <a:gd name="connsiteX48-4525" fmla="*/ 3222191 w 6884912"/>
              <a:gd name="connsiteY48-4526" fmla="*/ 307887 h 1161397"/>
              <a:gd name="connsiteX49-4527" fmla="*/ 3227953 w 6884912"/>
              <a:gd name="connsiteY49-4528" fmla="*/ 297650 h 1161397"/>
              <a:gd name="connsiteX50-4529" fmla="*/ 3510042 w 6884912"/>
              <a:gd name="connsiteY50-4530" fmla="*/ 311820 h 1161397"/>
              <a:gd name="connsiteX51-4531" fmla="*/ 3626773 w 6884912"/>
              <a:gd name="connsiteY51-4532" fmla="*/ 290452 h 1161397"/>
              <a:gd name="connsiteX52-4533" fmla="*/ 3666217 w 6884912"/>
              <a:gd name="connsiteY52-4534" fmla="*/ 273255 h 1161397"/>
              <a:gd name="connsiteX53-4535" fmla="*/ 3732427 w 6884912"/>
              <a:gd name="connsiteY53-4536" fmla="*/ 245039 h 1161397"/>
              <a:gd name="connsiteX54-4537" fmla="*/ 3777022 w 6884912"/>
              <a:gd name="connsiteY54-4538" fmla="*/ 200276 h 1161397"/>
              <a:gd name="connsiteX55-4539" fmla="*/ 3791246 w 6884912"/>
              <a:gd name="connsiteY55-4540" fmla="*/ 189996 h 1161397"/>
              <a:gd name="connsiteX56-4541" fmla="*/ 3819864 w 6884912"/>
              <a:gd name="connsiteY56-4542" fmla="*/ 194605 h 1161397"/>
              <a:gd name="connsiteX57-4543" fmla="*/ 3830398 w 6884912"/>
              <a:gd name="connsiteY57-4544" fmla="*/ 188383 h 1161397"/>
              <a:gd name="connsiteX58-4545" fmla="*/ 3834360 w 6884912"/>
              <a:gd name="connsiteY58-4546" fmla="*/ 188992 h 1161397"/>
              <a:gd name="connsiteX59-4547" fmla="*/ 3843715 w 6884912"/>
              <a:gd name="connsiteY59-4548" fmla="*/ 188752 h 1161397"/>
              <a:gd name="connsiteX60-4549" fmla="*/ 3842609 w 6884912"/>
              <a:gd name="connsiteY60-4550" fmla="*/ 197386 h 1161397"/>
              <a:gd name="connsiteX61-4551" fmla="*/ 3853961 w 6884912"/>
              <a:gd name="connsiteY61-4552" fmla="*/ 213380 h 1161397"/>
              <a:gd name="connsiteX62-4553" fmla="*/ 3907640 w 6884912"/>
              <a:gd name="connsiteY62-4554" fmla="*/ 207568 h 1161397"/>
              <a:gd name="connsiteX63-4555" fmla="*/ 3910449 w 6884912"/>
              <a:gd name="connsiteY63-4556" fmla="*/ 197808 h 1161397"/>
              <a:gd name="connsiteX64-4557" fmla="*/ 3917197 w 6884912"/>
              <a:gd name="connsiteY64-4558" fmla="*/ 196121 h 1161397"/>
              <a:gd name="connsiteX65-4559" fmla="*/ 3922400 w 6884912"/>
              <a:gd name="connsiteY65-4560" fmla="*/ 205056 h 1161397"/>
              <a:gd name="connsiteX66-4561" fmla="*/ 4013061 w 6884912"/>
              <a:gd name="connsiteY66-4562" fmla="*/ 224874 h 1161397"/>
              <a:gd name="connsiteX67-4563" fmla="*/ 4220717 w 6884912"/>
              <a:gd name="connsiteY67-4564" fmla="*/ 192946 h 1161397"/>
              <a:gd name="connsiteX68-4565" fmla="*/ 4228802 w 6884912"/>
              <a:gd name="connsiteY68-4566" fmla="*/ 201468 h 1161397"/>
              <a:gd name="connsiteX69-4567" fmla="*/ 4289361 w 6884912"/>
              <a:gd name="connsiteY69-4568" fmla="*/ 196642 h 1161397"/>
              <a:gd name="connsiteX70-4569" fmla="*/ 4498913 w 6884912"/>
              <a:gd name="connsiteY70-4570" fmla="*/ 118915 h 1161397"/>
              <a:gd name="connsiteX71-4571" fmla="*/ 4617330 w 6884912"/>
              <a:gd name="connsiteY71-4572" fmla="*/ 111163 h 1161397"/>
              <a:gd name="connsiteX72-4573" fmla="*/ 4659778 w 6884912"/>
              <a:gd name="connsiteY72-4574" fmla="*/ 118219 h 1161397"/>
              <a:gd name="connsiteX73-4575" fmla="*/ 4730870 w 6884912"/>
              <a:gd name="connsiteY73-4576" fmla="*/ 129432 h 1161397"/>
              <a:gd name="connsiteX74-4577" fmla="*/ 4844073 w 6884912"/>
              <a:gd name="connsiteY74-4578" fmla="*/ 161768 h 1161397"/>
              <a:gd name="connsiteX75-4579" fmla="*/ 4856454 w 6884912"/>
              <a:gd name="connsiteY75-4580" fmla="*/ 130488 h 1161397"/>
              <a:gd name="connsiteX76-4581" fmla="*/ 4920038 w 6884912"/>
              <a:gd name="connsiteY76-4582" fmla="*/ 140418 h 1161397"/>
              <a:gd name="connsiteX77-4583" fmla="*/ 5016639 w 6884912"/>
              <a:gd name="connsiteY77-4584" fmla="*/ 158905 h 1161397"/>
              <a:gd name="connsiteX78-4585" fmla="*/ 5072009 w 6884912"/>
              <a:gd name="connsiteY78-4586" fmla="*/ 161502 h 1161397"/>
              <a:gd name="connsiteX79-4587" fmla="*/ 5223626 w 6884912"/>
              <a:gd name="connsiteY79-4588" fmla="*/ 177356 h 1161397"/>
              <a:gd name="connsiteX80-4589" fmla="*/ 5375773 w 6884912"/>
              <a:gd name="connsiteY80-4590" fmla="*/ 199913 h 1161397"/>
              <a:gd name="connsiteX81-4591" fmla="*/ 5467502 w 6884912"/>
              <a:gd name="connsiteY81-4592" fmla="*/ 250963 h 1161397"/>
              <a:gd name="connsiteX82-4593" fmla="*/ 5592395 w 6884912"/>
              <a:gd name="connsiteY82-4594" fmla="*/ 265434 h 1161397"/>
              <a:gd name="connsiteX83-4595" fmla="*/ 5613532 w 6884912"/>
              <a:gd name="connsiteY83-4596" fmla="*/ 273379 h 1161397"/>
              <a:gd name="connsiteX84-4597" fmla="*/ 5642173 w 6884912"/>
              <a:gd name="connsiteY84-4598" fmla="*/ 266904 h 1161397"/>
              <a:gd name="connsiteX85-4599" fmla="*/ 5756910 w 6884912"/>
              <a:gd name="connsiteY85-4600" fmla="*/ 239211 h 1161397"/>
              <a:gd name="connsiteX86-4601" fmla="*/ 5846667 w 6884912"/>
              <a:gd name="connsiteY86-4602" fmla="*/ 201786 h 1161397"/>
              <a:gd name="connsiteX87-4603" fmla="*/ 5960732 w 6884912"/>
              <a:gd name="connsiteY87-4604" fmla="*/ 220708 h 1161397"/>
              <a:gd name="connsiteX88-4605" fmla="*/ 6029542 w 6884912"/>
              <a:gd name="connsiteY88-4606" fmla="*/ 210339 h 1161397"/>
              <a:gd name="connsiteX89-4607" fmla="*/ 6141123 w 6884912"/>
              <a:gd name="connsiteY89-4608" fmla="*/ 159923 h 1161397"/>
              <a:gd name="connsiteX90-4609" fmla="*/ 6290640 w 6884912"/>
              <a:gd name="connsiteY90-4610" fmla="*/ 167441 h 1161397"/>
              <a:gd name="connsiteX91-4611" fmla="*/ 6322806 w 6884912"/>
              <a:gd name="connsiteY91-4612" fmla="*/ 213293 h 1161397"/>
              <a:gd name="connsiteX92-4613" fmla="*/ 6380420 w 6884912"/>
              <a:gd name="connsiteY92-4614" fmla="*/ 173195 h 1161397"/>
              <a:gd name="connsiteX93-4615" fmla="*/ 6507891 w 6884912"/>
              <a:gd name="connsiteY93-4616" fmla="*/ 118474 h 1161397"/>
              <a:gd name="connsiteX94-4617" fmla="*/ 6571807 w 6884912"/>
              <a:gd name="connsiteY94-4618" fmla="*/ 98636 h 1161397"/>
              <a:gd name="connsiteX95-4619" fmla="*/ 6671880 w 6884912"/>
              <a:gd name="connsiteY95-4620" fmla="*/ 82931 h 1161397"/>
              <a:gd name="connsiteX96-4621" fmla="*/ 6702266 w 6884912"/>
              <a:gd name="connsiteY96-4622" fmla="*/ 75470 h 1161397"/>
              <a:gd name="connsiteX97-4623" fmla="*/ 6845802 w 6884912"/>
              <a:gd name="connsiteY97-4624" fmla="*/ 24496 h 1161397"/>
              <a:gd name="connsiteX98-4625" fmla="*/ 6884912 w 6884912"/>
              <a:gd name="connsiteY98-4626" fmla="*/ 0 h 116139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 ang="0">
                <a:pos x="connsiteX46-93" y="connsiteY46-94"/>
              </a:cxn>
              <a:cxn ang="0">
                <a:pos x="connsiteX47-95" y="connsiteY47-96"/>
              </a:cxn>
              <a:cxn ang="0">
                <a:pos x="connsiteX48-97" y="connsiteY48-98"/>
              </a:cxn>
              <a:cxn ang="0">
                <a:pos x="connsiteX49-99" y="connsiteY49-100"/>
              </a:cxn>
              <a:cxn ang="0">
                <a:pos x="connsiteX50-101" y="connsiteY50-102"/>
              </a:cxn>
              <a:cxn ang="0">
                <a:pos x="connsiteX51-103" y="connsiteY51-104"/>
              </a:cxn>
              <a:cxn ang="0">
                <a:pos x="connsiteX52-105" y="connsiteY52-106"/>
              </a:cxn>
              <a:cxn ang="0">
                <a:pos x="connsiteX53-107" y="connsiteY53-108"/>
              </a:cxn>
              <a:cxn ang="0">
                <a:pos x="connsiteX54-109" y="connsiteY54-110"/>
              </a:cxn>
              <a:cxn ang="0">
                <a:pos x="connsiteX55-111" y="connsiteY55-112"/>
              </a:cxn>
              <a:cxn ang="0">
                <a:pos x="connsiteX56-113" y="connsiteY56-114"/>
              </a:cxn>
              <a:cxn ang="0">
                <a:pos x="connsiteX57-115" y="connsiteY57-116"/>
              </a:cxn>
              <a:cxn ang="0">
                <a:pos x="connsiteX58-117" y="connsiteY58-118"/>
              </a:cxn>
              <a:cxn ang="0">
                <a:pos x="connsiteX59-119" y="connsiteY59-120"/>
              </a:cxn>
              <a:cxn ang="0">
                <a:pos x="connsiteX60-121" y="connsiteY60-122"/>
              </a:cxn>
              <a:cxn ang="0">
                <a:pos x="connsiteX61-123" y="connsiteY61-124"/>
              </a:cxn>
              <a:cxn ang="0">
                <a:pos x="connsiteX62-125" y="connsiteY62-126"/>
              </a:cxn>
              <a:cxn ang="0">
                <a:pos x="connsiteX63-127" y="connsiteY63-128"/>
              </a:cxn>
              <a:cxn ang="0">
                <a:pos x="connsiteX64-129" y="connsiteY64-130"/>
              </a:cxn>
              <a:cxn ang="0">
                <a:pos x="connsiteX65-131" y="connsiteY65-132"/>
              </a:cxn>
              <a:cxn ang="0">
                <a:pos x="connsiteX66-133" y="connsiteY66-134"/>
              </a:cxn>
              <a:cxn ang="0">
                <a:pos x="connsiteX67-135" y="connsiteY67-136"/>
              </a:cxn>
              <a:cxn ang="0">
                <a:pos x="connsiteX68-137" y="connsiteY68-138"/>
              </a:cxn>
              <a:cxn ang="0">
                <a:pos x="connsiteX69-139" y="connsiteY69-140"/>
              </a:cxn>
              <a:cxn ang="0">
                <a:pos x="connsiteX70-141" y="connsiteY70-142"/>
              </a:cxn>
              <a:cxn ang="0">
                <a:pos x="connsiteX71-143" y="connsiteY71-144"/>
              </a:cxn>
              <a:cxn ang="0">
                <a:pos x="connsiteX72-145" y="connsiteY72-146"/>
              </a:cxn>
              <a:cxn ang="0">
                <a:pos x="connsiteX73-147" y="connsiteY73-148"/>
              </a:cxn>
              <a:cxn ang="0">
                <a:pos x="connsiteX74-149" y="connsiteY74-150"/>
              </a:cxn>
              <a:cxn ang="0">
                <a:pos x="connsiteX75-151" y="connsiteY75-152"/>
              </a:cxn>
              <a:cxn ang="0">
                <a:pos x="connsiteX76-153" y="connsiteY76-154"/>
              </a:cxn>
              <a:cxn ang="0">
                <a:pos x="connsiteX77-155" y="connsiteY77-156"/>
              </a:cxn>
              <a:cxn ang="0">
                <a:pos x="connsiteX78-157" y="connsiteY78-158"/>
              </a:cxn>
              <a:cxn ang="0">
                <a:pos x="connsiteX79-159" y="connsiteY79-160"/>
              </a:cxn>
              <a:cxn ang="0">
                <a:pos x="connsiteX80-161" y="connsiteY80-162"/>
              </a:cxn>
              <a:cxn ang="0">
                <a:pos x="connsiteX81-163" y="connsiteY81-164"/>
              </a:cxn>
              <a:cxn ang="0">
                <a:pos x="connsiteX82-165" y="connsiteY82-166"/>
              </a:cxn>
              <a:cxn ang="0">
                <a:pos x="connsiteX83-167" y="connsiteY83-168"/>
              </a:cxn>
              <a:cxn ang="0">
                <a:pos x="connsiteX84-169" y="connsiteY84-170"/>
              </a:cxn>
              <a:cxn ang="0">
                <a:pos x="connsiteX85-171" y="connsiteY85-172"/>
              </a:cxn>
              <a:cxn ang="0">
                <a:pos x="connsiteX86-173" y="connsiteY86-174"/>
              </a:cxn>
              <a:cxn ang="0">
                <a:pos x="connsiteX87-175" y="connsiteY87-176"/>
              </a:cxn>
              <a:cxn ang="0">
                <a:pos x="connsiteX88-177" y="connsiteY88-178"/>
              </a:cxn>
              <a:cxn ang="0">
                <a:pos x="connsiteX89-179" y="connsiteY89-180"/>
              </a:cxn>
              <a:cxn ang="0">
                <a:pos x="connsiteX90-181" y="connsiteY90-182"/>
              </a:cxn>
              <a:cxn ang="0">
                <a:pos x="connsiteX91-183" y="connsiteY91-184"/>
              </a:cxn>
              <a:cxn ang="0">
                <a:pos x="connsiteX92-185" y="connsiteY92-186"/>
              </a:cxn>
              <a:cxn ang="0">
                <a:pos x="connsiteX93-187" y="connsiteY93-188"/>
              </a:cxn>
              <a:cxn ang="0">
                <a:pos x="connsiteX94-189" y="connsiteY94-190"/>
              </a:cxn>
              <a:cxn ang="0">
                <a:pos x="connsiteX95-191" y="connsiteY95-192"/>
              </a:cxn>
              <a:cxn ang="0">
                <a:pos x="connsiteX96-193" y="connsiteY96-194"/>
              </a:cxn>
              <a:cxn ang="0">
                <a:pos x="connsiteX97-195" y="connsiteY97-196"/>
              </a:cxn>
              <a:cxn ang="0">
                <a:pos x="connsiteX98-197" y="connsiteY98-198"/>
              </a:cxn>
            </a:cxnLst>
            <a:rect l="l" t="t" r="r" b="b"/>
            <a:pathLst>
              <a:path w="6884912" h="1161397">
                <a:moveTo>
                  <a:pt x="6884912" y="0"/>
                </a:moveTo>
                <a:lnTo>
                  <a:pt x="6884912" y="1161397"/>
                </a:lnTo>
                <a:lnTo>
                  <a:pt x="0" y="1161397"/>
                </a:lnTo>
                <a:lnTo>
                  <a:pt x="27135" y="1147460"/>
                </a:lnTo>
                <a:cubicBezTo>
                  <a:pt x="57431" y="1167048"/>
                  <a:pt x="61886" y="1088181"/>
                  <a:pt x="115388" y="1111320"/>
                </a:cubicBezTo>
                <a:cubicBezTo>
                  <a:pt x="146435" y="1096221"/>
                  <a:pt x="156823" y="1079485"/>
                  <a:pt x="213420" y="1056868"/>
                </a:cubicBezTo>
                <a:cubicBezTo>
                  <a:pt x="288217" y="1040787"/>
                  <a:pt x="383333" y="1044881"/>
                  <a:pt x="454970" y="1023343"/>
                </a:cubicBezTo>
                <a:cubicBezTo>
                  <a:pt x="440966" y="999969"/>
                  <a:pt x="571419" y="1006841"/>
                  <a:pt x="548162" y="984908"/>
                </a:cubicBezTo>
                <a:cubicBezTo>
                  <a:pt x="561321" y="956563"/>
                  <a:pt x="637415" y="1010272"/>
                  <a:pt x="651408" y="984938"/>
                </a:cubicBezTo>
                <a:cubicBezTo>
                  <a:pt x="671652" y="980952"/>
                  <a:pt x="698726" y="950833"/>
                  <a:pt x="723108" y="941904"/>
                </a:cubicBezTo>
                <a:cubicBezTo>
                  <a:pt x="760262" y="946949"/>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6251" y="768649"/>
                  <a:pt x="1137166" y="744338"/>
                </a:cubicBezTo>
                <a:lnTo>
                  <a:pt x="1207847" y="689087"/>
                </a:lnTo>
                <a:cubicBezTo>
                  <a:pt x="1226429" y="687736"/>
                  <a:pt x="1222409" y="707958"/>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61730" y="317407"/>
                  <a:pt x="3186369" y="312875"/>
                  <a:pt x="3222191" y="307887"/>
                </a:cubicBezTo>
                <a:cubicBezTo>
                  <a:pt x="3223593" y="304249"/>
                  <a:pt x="3179978" y="296995"/>
                  <a:pt x="3227953" y="297650"/>
                </a:cubicBezTo>
                <a:cubicBezTo>
                  <a:pt x="3275928" y="298306"/>
                  <a:pt x="3443572" y="313020"/>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62781" y="222856"/>
                  <a:pt x="4184760" y="196847"/>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61586" y="136690"/>
                  <a:pt x="4823142" y="161592"/>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7769" y="214252"/>
                  <a:pt x="6349573" y="188998"/>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77227" y="1005619"/>
            <a:ext cx="10837545" cy="4210685"/>
          </a:xfrm>
        </p:spPr>
        <p:txBody>
          <a:bodyPr>
            <a:noAutofit/>
          </a:bodyPr>
          <a:lstStyle/>
          <a:p>
            <a:pPr>
              <a:lnSpc>
                <a:spcPct val="90000"/>
              </a:lnSpc>
            </a:pPr>
            <a:r>
              <a:rPr lang="en-IN" sz="2000" b="0" i="0" dirty="0">
                <a:effectLst/>
                <a:highlight>
                  <a:srgbClr val="FFFF00"/>
                </a:highlight>
              </a:rPr>
              <a:t>Vomiting, nausea, shivering and fever are the most frequent side-effects encountered when oxytocin is used for the prevention of PPH</a:t>
            </a:r>
          </a:p>
          <a:p>
            <a:pPr>
              <a:lnSpc>
                <a:spcPct val="90000"/>
              </a:lnSpc>
            </a:pPr>
            <a:r>
              <a:rPr lang="en-IN" sz="2000" b="0" i="0" dirty="0">
                <a:effectLst/>
              </a:rPr>
              <a:t>Other side-effects -</a:t>
            </a:r>
          </a:p>
          <a:p>
            <a:pPr lvl="1">
              <a:lnSpc>
                <a:spcPct val="90000"/>
              </a:lnSpc>
            </a:pPr>
            <a:r>
              <a:rPr lang="en-IN" sz="1600" b="0" i="0" dirty="0">
                <a:effectLst/>
              </a:rPr>
              <a:t>Gastro-intestinal disorders (</a:t>
            </a:r>
            <a:r>
              <a:rPr lang="en-IN" sz="1600" b="0" i="0" dirty="0" err="1">
                <a:effectLst/>
              </a:rPr>
              <a:t>diarrhea</a:t>
            </a:r>
            <a:r>
              <a:rPr lang="en-IN" sz="1600" b="0" i="0" dirty="0">
                <a:effectLst/>
              </a:rPr>
              <a:t>, metallic taste, and abdominal pain), </a:t>
            </a:r>
          </a:p>
          <a:p>
            <a:pPr lvl="1">
              <a:lnSpc>
                <a:spcPct val="90000"/>
              </a:lnSpc>
            </a:pPr>
            <a:r>
              <a:rPr lang="en-IN" sz="1600" b="0" i="0" dirty="0">
                <a:effectLst/>
              </a:rPr>
              <a:t>Heart disorders (arrhythmias and palpitations), </a:t>
            </a:r>
          </a:p>
          <a:p>
            <a:pPr lvl="1">
              <a:lnSpc>
                <a:spcPct val="90000"/>
              </a:lnSpc>
            </a:pPr>
            <a:r>
              <a:rPr lang="en-IN" sz="1600" b="0" i="0" dirty="0">
                <a:effectLst/>
              </a:rPr>
              <a:t>Blood system disorders (</a:t>
            </a:r>
            <a:r>
              <a:rPr lang="en-IN" sz="1600" b="0" i="0" dirty="0" err="1">
                <a:effectLst/>
              </a:rPr>
              <a:t>anemia</a:t>
            </a:r>
            <a:r>
              <a:rPr lang="en-IN" sz="1600" b="0" i="0" dirty="0">
                <a:effectLst/>
              </a:rPr>
              <a:t> and </a:t>
            </a:r>
            <a:r>
              <a:rPr lang="en-IN" sz="1600" b="0" i="0" dirty="0" err="1">
                <a:effectLst/>
              </a:rPr>
              <a:t>leukocytosis</a:t>
            </a:r>
            <a:r>
              <a:rPr lang="en-IN" sz="1600" b="0" i="0" dirty="0">
                <a:effectLst/>
              </a:rPr>
              <a:t>),</a:t>
            </a:r>
          </a:p>
          <a:p>
            <a:pPr lvl="1">
              <a:lnSpc>
                <a:spcPct val="90000"/>
              </a:lnSpc>
            </a:pPr>
            <a:r>
              <a:rPr lang="en-IN" sz="1600" b="0" i="0" dirty="0">
                <a:effectLst/>
              </a:rPr>
              <a:t>Vascular disorders (flushing, hypotension, and hypertension), </a:t>
            </a:r>
          </a:p>
          <a:p>
            <a:pPr lvl="1">
              <a:lnSpc>
                <a:spcPct val="90000"/>
              </a:lnSpc>
            </a:pPr>
            <a:r>
              <a:rPr lang="en-IN" sz="1600" b="0" i="0" dirty="0">
                <a:effectLst/>
              </a:rPr>
              <a:t>Respiratory disorder (</a:t>
            </a:r>
            <a:r>
              <a:rPr lang="en-IN" sz="1600" b="0" i="0" dirty="0" err="1">
                <a:effectLst/>
              </a:rPr>
              <a:t>dyspnea</a:t>
            </a:r>
            <a:r>
              <a:rPr lang="en-IN" sz="1600" b="0" i="0" dirty="0">
                <a:effectLst/>
              </a:rPr>
              <a:t>, wheezing, and nasal congestion),</a:t>
            </a:r>
          </a:p>
          <a:p>
            <a:pPr lvl="1">
              <a:lnSpc>
                <a:spcPct val="90000"/>
              </a:lnSpc>
            </a:pPr>
            <a:r>
              <a:rPr lang="en-IN" sz="1600" b="0" i="0" dirty="0">
                <a:effectLst/>
              </a:rPr>
              <a:t>Nervous system disorders (headache, and dizziness) and</a:t>
            </a:r>
          </a:p>
          <a:p>
            <a:pPr>
              <a:lnSpc>
                <a:spcPct val="90000"/>
              </a:lnSpc>
            </a:pPr>
            <a:r>
              <a:rPr lang="en-IN" sz="2000" b="0" i="0" dirty="0">
                <a:effectLst/>
              </a:rPr>
              <a:t>Other general disorders (pruritis, sweating, backache, chills, xerostomia, chest pain and arm pain)</a:t>
            </a:r>
          </a:p>
          <a:p>
            <a:pPr>
              <a:lnSpc>
                <a:spcPct val="90000"/>
              </a:lnSpc>
            </a:pPr>
            <a:endParaRPr lang="en-IN" sz="2000" b="0" i="0" dirty="0">
              <a:effectLst/>
            </a:endParaRPr>
          </a:p>
          <a:p>
            <a:pPr marL="0" indent="0">
              <a:lnSpc>
                <a:spcPct val="90000"/>
              </a:lnSpc>
              <a:buNone/>
            </a:pPr>
            <a:r>
              <a:rPr lang="en-IN" sz="1200" dirty="0" err="1"/>
              <a:t>Yanfei</a:t>
            </a:r>
            <a:r>
              <a:rPr lang="en-IN" sz="1200" dirty="0"/>
              <a:t> Zeng </a:t>
            </a:r>
            <a:r>
              <a:rPr lang="en-IN" sz="1200" dirty="0" err="1"/>
              <a:t>etal</a:t>
            </a:r>
            <a:r>
              <a:rPr lang="en-IN" sz="1200" dirty="0"/>
              <a:t> </a:t>
            </a:r>
            <a:r>
              <a:rPr lang="en-US" sz="1200" i="0" dirty="0">
                <a:effectLst/>
              </a:rPr>
              <a:t>Side-effects of oxytocin in postpartum hemorrhage: a systematic review and meta-analysis </a:t>
            </a:r>
            <a:r>
              <a:rPr lang="de-DE" sz="1200" dirty="0"/>
              <a:t>Am J Transl Res.</a:t>
            </a:r>
            <a:r>
              <a:rPr lang="de-DE" sz="1200" i="0" dirty="0">
                <a:effectLst/>
              </a:rPr>
              <a:t> 2022; 14(3): 1934–1951</a:t>
            </a:r>
            <a:endParaRPr lang="en-IN" sz="1200" dirty="0"/>
          </a:p>
          <a:p>
            <a:pPr>
              <a:lnSpc>
                <a:spcPct val="90000"/>
              </a:lnSpc>
            </a:pPr>
            <a:endParaRPr lang="en-IN" sz="1200" dirty="0"/>
          </a:p>
        </p:txBody>
      </p:sp>
      <p:sp>
        <p:nvSpPr>
          <p:cNvPr id="6" name="Text Box 5"/>
          <p:cNvSpPr txBox="1"/>
          <p:nvPr/>
        </p:nvSpPr>
        <p:spPr>
          <a:xfrm>
            <a:off x="603884" y="4812665"/>
            <a:ext cx="10984230" cy="2030095"/>
          </a:xfrm>
          <a:prstGeom prst="rect">
            <a:avLst/>
          </a:prstGeom>
          <a:noFill/>
        </p:spPr>
        <p:txBody>
          <a:bodyPr wrap="square" rtlCol="0" anchor="t">
            <a:spAutoFit/>
          </a:bodyPr>
          <a:lstStyle/>
          <a:p>
            <a:pPr>
              <a:lnSpc>
                <a:spcPct val="90000"/>
              </a:lnSpc>
            </a:pPr>
            <a:r>
              <a:rPr lang="en-IN" sz="2000" dirty="0">
                <a:effectLst/>
                <a:sym typeface="+mn-ea"/>
              </a:rPr>
              <a:t>These side-effects are generally related to the maternal condition, mode of delivery, dose, and route of administration</a:t>
            </a:r>
            <a:endParaRPr lang="en-IN" sz="2000" b="0" i="0" dirty="0">
              <a:effectLst/>
            </a:endParaRPr>
          </a:p>
          <a:p>
            <a:pPr>
              <a:lnSpc>
                <a:spcPct val="90000"/>
              </a:lnSpc>
            </a:pPr>
            <a:r>
              <a:rPr lang="en-US" sz="2000" dirty="0">
                <a:effectLst/>
                <a:sym typeface="+mn-ea"/>
              </a:rPr>
              <a:t>The first large systematic review and meta-analysis of 61 RCTs based on 68834 participants assessed 27 side-effects of oxytocin for the prevention of PPH, showed that oxytocin could decrease the risk of shivering, fever, and diarrhea, and did not show evidence of an increased risk of other side-effects</a:t>
            </a:r>
            <a:br>
              <a:rPr lang="en-US" sz="2000" dirty="0">
                <a:effectLst/>
                <a:sym typeface="+mn-ea"/>
              </a:rPr>
            </a:br>
            <a:endParaRPr lang="en-US" sz="2000" dirty="0">
              <a:effectLst/>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933450" y="1143856"/>
            <a:ext cx="10325100" cy="5585460"/>
          </a:xfrm>
        </p:spPr>
        <p:txBody>
          <a:bodyPr anchor="ctr">
            <a:normAutofit/>
          </a:bodyPr>
          <a:lstStyle/>
          <a:p>
            <a:pPr>
              <a:lnSpc>
                <a:spcPct val="90000"/>
              </a:lnSpc>
            </a:pPr>
            <a:r>
              <a:rPr lang="en-US" sz="2800" b="1" i="0" dirty="0">
                <a:effectLst/>
              </a:rPr>
              <a:t>Severe</a:t>
            </a:r>
            <a:endParaRPr lang="en-US" sz="2800" dirty="0"/>
          </a:p>
          <a:p>
            <a:pPr lvl="1">
              <a:lnSpc>
                <a:spcPct val="90000"/>
              </a:lnSpc>
            </a:pPr>
            <a:r>
              <a:rPr lang="en-US" sz="2400" dirty="0"/>
              <a:t>C</a:t>
            </a:r>
            <a:r>
              <a:rPr lang="en-US" sz="2400" b="0" i="0" dirty="0">
                <a:effectLst/>
              </a:rPr>
              <a:t>ervical laceration / Uterine rupture / Intracranial bleeding / </a:t>
            </a:r>
            <a:r>
              <a:rPr lang="en-US" sz="2400" dirty="0"/>
              <a:t>A</a:t>
            </a:r>
            <a:r>
              <a:rPr lang="en-US" sz="2400" b="0" i="0" dirty="0">
                <a:effectLst/>
              </a:rPr>
              <a:t>fibrinogenemia / Retinal hemorrhage / Arrhythmia exacerbation / Ocular hemorrhage / Coma / Pulmonary edema Seizures / Water intoxication / </a:t>
            </a:r>
            <a:r>
              <a:rPr lang="en-US" sz="2400" dirty="0"/>
              <a:t>A</a:t>
            </a:r>
            <a:r>
              <a:rPr lang="en-US" sz="2400" b="0" i="0" dirty="0">
                <a:effectLst/>
              </a:rPr>
              <a:t>naphylactoid reaction</a:t>
            </a:r>
            <a:br>
              <a:rPr lang="en-US" sz="2400" b="0" i="0" dirty="0">
                <a:effectLst/>
              </a:rPr>
            </a:br>
            <a:endParaRPr lang="en-US" sz="2400" b="0" i="0" dirty="0">
              <a:effectLst/>
            </a:endParaRPr>
          </a:p>
          <a:p>
            <a:pPr fontAlgn="base">
              <a:lnSpc>
                <a:spcPct val="90000"/>
              </a:lnSpc>
            </a:pPr>
            <a:r>
              <a:rPr lang="en-US" sz="2800" b="1" i="0" dirty="0">
                <a:effectLst/>
              </a:rPr>
              <a:t>Moderate</a:t>
            </a:r>
            <a:endParaRPr lang="en-US" sz="2800" dirty="0"/>
          </a:p>
          <a:p>
            <a:pPr lvl="1">
              <a:lnSpc>
                <a:spcPct val="90000"/>
              </a:lnSpc>
            </a:pPr>
            <a:r>
              <a:rPr lang="en-US" sz="2400" b="0" i="0" dirty="0">
                <a:effectLst/>
              </a:rPr>
              <a:t>Hypertonic uterine contractions / </a:t>
            </a:r>
            <a:r>
              <a:rPr lang="en-US" sz="2400" dirty="0"/>
              <a:t>P</a:t>
            </a:r>
            <a:r>
              <a:rPr lang="en-US" sz="2400" b="0" i="0" dirty="0">
                <a:effectLst/>
              </a:rPr>
              <a:t>remature ventricular contractions (PVCs) / Hypertension / Fetal bradycardia / Blurred vision / Hyperbilirubinemia / </a:t>
            </a:r>
            <a:r>
              <a:rPr lang="en-US" sz="2400" dirty="0"/>
              <a:t>J</a:t>
            </a:r>
            <a:r>
              <a:rPr lang="en-US" sz="2400" b="0" i="0" dirty="0">
                <a:effectLst/>
              </a:rPr>
              <a:t>aundice </a:t>
            </a:r>
            <a:br>
              <a:rPr lang="en-US" sz="2400" b="0" i="0" dirty="0">
                <a:effectLst/>
              </a:rPr>
            </a:br>
            <a:endParaRPr lang="en-US" sz="2400" b="0" i="0" dirty="0">
              <a:effectLst/>
            </a:endParaRPr>
          </a:p>
          <a:p>
            <a:pPr fontAlgn="base">
              <a:lnSpc>
                <a:spcPct val="90000"/>
              </a:lnSpc>
            </a:pPr>
            <a:r>
              <a:rPr lang="en-US" sz="2800" b="1" i="0" dirty="0">
                <a:effectLst/>
              </a:rPr>
              <a:t>Mild</a:t>
            </a:r>
            <a:endParaRPr lang="en-US" sz="2800" dirty="0"/>
          </a:p>
          <a:p>
            <a:pPr lvl="1">
              <a:lnSpc>
                <a:spcPct val="90000"/>
              </a:lnSpc>
            </a:pPr>
            <a:r>
              <a:rPr lang="en-US" sz="2400" b="0" i="0" dirty="0">
                <a:effectLst/>
              </a:rPr>
              <a:t>Vomiting /Nausea </a:t>
            </a:r>
          </a:p>
          <a:p>
            <a:pPr>
              <a:lnSpc>
                <a:spcPct val="90000"/>
              </a:lnSpc>
            </a:pPr>
            <a:endParaRPr lang="en-US" sz="2800" b="0" i="0" dirty="0">
              <a:effectLst/>
            </a:endParaRPr>
          </a:p>
        </p:txBody>
      </p:sp>
      <p:sp>
        <p:nvSpPr>
          <p:cNvPr id="4" name="Title 1"/>
          <p:cNvSpPr>
            <a:spLocks noGrp="1"/>
          </p:cNvSpPr>
          <p:nvPr/>
        </p:nvSpPr>
        <p:spPr>
          <a:xfrm>
            <a:off x="837565" y="44450"/>
            <a:ext cx="10360660" cy="722630"/>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Adverse effects of Oxytocin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98493" y="1207954"/>
            <a:ext cx="9795013" cy="4889350"/>
          </a:xfrm>
        </p:spPr>
        <p:txBody>
          <a:bodyPr anchor="t">
            <a:normAutofit/>
          </a:bodyPr>
          <a:lstStyle/>
          <a:p>
            <a:r>
              <a:rPr lang="en-US" dirty="0"/>
              <a:t>Hypersensitivity to the compound</a:t>
            </a:r>
          </a:p>
          <a:p>
            <a:r>
              <a:rPr lang="en-US" dirty="0"/>
              <a:t>Uterine scar</a:t>
            </a:r>
          </a:p>
          <a:p>
            <a:r>
              <a:rPr lang="en-US" dirty="0"/>
              <a:t>Active cardiac / pulmonary/ hepatic / renal disease</a:t>
            </a:r>
          </a:p>
          <a:p>
            <a:r>
              <a:rPr lang="en-US" dirty="0"/>
              <a:t>Hypotension</a:t>
            </a:r>
          </a:p>
          <a:p>
            <a:r>
              <a:rPr lang="en-US" dirty="0"/>
              <a:t>Bronchial asthma</a:t>
            </a:r>
          </a:p>
        </p:txBody>
      </p:sp>
      <p:sp>
        <p:nvSpPr>
          <p:cNvPr id="2" name="Title 1">
            <a:extLst>
              <a:ext uri="{FF2B5EF4-FFF2-40B4-BE49-F238E27FC236}">
                <a16:creationId xmlns:a16="http://schemas.microsoft.com/office/drawing/2014/main" id="{1EBCE86F-A911-0B75-BAC5-9A48DFA6AE2C}"/>
              </a:ext>
            </a:extLst>
          </p:cNvPr>
          <p:cNvSpPr>
            <a:spLocks noGrp="1"/>
          </p:cNvSpPr>
          <p:nvPr/>
        </p:nvSpPr>
        <p:spPr>
          <a:xfrm>
            <a:off x="915670" y="207875"/>
            <a:ext cx="10360660" cy="722630"/>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Contraindication for Oxytocin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p:cNvSpPr>
            <a:spLocks noGrp="1" noRot="1" noChangeAspect="1" noMove="1" noResize="1" noEditPoints="1" noAdjustHandles="1" noChangeArrowheads="1" noChangeShapeType="1" noTextEdit="1"/>
          </p:cNvSpPr>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p:cNvSpPr>
            <a:spLocks noGrp="1" noRot="1" noChangeAspect="1" noMove="1" noResize="1" noEditPoints="1" noAdjustHandles="1" noChangeArrowheads="1" noChangeShapeType="1" noTextEdit="1"/>
          </p:cNvSpPr>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87730" y="1050925"/>
            <a:ext cx="10149840" cy="4889500"/>
          </a:xfrm>
        </p:spPr>
        <p:txBody>
          <a:bodyPr anchor="t">
            <a:noAutofit/>
          </a:bodyPr>
          <a:lstStyle/>
          <a:p>
            <a:pPr marL="0" indent="0">
              <a:lnSpc>
                <a:spcPct val="90000"/>
              </a:lnSpc>
              <a:buNone/>
            </a:pPr>
            <a:r>
              <a:rPr lang="en-IN" sz="2000" b="0" i="0" dirty="0">
                <a:effectLst/>
              </a:rPr>
              <a:t>The most commonly reported adverse effects are generally mild and include </a:t>
            </a:r>
          </a:p>
          <a:p>
            <a:pPr>
              <a:lnSpc>
                <a:spcPct val="90000"/>
              </a:lnSpc>
            </a:pPr>
            <a:r>
              <a:rPr lang="en-IN" sz="2000" b="0" i="0" dirty="0">
                <a:effectLst/>
              </a:rPr>
              <a:t>Shivering/chills, </a:t>
            </a:r>
          </a:p>
          <a:p>
            <a:pPr>
              <a:lnSpc>
                <a:spcPct val="90000"/>
              </a:lnSpc>
            </a:pPr>
            <a:r>
              <a:rPr lang="en-IN" sz="2000" b="0" i="0" dirty="0" err="1">
                <a:effectLst/>
              </a:rPr>
              <a:t>Diarrhea</a:t>
            </a:r>
            <a:r>
              <a:rPr lang="en-IN" sz="2000" b="0" i="0" dirty="0">
                <a:effectLst/>
              </a:rPr>
              <a:t>, </a:t>
            </a:r>
          </a:p>
          <a:p>
            <a:pPr>
              <a:lnSpc>
                <a:spcPct val="90000"/>
              </a:lnSpc>
            </a:pPr>
            <a:r>
              <a:rPr lang="en-IN" sz="2000" b="0" i="0" dirty="0">
                <a:effectLst/>
              </a:rPr>
              <a:t>Abdominal pain, </a:t>
            </a:r>
          </a:p>
          <a:p>
            <a:pPr>
              <a:lnSpc>
                <a:spcPct val="90000"/>
              </a:lnSpc>
            </a:pPr>
            <a:r>
              <a:rPr lang="en-IN" sz="2000" b="0" i="0" dirty="0">
                <a:effectLst/>
              </a:rPr>
              <a:t>Hyperthermia,</a:t>
            </a:r>
          </a:p>
          <a:p>
            <a:pPr>
              <a:lnSpc>
                <a:spcPct val="90000"/>
              </a:lnSpc>
            </a:pPr>
            <a:r>
              <a:rPr lang="en-IN" sz="2000" b="0" i="0" dirty="0">
                <a:effectLst/>
              </a:rPr>
              <a:t> Nausea, </a:t>
            </a:r>
          </a:p>
          <a:p>
            <a:pPr>
              <a:lnSpc>
                <a:spcPct val="90000"/>
              </a:lnSpc>
            </a:pPr>
            <a:r>
              <a:rPr lang="en-IN" sz="2000" b="0" i="0" dirty="0">
                <a:effectLst/>
              </a:rPr>
              <a:t>Vomiting, </a:t>
            </a:r>
          </a:p>
          <a:p>
            <a:pPr>
              <a:lnSpc>
                <a:spcPct val="90000"/>
              </a:lnSpc>
            </a:pPr>
            <a:r>
              <a:rPr lang="en-IN" sz="2000" b="0" i="0" dirty="0">
                <a:effectLst/>
              </a:rPr>
              <a:t>Flatulence, </a:t>
            </a:r>
          </a:p>
          <a:p>
            <a:pPr>
              <a:lnSpc>
                <a:spcPct val="90000"/>
              </a:lnSpc>
            </a:pPr>
            <a:r>
              <a:rPr lang="en-IN" sz="2000" b="0" i="0" dirty="0">
                <a:effectLst/>
              </a:rPr>
              <a:t>Constipation, </a:t>
            </a:r>
          </a:p>
          <a:p>
            <a:pPr>
              <a:lnSpc>
                <a:spcPct val="90000"/>
              </a:lnSpc>
            </a:pPr>
            <a:r>
              <a:rPr lang="en-IN" sz="2000" b="0" i="0" dirty="0">
                <a:effectLst/>
              </a:rPr>
              <a:t>Dyspepsia,</a:t>
            </a:r>
          </a:p>
          <a:p>
            <a:pPr>
              <a:lnSpc>
                <a:spcPct val="90000"/>
              </a:lnSpc>
            </a:pPr>
            <a:r>
              <a:rPr lang="en-IN" sz="2000" b="0" i="0" dirty="0">
                <a:effectLst/>
              </a:rPr>
              <a:t> Headache,</a:t>
            </a:r>
          </a:p>
          <a:p>
            <a:pPr>
              <a:lnSpc>
                <a:spcPct val="90000"/>
              </a:lnSpc>
            </a:pPr>
            <a:r>
              <a:rPr lang="en-IN" sz="2000" b="0" i="0" dirty="0">
                <a:effectLst/>
              </a:rPr>
              <a:t>Less reported mild side effects include syncope, lethargy, weakness, and vertigo</a:t>
            </a:r>
          </a:p>
          <a:p>
            <a:pPr>
              <a:lnSpc>
                <a:spcPct val="90000"/>
              </a:lnSpc>
            </a:pPr>
            <a:r>
              <a:rPr lang="en-IN" sz="2000" b="0" i="0" dirty="0">
                <a:effectLst/>
              </a:rPr>
              <a:t>Moderate to severe reactions are less common and include hypotension, sinus tachycardia, </a:t>
            </a:r>
            <a:r>
              <a:rPr lang="en-IN" sz="2000" b="0" i="0" dirty="0" err="1">
                <a:effectLst/>
              </a:rPr>
              <a:t>fetal</a:t>
            </a:r>
            <a:r>
              <a:rPr lang="en-IN" sz="2000" b="0" i="0" dirty="0">
                <a:effectLst/>
              </a:rPr>
              <a:t> bradycardia, uterine contractions and pain, vaginal bleeding, </a:t>
            </a:r>
            <a:r>
              <a:rPr lang="en-IN" sz="2000" b="0" i="0" dirty="0" err="1">
                <a:effectLst/>
              </a:rPr>
              <a:t>edema</a:t>
            </a:r>
            <a:r>
              <a:rPr lang="en-IN" sz="2000" b="0" i="0" dirty="0">
                <a:effectLst/>
              </a:rPr>
              <a:t>, myocardial infarction, uterine rupture, cervical laceration, </a:t>
            </a:r>
            <a:r>
              <a:rPr lang="en-IN" sz="2000" b="0" i="0" dirty="0" err="1">
                <a:effectLst/>
              </a:rPr>
              <a:t>fetal</a:t>
            </a:r>
            <a:r>
              <a:rPr lang="en-IN" sz="2000" b="0" i="0" dirty="0">
                <a:effectLst/>
              </a:rPr>
              <a:t> death, pulmonary embolism, anaphylactoid reactions, and thrombosis</a:t>
            </a:r>
          </a:p>
          <a:p>
            <a:pPr>
              <a:lnSpc>
                <a:spcPct val="90000"/>
              </a:lnSpc>
            </a:pPr>
            <a:endParaRPr lang="en-IN" sz="2000" b="0" i="0" dirty="0">
              <a:effectLst/>
            </a:endParaRPr>
          </a:p>
          <a:p>
            <a:pPr>
              <a:lnSpc>
                <a:spcPct val="90000"/>
              </a:lnSpc>
            </a:pPr>
            <a:endParaRPr lang="en-IN" sz="2000" b="0" i="0" dirty="0">
              <a:effectLst/>
            </a:endParaRPr>
          </a:p>
          <a:p>
            <a:pPr>
              <a:lnSpc>
                <a:spcPct val="90000"/>
              </a:lnSpc>
            </a:pPr>
            <a:endParaRPr lang="en-IN" sz="2000" b="0" i="0" dirty="0">
              <a:effectLst/>
            </a:endParaRPr>
          </a:p>
          <a:p>
            <a:pPr>
              <a:lnSpc>
                <a:spcPct val="90000"/>
              </a:lnSpc>
            </a:pPr>
            <a:endParaRPr lang="en-IN" sz="2000" b="0" i="0" dirty="0">
              <a:effectLst/>
            </a:endParaRPr>
          </a:p>
          <a:p>
            <a:pPr>
              <a:lnSpc>
                <a:spcPct val="90000"/>
              </a:lnSpc>
            </a:pPr>
            <a:endParaRPr lang="en-IN" sz="2000" b="0" i="0" dirty="0">
              <a:effectLst/>
            </a:endParaRPr>
          </a:p>
          <a:p>
            <a:pPr>
              <a:lnSpc>
                <a:spcPct val="90000"/>
              </a:lnSpc>
            </a:pPr>
            <a:endParaRPr lang="en-IN" sz="2000" b="0" i="0" dirty="0">
              <a:effectLst/>
            </a:endParaRPr>
          </a:p>
          <a:p>
            <a:pPr>
              <a:lnSpc>
                <a:spcPct val="90000"/>
              </a:lnSpc>
            </a:pPr>
            <a:endParaRPr lang="en-IN" sz="2000" b="0" i="0" dirty="0">
              <a:effectLst/>
            </a:endParaRPr>
          </a:p>
          <a:p>
            <a:pPr>
              <a:lnSpc>
                <a:spcPct val="90000"/>
              </a:lnSpc>
            </a:pPr>
            <a:r>
              <a:rPr lang="en-US" sz="1400" i="0" dirty="0">
                <a:solidFill>
                  <a:schemeClr val="tx1"/>
                </a:solidFill>
                <a:effectLst/>
              </a:rPr>
              <a:t>Turner JV, </a:t>
            </a:r>
            <a:r>
              <a:rPr lang="en-US" sz="1400" i="0" dirty="0" err="1">
                <a:solidFill>
                  <a:schemeClr val="tx1"/>
                </a:solidFill>
                <a:effectLst/>
              </a:rPr>
              <a:t>Agatonovic-Kustrn</a:t>
            </a:r>
            <a:r>
              <a:rPr lang="en-US" sz="1400" i="0" dirty="0">
                <a:solidFill>
                  <a:schemeClr val="tx1"/>
                </a:solidFill>
                <a:effectLst/>
              </a:rPr>
              <a:t> S, Ward H. Off-label use of misoprostol in </a:t>
            </a:r>
            <a:r>
              <a:rPr lang="en-US" sz="1400" i="0" dirty="0" err="1">
                <a:solidFill>
                  <a:schemeClr val="tx1"/>
                </a:solidFill>
                <a:effectLst/>
              </a:rPr>
              <a:t>gynaecology</a:t>
            </a:r>
            <a:r>
              <a:rPr lang="en-US" sz="1400" i="0" dirty="0">
                <a:solidFill>
                  <a:schemeClr val="tx1"/>
                </a:solidFill>
                <a:effectLst/>
              </a:rPr>
              <a:t>. Facts Views Vis </a:t>
            </a:r>
            <a:r>
              <a:rPr lang="en-US" sz="1400" i="0" dirty="0" err="1">
                <a:solidFill>
                  <a:schemeClr val="tx1"/>
                </a:solidFill>
                <a:effectLst/>
              </a:rPr>
              <a:t>Obgyn</a:t>
            </a:r>
            <a:r>
              <a:rPr lang="en-US" sz="1400" i="0" dirty="0">
                <a:solidFill>
                  <a:schemeClr val="tx1"/>
                </a:solidFill>
                <a:effectLst/>
              </a:rPr>
              <a:t>. 2015 Dec 28;7(4):261-264</a:t>
            </a:r>
            <a:endParaRPr lang="en-IN" sz="1400" i="0" dirty="0">
              <a:solidFill>
                <a:schemeClr val="tx1"/>
              </a:solidFill>
              <a:effectLst/>
            </a:endParaRPr>
          </a:p>
          <a:p>
            <a:pPr>
              <a:lnSpc>
                <a:spcPct val="90000"/>
              </a:lnSpc>
            </a:pPr>
            <a:endParaRPr lang="en-IN" sz="1400" dirty="0">
              <a:solidFill>
                <a:schemeClr val="tx1"/>
              </a:solidFill>
            </a:endParaRPr>
          </a:p>
          <a:p>
            <a:pPr>
              <a:lnSpc>
                <a:spcPct val="90000"/>
              </a:lnSpc>
            </a:pPr>
            <a:endParaRPr lang="en-IN" sz="1400" i="0" dirty="0">
              <a:solidFill>
                <a:schemeClr val="tx1"/>
              </a:solidFill>
              <a:effectLst/>
            </a:endParaRPr>
          </a:p>
          <a:p>
            <a:pPr>
              <a:lnSpc>
                <a:spcPct val="90000"/>
              </a:lnSpc>
            </a:pPr>
            <a:endParaRPr lang="en-IN" sz="1400" i="0" dirty="0">
              <a:solidFill>
                <a:schemeClr val="tx1"/>
              </a:solidFill>
              <a:effectLst/>
            </a:endParaRPr>
          </a:p>
        </p:txBody>
      </p:sp>
      <p:sp>
        <p:nvSpPr>
          <p:cNvPr id="2" name="Title 1">
            <a:extLst>
              <a:ext uri="{FF2B5EF4-FFF2-40B4-BE49-F238E27FC236}">
                <a16:creationId xmlns:a16="http://schemas.microsoft.com/office/drawing/2014/main" id="{0FBB6E56-CC0D-BE6D-D972-EA2C4DDA1A8E}"/>
              </a:ext>
            </a:extLst>
          </p:cNvPr>
          <p:cNvSpPr>
            <a:spLocks noGrp="1"/>
          </p:cNvSpPr>
          <p:nvPr/>
        </p:nvSpPr>
        <p:spPr>
          <a:xfrm>
            <a:off x="782320" y="194945"/>
            <a:ext cx="10360660" cy="722630"/>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Adverse effects of Misoprostol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c 11"/>
          <p:cNvSpPr>
            <a:spLocks noGrp="1" noRot="1" noChangeAspect="1" noMove="1" noResize="1" noEditPoints="1" noAdjustHandles="1" noChangeArrowheads="1" noChangeShapeType="1" noTextEdit="1"/>
          </p:cNvSpPr>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1073467" y="1519348"/>
            <a:ext cx="9888855" cy="2645148"/>
          </a:xfrm>
        </p:spPr>
        <p:txBody>
          <a:bodyPr anchor="ctr">
            <a:normAutofit/>
          </a:bodyPr>
          <a:lstStyle/>
          <a:p>
            <a:pPr marL="0" indent="0">
              <a:lnSpc>
                <a:spcPct val="90000"/>
              </a:lnSpc>
              <a:buNone/>
            </a:pPr>
            <a:endParaRPr lang="en-IN" sz="3000" dirty="0">
              <a:cs typeface="Calibri" panose="020F0502020204030204" charset="0"/>
            </a:endParaRPr>
          </a:p>
          <a:p>
            <a:pPr>
              <a:lnSpc>
                <a:spcPct val="90000"/>
              </a:lnSpc>
            </a:pPr>
            <a:r>
              <a:rPr lang="en-US" sz="3000" b="0" i="0" dirty="0">
                <a:effectLst/>
              </a:rPr>
              <a:t>Misoprostol is contraindicated in those with previous allergic reaction or hypersensitivity to prostaglandin</a:t>
            </a:r>
          </a:p>
          <a:p>
            <a:pPr>
              <a:lnSpc>
                <a:spcPct val="90000"/>
              </a:lnSpc>
            </a:pPr>
            <a:r>
              <a:rPr lang="en-US" sz="3000" b="0" i="0" dirty="0">
                <a:effectLst/>
              </a:rPr>
              <a:t>Those at risk for gastric ulcers secondary to NSAID use</a:t>
            </a:r>
          </a:p>
          <a:p>
            <a:pPr>
              <a:lnSpc>
                <a:spcPct val="90000"/>
              </a:lnSpc>
            </a:pPr>
            <a:endParaRPr lang="en-US" sz="3000" b="0" i="0" dirty="0">
              <a:effectLst/>
            </a:endParaRPr>
          </a:p>
          <a:p>
            <a:pPr marL="0" indent="0">
              <a:lnSpc>
                <a:spcPct val="90000"/>
              </a:lnSpc>
              <a:buNone/>
            </a:pPr>
            <a:r>
              <a:rPr lang="en-US" sz="900" i="0" dirty="0">
                <a:solidFill>
                  <a:schemeClr val="tx1"/>
                </a:solidFill>
                <a:effectLst/>
              </a:rPr>
              <a:t>Turner JV, </a:t>
            </a:r>
            <a:r>
              <a:rPr lang="en-US" sz="900" i="0" dirty="0" err="1">
                <a:solidFill>
                  <a:schemeClr val="tx1"/>
                </a:solidFill>
                <a:effectLst/>
              </a:rPr>
              <a:t>Agatonovic-Kustrn</a:t>
            </a:r>
            <a:r>
              <a:rPr lang="en-US" sz="900" i="0" dirty="0">
                <a:solidFill>
                  <a:schemeClr val="tx1"/>
                </a:solidFill>
                <a:effectLst/>
              </a:rPr>
              <a:t> S, Ward H. Off-label use of misoprostol in </a:t>
            </a:r>
            <a:r>
              <a:rPr lang="en-US" sz="900" i="0" dirty="0" err="1">
                <a:solidFill>
                  <a:schemeClr val="tx1"/>
                </a:solidFill>
                <a:effectLst/>
              </a:rPr>
              <a:t>gynaecology</a:t>
            </a:r>
            <a:r>
              <a:rPr lang="en-US" sz="900" i="0" dirty="0">
                <a:solidFill>
                  <a:schemeClr val="tx1"/>
                </a:solidFill>
                <a:effectLst/>
              </a:rPr>
              <a:t>. Facts Views Vis </a:t>
            </a:r>
            <a:r>
              <a:rPr lang="en-US" sz="900" i="0" dirty="0" err="1">
                <a:solidFill>
                  <a:schemeClr val="tx1"/>
                </a:solidFill>
                <a:effectLst/>
              </a:rPr>
              <a:t>Obgyn</a:t>
            </a:r>
            <a:r>
              <a:rPr lang="en-US" sz="900" i="0" dirty="0">
                <a:solidFill>
                  <a:schemeClr val="tx1"/>
                </a:solidFill>
                <a:effectLst/>
              </a:rPr>
              <a:t>. 2015 Dec 28;7(4):261-264</a:t>
            </a:r>
            <a:endParaRPr lang="en-IN" sz="900" i="0" dirty="0">
              <a:solidFill>
                <a:schemeClr val="tx1"/>
              </a:solidFill>
              <a:effectLst/>
            </a:endParaRPr>
          </a:p>
          <a:p>
            <a:pPr>
              <a:lnSpc>
                <a:spcPct val="90000"/>
              </a:lnSpc>
            </a:pPr>
            <a:endParaRPr lang="en-IN" sz="900" i="0" dirty="0">
              <a:solidFill>
                <a:schemeClr val="tx1"/>
              </a:solidFill>
              <a:effectLst/>
            </a:endParaRPr>
          </a:p>
        </p:txBody>
      </p:sp>
      <p:sp>
        <p:nvSpPr>
          <p:cNvPr id="2" name="Title 1">
            <a:extLst>
              <a:ext uri="{FF2B5EF4-FFF2-40B4-BE49-F238E27FC236}">
                <a16:creationId xmlns:a16="http://schemas.microsoft.com/office/drawing/2014/main" id="{4A2A9A2E-D706-AFFB-1597-F35761C6DC47}"/>
              </a:ext>
            </a:extLst>
          </p:cNvPr>
          <p:cNvSpPr>
            <a:spLocks noGrp="1"/>
          </p:cNvSpPr>
          <p:nvPr/>
        </p:nvSpPr>
        <p:spPr>
          <a:xfrm>
            <a:off x="837565" y="44450"/>
            <a:ext cx="10360660" cy="722630"/>
          </a:xfrm>
          <a:prstGeom prst="rect">
            <a:avLst/>
          </a:prstGeom>
          <a:solidFill>
            <a:srgbClr val="007BD3"/>
          </a:solidFill>
          <a:ln w="9525">
            <a:noFill/>
          </a:ln>
        </p:spPr>
        <p:txBody>
          <a:bodyPr anchor="b"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pPr>
              <a:lnSpc>
                <a:spcPct val="90000"/>
              </a:lnSpc>
            </a:pPr>
            <a:r>
              <a:rPr lang="en-IN" sz="3600" dirty="0"/>
              <a:t>Contraindication for Misoprostol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A3DD7618-9164-F4B9-2871-EF7518044236}"/>
              </a:ext>
            </a:extLst>
          </p:cNvPr>
          <p:cNvSpPr txBox="1"/>
          <p:nvPr/>
        </p:nvSpPr>
        <p:spPr>
          <a:xfrm>
            <a:off x="282053" y="648325"/>
            <a:ext cx="11627893" cy="769441"/>
          </a:xfrm>
          <a:prstGeom prst="rect">
            <a:avLst/>
          </a:prstGeom>
          <a:noFill/>
        </p:spPr>
        <p:txBody>
          <a:bodyPr wrap="square">
            <a:spAutoFit/>
          </a:bodyPr>
          <a:lstStyle/>
          <a:p>
            <a:r>
              <a:rPr lang="en-IN" sz="3200" dirty="0">
                <a:solidFill>
                  <a:srgbClr val="FF0000"/>
                </a:solidFill>
              </a:rPr>
              <a:t>TRANEXAMIC ACID and IV FLIUDS</a:t>
            </a:r>
            <a:r>
              <a:rPr lang="en-IN" sz="3200" dirty="0"/>
              <a:t> (</a:t>
            </a:r>
            <a:r>
              <a:rPr lang="en-IN" sz="4400" dirty="0">
                <a:solidFill>
                  <a:srgbClr val="FF0000"/>
                </a:solidFill>
              </a:rPr>
              <a:t>‘T’ ‘IV’</a:t>
            </a:r>
            <a:r>
              <a:rPr lang="en-IN" sz="3200" dirty="0"/>
              <a:t> of  EMO</a:t>
            </a:r>
            <a:r>
              <a:rPr lang="en-IN" sz="4400" dirty="0">
                <a:solidFill>
                  <a:srgbClr val="FF0000"/>
                </a:solidFill>
              </a:rPr>
              <a:t>TIV</a:t>
            </a:r>
            <a:r>
              <a:rPr lang="en-IN" sz="3200" dirty="0"/>
              <a:t>E )</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26214" t="17408" r="11200" b="9076"/>
          <a:stretch>
            <a:fillRect/>
          </a:stretch>
        </p:blipFill>
        <p:spPr>
          <a:xfrm>
            <a:off x="516890" y="122555"/>
            <a:ext cx="11430000" cy="6612890"/>
          </a:xfrm>
          <a:prstGeom prst="rect">
            <a:avLst/>
          </a:prstGeom>
        </p:spPr>
      </p:pic>
      <p:sp>
        <p:nvSpPr>
          <p:cNvPr id="3" name="Doughnut 2">
            <a:extLst>
              <a:ext uri="{FF2B5EF4-FFF2-40B4-BE49-F238E27FC236}">
                <a16:creationId xmlns:a16="http://schemas.microsoft.com/office/drawing/2014/main" id="{5F9E78E9-B831-E8A6-B8D6-75463D9C7A33}"/>
              </a:ext>
            </a:extLst>
          </p:cNvPr>
          <p:cNvSpPr/>
          <p:nvPr/>
        </p:nvSpPr>
        <p:spPr>
          <a:xfrm>
            <a:off x="6404168" y="1417638"/>
            <a:ext cx="1547785" cy="1544223"/>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17505"/>
            <a:ext cx="10972800" cy="646542"/>
          </a:xfrm>
        </p:spPr>
        <p:txBody>
          <a:bodyPr/>
          <a:lstStyle/>
          <a:p>
            <a:r>
              <a:rPr lang="en-US" sz="3200" dirty="0"/>
              <a:t>PPH: Hemostatic interventions</a:t>
            </a:r>
            <a:endParaRPr lang="en-IN" sz="3200" dirty="0"/>
          </a:p>
        </p:txBody>
      </p:sp>
      <p:sp>
        <p:nvSpPr>
          <p:cNvPr id="6" name="Slide Number Placeholder 5"/>
          <p:cNvSpPr>
            <a:spLocks noGrp="1"/>
          </p:cNvSpPr>
          <p:nvPr>
            <p:ph type="sldNum" sz="quarter" idx="12"/>
          </p:nvPr>
        </p:nvSpPr>
        <p:spPr/>
        <p:txBody>
          <a:bodyPr/>
          <a:lstStyle/>
          <a:p>
            <a:fld id="{B776CE9F-4BD8-A748-847B-B97BB3C5BACA}" type="slidenum">
              <a:rPr lang="en-US" smtClean="0"/>
              <a:t>19</a:t>
            </a:fld>
            <a:endParaRPr lang="en-US" dirty="0"/>
          </a:p>
        </p:txBody>
      </p:sp>
      <p:pic>
        <p:nvPicPr>
          <p:cNvPr id="8" name="Picture 7"/>
          <p:cNvPicPr>
            <a:picLocks noChangeAspect="1"/>
          </p:cNvPicPr>
          <p:nvPr/>
        </p:nvPicPr>
        <p:blipFill>
          <a:blip r:embed="rId2"/>
          <a:stretch>
            <a:fillRect/>
          </a:stretch>
        </p:blipFill>
        <p:spPr>
          <a:xfrm>
            <a:off x="294132" y="1000572"/>
            <a:ext cx="11582400" cy="5857428"/>
          </a:xfrm>
          <a:prstGeom prst="rect">
            <a:avLst/>
          </a:prstGeom>
        </p:spPr>
      </p:pic>
      <p:sp>
        <p:nvSpPr>
          <p:cNvPr id="14" name="TextBox 13"/>
          <p:cNvSpPr txBox="1"/>
          <p:nvPr/>
        </p:nvSpPr>
        <p:spPr>
          <a:xfrm>
            <a:off x="-10668" y="6665976"/>
            <a:ext cx="6096000" cy="261610"/>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defRPr/>
            </a:pPr>
            <a:r>
              <a:rPr kumimoji="0" lang="en-US" sz="1100" b="0" i="0" u="none" strike="noStrike" kern="1200" cap="none" spc="0" normalizeH="0" baseline="0" noProof="0" dirty="0">
                <a:ln>
                  <a:noFill/>
                </a:ln>
                <a:solidFill>
                  <a:srgbClr val="5B616B"/>
                </a:solidFill>
                <a:effectLst/>
                <a:uLnTx/>
                <a:uFillTx/>
                <a:latin typeface="Calibri" panose="020F0502020204030204" charset="0"/>
                <a:ea typeface="+mn-ea"/>
                <a:cs typeface="Calibri" panose="020F0502020204030204" charset="0"/>
              </a:rPr>
              <a:t>Eur J </a:t>
            </a:r>
            <a:r>
              <a:rPr kumimoji="0" lang="en-US" sz="1100" b="0" i="0" u="none" strike="noStrike" kern="1200" cap="none" spc="0" normalizeH="0" baseline="0" noProof="0" dirty="0" err="1">
                <a:ln>
                  <a:noFill/>
                </a:ln>
                <a:solidFill>
                  <a:srgbClr val="5B616B"/>
                </a:solidFill>
                <a:effectLst/>
                <a:uLnTx/>
                <a:uFillTx/>
                <a:latin typeface="Calibri" panose="020F0502020204030204" charset="0"/>
                <a:ea typeface="+mn-ea"/>
                <a:cs typeface="Calibri" panose="020F0502020204030204" charset="0"/>
              </a:rPr>
              <a:t>Anaesthesiol</a:t>
            </a:r>
            <a:r>
              <a:rPr kumimoji="0" lang="en-US" sz="1100" b="0" i="0" u="none" strike="noStrike" kern="1200" cap="none" spc="0" normalizeH="0" baseline="0" noProof="0" dirty="0">
                <a:ln>
                  <a:noFill/>
                </a:ln>
                <a:solidFill>
                  <a:srgbClr val="5B616B"/>
                </a:solidFill>
                <a:effectLst/>
                <a:uLnTx/>
                <a:uFillTx/>
                <a:latin typeface="Calibri" panose="020F0502020204030204" charset="0"/>
                <a:ea typeface="+mn-ea"/>
                <a:cs typeface="Calibri" panose="020F0502020204030204" charset="0"/>
              </a:rPr>
              <a:t> 2023; 40:29–38.</a:t>
            </a:r>
            <a:r>
              <a:rPr kumimoji="0" lang="en-US" sz="900" b="0" i="0" u="none" strike="noStrike" kern="1200" cap="none" spc="0" normalizeH="0" baseline="0" noProof="0" dirty="0">
                <a:ln>
                  <a:noFill/>
                </a:ln>
                <a:solidFill>
                  <a:srgbClr val="000000"/>
                </a:solidFill>
                <a:effectLst/>
                <a:uLnTx/>
                <a:uFillTx/>
                <a:latin typeface="Calibri" panose="020F0502020204030204" charset="0"/>
                <a:ea typeface="+mn-ea"/>
                <a:cs typeface="Calibri" panose="020F0502020204030204" charset="0"/>
              </a:rPr>
              <a:t> </a:t>
            </a:r>
            <a:endParaRPr kumimoji="0" lang="en-IN" sz="900" b="0" i="0" u="none" strike="noStrike" kern="1200" cap="none" spc="0" normalizeH="0" baseline="0" noProof="0" dirty="0">
              <a:ln>
                <a:noFill/>
              </a:ln>
              <a:solidFill>
                <a:srgbClr val="000000"/>
              </a:solidFill>
              <a:effectLst/>
              <a:uLnTx/>
              <a:uFillTx/>
              <a:latin typeface="Calibri" panose="020F0502020204030204" charset="0"/>
              <a:ea typeface="+mn-ea"/>
              <a:cs typeface="Calibri" panose="020F0502020204030204" charset="0"/>
            </a:endParaRPr>
          </a:p>
        </p:txBody>
      </p:sp>
      <p:sp>
        <p:nvSpPr>
          <p:cNvPr id="19" name="Rectangle 18"/>
          <p:cNvSpPr/>
          <p:nvPr/>
        </p:nvSpPr>
        <p:spPr>
          <a:xfrm>
            <a:off x="7301948" y="3856383"/>
            <a:ext cx="1457739" cy="371060"/>
          </a:xfrm>
          <a:prstGeom prst="rect">
            <a:avLst/>
          </a:prstGeom>
          <a:no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a:t>Tranexamic Acid</a:t>
            </a:r>
          </a:p>
        </p:txBody>
      </p:sp>
      <p:graphicFrame>
        <p:nvGraphicFramePr>
          <p:cNvPr id="5" name="Diagram 4"/>
          <p:cNvGraphicFramePr/>
          <p:nvPr>
            <p:extLst>
              <p:ext uri="{D42A27DB-BD31-4B8C-83A1-F6EECF244321}">
                <p14:modId xmlns:p14="http://schemas.microsoft.com/office/powerpoint/2010/main" val="3209847100"/>
              </p:ext>
            </p:extLst>
          </p:nvPr>
        </p:nvGraphicFramePr>
        <p:xfrm>
          <a:off x="609600" y="1600200"/>
          <a:ext cx="10972800" cy="50457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610552"/>
          </a:xfrm>
        </p:spPr>
        <p:txBody>
          <a:bodyPr/>
          <a:lstStyle/>
          <a:p>
            <a:r>
              <a:rPr lang="en-US" dirty="0"/>
              <a:t>Tranexamic acid: mechanism of action</a:t>
            </a:r>
            <a:endParaRPr lang="en-IN" dirty="0"/>
          </a:p>
        </p:txBody>
      </p:sp>
      <p:sp>
        <p:nvSpPr>
          <p:cNvPr id="7" name="TextBox 6"/>
          <p:cNvSpPr txBox="1"/>
          <p:nvPr/>
        </p:nvSpPr>
        <p:spPr>
          <a:xfrm>
            <a:off x="9462" y="6134119"/>
            <a:ext cx="12014579" cy="553998"/>
          </a:xfrm>
          <a:prstGeom prst="rect">
            <a:avLst/>
          </a:prstGeom>
          <a:noFill/>
        </p:spPr>
        <p:txBody>
          <a:bodyPr wrap="square" rtlCol="0">
            <a:spAutoFit/>
          </a:bodyPr>
          <a:lstStyle/>
          <a:p>
            <a:r>
              <a:rPr lang="en-US" sz="1000" dirty="0">
                <a:solidFill>
                  <a:srgbClr val="5B616B"/>
                </a:solidFill>
                <a:latin typeface="Calibri" panose="020F0502020204030204" charset="0"/>
                <a:cs typeface="Calibri" panose="020F0502020204030204" charset="0"/>
              </a:rPr>
              <a:t>Fig: </a:t>
            </a:r>
            <a:r>
              <a:rPr lang="pt-BR" sz="1000" b="0" i="0" dirty="0">
                <a:solidFill>
                  <a:srgbClr val="666666"/>
                </a:solidFill>
                <a:effectLst/>
                <a:latin typeface="ff-scala-sans-pro"/>
              </a:rPr>
              <a:t>N Engl J Med 2021; 384:1623-1634 DOI: 10.1056/NEJMoa2028788; </a:t>
            </a:r>
            <a:r>
              <a:rPr lang="en-IN" sz="1000" b="0" i="0" dirty="0">
                <a:solidFill>
                  <a:srgbClr val="222222"/>
                </a:solidFill>
                <a:effectLst/>
                <a:latin typeface="Courier New" panose="02070309020205020404" pitchFamily="49" charset="0"/>
              </a:rPr>
              <a:t>Chauncey JM, Wieters JS. Tranexamic Acid. [Updated 2022 Jul 25]. In: </a:t>
            </a:r>
            <a:r>
              <a:rPr lang="en-IN" sz="1000" b="0" i="0" dirty="0" err="1">
                <a:solidFill>
                  <a:srgbClr val="222222"/>
                </a:solidFill>
                <a:effectLst/>
                <a:latin typeface="Courier New" panose="02070309020205020404" pitchFamily="49" charset="0"/>
              </a:rPr>
              <a:t>StatPearls</a:t>
            </a:r>
            <a:r>
              <a:rPr lang="en-IN" sz="1000" b="0" i="0" dirty="0">
                <a:solidFill>
                  <a:srgbClr val="222222"/>
                </a:solidFill>
                <a:effectLst/>
                <a:latin typeface="Courier New" panose="02070309020205020404" pitchFamily="49" charset="0"/>
              </a:rPr>
              <a:t> [Internet]. Treasure Island (FL): </a:t>
            </a:r>
            <a:r>
              <a:rPr lang="en-IN" sz="1000" b="0" i="0" dirty="0" err="1">
                <a:solidFill>
                  <a:srgbClr val="222222"/>
                </a:solidFill>
                <a:effectLst/>
                <a:latin typeface="Courier New" panose="02070309020205020404" pitchFamily="49" charset="0"/>
              </a:rPr>
              <a:t>StatPearls</a:t>
            </a:r>
            <a:r>
              <a:rPr lang="en-IN" sz="1000" b="0" i="0" dirty="0">
                <a:solidFill>
                  <a:srgbClr val="222222"/>
                </a:solidFill>
                <a:effectLst/>
                <a:latin typeface="Courier New" panose="02070309020205020404" pitchFamily="49" charset="0"/>
              </a:rPr>
              <a:t> Publishing; 2023 Jan-. Available from: </a:t>
            </a:r>
            <a:r>
              <a:rPr lang="en-IN" sz="1000" b="0" i="0" dirty="0">
                <a:solidFill>
                  <a:srgbClr val="222222"/>
                </a:solidFill>
                <a:effectLst/>
                <a:latin typeface="Courier New" panose="02070309020205020404" pitchFamily="49" charset="0"/>
                <a:hlinkClick r:id="rId3"/>
              </a:rPr>
              <a:t>https://www.ncbi.nlm.nih.gov/books/NBK532909/</a:t>
            </a:r>
            <a:r>
              <a:rPr lang="en-IN" sz="1000" b="0" i="0" dirty="0">
                <a:solidFill>
                  <a:srgbClr val="222222"/>
                </a:solidFill>
                <a:effectLst/>
                <a:latin typeface="Courier New" panose="02070309020205020404" pitchFamily="49" charset="0"/>
              </a:rPr>
              <a:t>; </a:t>
            </a:r>
            <a:r>
              <a:rPr lang="en-US" sz="1000" b="0" i="0" dirty="0" err="1">
                <a:solidFill>
                  <a:srgbClr val="222222"/>
                </a:solidFill>
                <a:effectLst/>
                <a:latin typeface="Courier New" panose="02070309020205020404" pitchFamily="49" charset="0"/>
              </a:rPr>
              <a:t>Lecker</a:t>
            </a:r>
            <a:r>
              <a:rPr lang="en-US" sz="1000" b="0" i="0" dirty="0">
                <a:solidFill>
                  <a:srgbClr val="222222"/>
                </a:solidFill>
                <a:effectLst/>
                <a:latin typeface="Courier New" panose="02070309020205020404" pitchFamily="49" charset="0"/>
              </a:rPr>
              <a:t>, Irina. “Tranexamic Acid Modulation of Excitatory and Inhibitory Amino Acid Receptors: A Potential Mechanism for Postoperative Seizures.” (2015).</a:t>
            </a:r>
            <a:endParaRPr lang="en-IN" sz="1000" dirty="0"/>
          </a:p>
        </p:txBody>
      </p:sp>
      <p:pic>
        <p:nvPicPr>
          <p:cNvPr id="9" name="Picture 8"/>
          <p:cNvPicPr>
            <a:picLocks noChangeAspect="1"/>
          </p:cNvPicPr>
          <p:nvPr/>
        </p:nvPicPr>
        <p:blipFill>
          <a:blip r:embed="rId4"/>
          <a:stretch>
            <a:fillRect/>
          </a:stretch>
        </p:blipFill>
        <p:spPr>
          <a:xfrm>
            <a:off x="7351395" y="1424940"/>
            <a:ext cx="4829175" cy="4156710"/>
          </a:xfrm>
          <a:prstGeom prst="rect">
            <a:avLst/>
          </a:prstGeom>
        </p:spPr>
      </p:pic>
      <p:pic>
        <p:nvPicPr>
          <p:cNvPr id="1026"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6603"/>
          <a:stretch>
            <a:fillRect/>
          </a:stretch>
        </p:blipFill>
        <p:spPr bwMode="auto">
          <a:xfrm>
            <a:off x="2214245" y="1424940"/>
            <a:ext cx="4986655" cy="4688840"/>
          </a:xfrm>
          <a:prstGeom prst="rect">
            <a:avLst/>
          </a:prstGeom>
          <a:noFill/>
          <a:ln>
            <a:solidFill>
              <a:schemeClr val="accent1"/>
            </a:solidFill>
          </a:ln>
          <a:extLst>
            <a:ext uri="{909E8E84-426E-40DD-AFC4-6F175D3DCCD1}">
              <a14:hiddenFill xmlns:a14="http://schemas.microsoft.com/office/drawing/2010/main">
                <a:solidFill>
                  <a:srgbClr val="FFFFFF"/>
                </a:solidFill>
              </a14:hiddenFill>
            </a:ext>
          </a:extLst>
        </p:spPr>
      </p:pic>
      <p:graphicFrame>
        <p:nvGraphicFramePr>
          <p:cNvPr id="10" name="Diagram 9"/>
          <p:cNvGraphicFramePr/>
          <p:nvPr/>
        </p:nvGraphicFramePr>
        <p:xfrm>
          <a:off x="168275" y="4508500"/>
          <a:ext cx="2045970" cy="1464310"/>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nvSpPr>
        <p:spPr>
          <a:xfrm>
            <a:off x="736600" y="401638"/>
            <a:ext cx="10972800" cy="1143000"/>
          </a:xfrm>
          <a:prstGeom prst="rect">
            <a:avLst/>
          </a:prstGeom>
          <a:noFill/>
          <a:ln w="9525">
            <a:no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r>
              <a:rPr lang="en-IN" altLang="en-US" sz="3600"/>
              <a:t>Tranexamic Acid for treatment of PPH -Evidence</a:t>
            </a:r>
          </a:p>
        </p:txBody>
      </p:sp>
      <p:graphicFrame>
        <p:nvGraphicFramePr>
          <p:cNvPr id="2" name="Table 1"/>
          <p:cNvGraphicFramePr/>
          <p:nvPr/>
        </p:nvGraphicFramePr>
        <p:xfrm>
          <a:off x="983615" y="1757680"/>
          <a:ext cx="9867900" cy="4627245"/>
        </p:xfrm>
        <a:graphic>
          <a:graphicData uri="http://schemas.openxmlformats.org/drawingml/2006/table">
            <a:tbl>
              <a:tblPr firstRow="1" bandRow="1">
                <a:tableStyleId>{E8B1032C-EA38-4F05-BA0D-38AFFFC7BED3}</a:tableStyleId>
              </a:tblPr>
              <a:tblGrid>
                <a:gridCol w="3289300">
                  <a:extLst>
                    <a:ext uri="{9D8B030D-6E8A-4147-A177-3AD203B41FA5}">
                      <a16:colId xmlns:a16="http://schemas.microsoft.com/office/drawing/2014/main" val="20000"/>
                    </a:ext>
                  </a:extLst>
                </a:gridCol>
                <a:gridCol w="3289300">
                  <a:extLst>
                    <a:ext uri="{9D8B030D-6E8A-4147-A177-3AD203B41FA5}">
                      <a16:colId xmlns:a16="http://schemas.microsoft.com/office/drawing/2014/main" val="20001"/>
                    </a:ext>
                  </a:extLst>
                </a:gridCol>
                <a:gridCol w="3289300">
                  <a:extLst>
                    <a:ext uri="{9D8B030D-6E8A-4147-A177-3AD203B41FA5}">
                      <a16:colId xmlns:a16="http://schemas.microsoft.com/office/drawing/2014/main" val="20002"/>
                    </a:ext>
                  </a:extLst>
                </a:gridCol>
              </a:tblGrid>
              <a:tr h="2056765">
                <a:tc>
                  <a:txBody>
                    <a:bodyPr/>
                    <a:lstStyle/>
                    <a:p>
                      <a:pPr>
                        <a:buNone/>
                      </a:pPr>
                      <a:r>
                        <a:rPr lang="en-IN" altLang="en-US" sz="1800" b="0"/>
                        <a:t>WHO </a:t>
                      </a:r>
                    </a:p>
                  </a:txBody>
                  <a:tcPr/>
                </a:tc>
                <a:tc>
                  <a:txBody>
                    <a:bodyPr/>
                    <a:lstStyle/>
                    <a:p>
                      <a:pPr>
                        <a:buNone/>
                      </a:pPr>
                      <a:r>
                        <a:rPr lang="en-US" sz="1800" b="0" dirty="0"/>
                        <a:t>Updated WHO recommendation on tranexamic acid for the treatment of postpartum </a:t>
                      </a:r>
                      <a:r>
                        <a:rPr lang="en-US" sz="1800" b="0" dirty="0" err="1"/>
                        <a:t>haemorrhage</a:t>
                      </a:r>
                      <a:r>
                        <a:rPr lang="en-US" sz="1800" b="0" dirty="0"/>
                        <a:t>; </a:t>
                      </a:r>
                    </a:p>
                  </a:txBody>
                  <a:tcPr/>
                </a:tc>
                <a:tc>
                  <a:txBody>
                    <a:bodyPr/>
                    <a:lstStyle/>
                    <a:p>
                      <a:pPr>
                        <a:buNone/>
                      </a:pPr>
                      <a:r>
                        <a:rPr lang="en-US" sz="1800" b="0" dirty="0"/>
                        <a:t>OCT 2017</a:t>
                      </a:r>
                      <a:endParaRPr lang="en-IN" sz="1800" b="0" dirty="0"/>
                    </a:p>
                    <a:p>
                      <a:pPr>
                        <a:buNone/>
                      </a:pPr>
                      <a:endParaRPr lang="en-IN" sz="1800" b="0" dirty="0"/>
                    </a:p>
                  </a:txBody>
                  <a:tcPr/>
                </a:tc>
                <a:extLst>
                  <a:ext uri="{0D108BD9-81ED-4DB2-BD59-A6C34878D82A}">
                    <a16:rowId xmlns:a16="http://schemas.microsoft.com/office/drawing/2014/main" val="10000"/>
                  </a:ext>
                </a:extLst>
              </a:tr>
              <a:tr h="1670685">
                <a:tc>
                  <a:txBody>
                    <a:bodyPr/>
                    <a:lstStyle/>
                    <a:p>
                      <a:pPr>
                        <a:buNone/>
                      </a:pPr>
                      <a:r>
                        <a:rPr lang="en-IN" altLang="en-US" sz="1800" b="0"/>
                        <a:t>FIGO</a:t>
                      </a:r>
                    </a:p>
                  </a:txBody>
                  <a:tcPr/>
                </a:tc>
                <a:tc>
                  <a:txBody>
                    <a:bodyPr/>
                    <a:lstStyle/>
                    <a:p>
                      <a:pPr>
                        <a:buNone/>
                      </a:pPr>
                      <a:r>
                        <a:rPr lang="en-IN" altLang="en-US" sz="1800" b="0"/>
                        <a:t>J</a:t>
                      </a:r>
                      <a:r>
                        <a:rPr lang="en-US" sz="1800" b="0" dirty="0"/>
                        <a:t>oint statement of recommendation for the use of tranexamic acid for the treatment of PPH,</a:t>
                      </a:r>
                    </a:p>
                  </a:txBody>
                  <a:tcPr/>
                </a:tc>
                <a:tc>
                  <a:txBody>
                    <a:bodyPr/>
                    <a:lstStyle/>
                    <a:p>
                      <a:pPr>
                        <a:buNone/>
                      </a:pPr>
                      <a:r>
                        <a:rPr lang="en-US" sz="1800" b="0" dirty="0"/>
                        <a:t>June 2021</a:t>
                      </a:r>
                      <a:endParaRPr lang="en-IN" sz="1800" b="0" dirty="0"/>
                    </a:p>
                    <a:p>
                      <a:pPr>
                        <a:buNone/>
                      </a:pPr>
                      <a:endParaRPr lang="en-IN" sz="1800" b="0" dirty="0"/>
                    </a:p>
                  </a:txBody>
                  <a:tcPr/>
                </a:tc>
                <a:extLst>
                  <a:ext uri="{0D108BD9-81ED-4DB2-BD59-A6C34878D82A}">
                    <a16:rowId xmlns:a16="http://schemas.microsoft.com/office/drawing/2014/main" val="10001"/>
                  </a:ext>
                </a:extLst>
              </a:tr>
              <a:tr h="899795">
                <a:tc>
                  <a:txBody>
                    <a:bodyPr/>
                    <a:lstStyle/>
                    <a:p>
                      <a:pPr>
                        <a:buNone/>
                      </a:pPr>
                      <a:r>
                        <a:rPr lang="en-IN" altLang="en-US" sz="1800" b="0"/>
                        <a:t>WOMAN TRIAL</a:t>
                      </a:r>
                    </a:p>
                  </a:txBody>
                  <a:tcPr/>
                </a:tc>
                <a:tc>
                  <a:txBody>
                    <a:bodyPr/>
                    <a:lstStyle/>
                    <a:p>
                      <a:pPr>
                        <a:buNone/>
                      </a:pPr>
                      <a:endParaRPr lang="en-US" b="0"/>
                    </a:p>
                  </a:txBody>
                  <a:tcPr/>
                </a:tc>
                <a:tc>
                  <a:txBody>
                    <a:bodyPr/>
                    <a:lstStyle/>
                    <a:p>
                      <a:pPr>
                        <a:buNone/>
                      </a:pPr>
                      <a:r>
                        <a:rPr lang="en-IN" altLang="en-US" sz="1800" b="0"/>
                        <a:t>2017</a:t>
                      </a:r>
                    </a:p>
                    <a:p>
                      <a:pPr>
                        <a:buNone/>
                      </a:pPr>
                      <a:endParaRPr lang="en-IN" altLang="en-US" sz="1800" b="0"/>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t>TXA reduced death due to bleeding</a:t>
            </a:r>
            <a:r>
              <a:rPr lang="en-IN" altLang="en-US"/>
              <a:t> </a:t>
            </a:r>
            <a:r>
              <a:rPr lang="en-US"/>
              <a:t>in women with PPH by 20%–30%</a:t>
            </a:r>
            <a:r>
              <a:rPr lang="en-IN" altLang="en-US"/>
              <a:t> </a:t>
            </a:r>
          </a:p>
          <a:p>
            <a:r>
              <a:rPr lang="en-US"/>
              <a:t> </a:t>
            </a:r>
            <a:r>
              <a:rPr lang="en-IN" altLang="en-US"/>
              <a:t>N</a:t>
            </a:r>
            <a:r>
              <a:rPr lang="en-US"/>
              <a:t>ot associated with</a:t>
            </a:r>
            <a:r>
              <a:rPr lang="en-IN" altLang="en-US"/>
              <a:t> </a:t>
            </a:r>
            <a:r>
              <a:rPr lang="en-US"/>
              <a:t>an increase in adverse effects.</a:t>
            </a:r>
          </a:p>
          <a:p>
            <a:r>
              <a:rPr lang="en-US"/>
              <a:t> </a:t>
            </a:r>
            <a:r>
              <a:rPr lang="en-IN" altLang="en-US"/>
              <a:t>R</a:t>
            </a:r>
            <a:r>
              <a:rPr lang="en-US"/>
              <a:t>educed the incidence of</a:t>
            </a:r>
            <a:r>
              <a:rPr lang="en-IN" altLang="en-US"/>
              <a:t> </a:t>
            </a:r>
            <a:r>
              <a:rPr lang="en-US"/>
              <a:t>laparotomy to control bleeding by 36% </a:t>
            </a:r>
            <a:r>
              <a:rPr lang="en-IN" altLang="en-US"/>
              <a:t>but..</a:t>
            </a:r>
            <a:endParaRPr lang="en-US"/>
          </a:p>
          <a:p>
            <a:r>
              <a:rPr lang="en-IN" altLang="en-US"/>
              <a:t>D</a:t>
            </a:r>
            <a:r>
              <a:rPr lang="en-US"/>
              <a:t>id not reduce hysterectomy</a:t>
            </a:r>
            <a:r>
              <a:rPr lang="en-IN" altLang="en-US"/>
              <a:t> </a:t>
            </a:r>
            <a:r>
              <a:rPr lang="en-US"/>
              <a:t>rates.</a:t>
            </a:r>
          </a:p>
          <a:p>
            <a:endParaRPr lang="en-US"/>
          </a:p>
        </p:txBody>
      </p:sp>
      <p:sp>
        <p:nvSpPr>
          <p:cNvPr id="4" name="Title 1"/>
          <p:cNvSpPr>
            <a:spLocks noGrp="1"/>
          </p:cNvSpPr>
          <p:nvPr/>
        </p:nvSpPr>
        <p:spPr>
          <a:xfrm>
            <a:off x="736600" y="401638"/>
            <a:ext cx="10972800" cy="1143000"/>
          </a:xfrm>
          <a:prstGeom prst="rect">
            <a:avLst/>
          </a:prstGeom>
          <a:noFill/>
          <a:ln w="9525">
            <a:no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r>
              <a:rPr lang="en-IN" altLang="en-US"/>
              <a:t>TRANEXAMIC ACID -EVIDENCE</a:t>
            </a:r>
          </a:p>
        </p:txBody>
      </p:sp>
      <p:sp>
        <p:nvSpPr>
          <p:cNvPr id="2" name="Text Box 1"/>
          <p:cNvSpPr txBox="1"/>
          <p:nvPr/>
        </p:nvSpPr>
        <p:spPr>
          <a:xfrm>
            <a:off x="8644255" y="5353050"/>
            <a:ext cx="3186430" cy="583565"/>
          </a:xfrm>
          <a:prstGeom prst="rect">
            <a:avLst/>
          </a:prstGeom>
          <a:solidFill>
            <a:schemeClr val="accent2">
              <a:lumMod val="40000"/>
              <a:lumOff val="60000"/>
            </a:schemeClr>
          </a:solidFill>
        </p:spPr>
        <p:txBody>
          <a:bodyPr wrap="square" rtlCol="0" anchor="t">
            <a:spAutoFit/>
          </a:bodyPr>
          <a:lstStyle/>
          <a:p>
            <a:r>
              <a:rPr lang="en-US" sz="3200">
                <a:sym typeface="+mn-ea"/>
              </a:rPr>
              <a:t>WOMAN </a:t>
            </a:r>
            <a:r>
              <a:rPr lang="en-IN" altLang="en-US" sz="3200">
                <a:sym typeface="+mn-ea"/>
              </a:rPr>
              <a:t>T</a:t>
            </a:r>
            <a:r>
              <a:rPr lang="en-US" sz="3200">
                <a:sym typeface="+mn-ea"/>
              </a:rPr>
              <a:t>rial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IN" dirty="0"/>
          </a:p>
        </p:txBody>
      </p:sp>
      <p:sp>
        <p:nvSpPr>
          <p:cNvPr id="6" name="Rectangle 5"/>
          <p:cNvSpPr/>
          <p:nvPr/>
        </p:nvSpPr>
        <p:spPr>
          <a:xfrm>
            <a:off x="342900" y="2038350"/>
            <a:ext cx="11525250" cy="819150"/>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charset="0"/>
                <a:cs typeface="Calibri" panose="020F0502020204030204" charset="0"/>
              </a:rPr>
              <a:t>Objective: To assess the effects of early administration of tranexamic acid on death, hysterectomy, and other relevant outcomes in women with post-partum </a:t>
            </a:r>
            <a:r>
              <a:rPr lang="en-US" dirty="0" err="1">
                <a:solidFill>
                  <a:schemeClr val="tx1"/>
                </a:solidFill>
                <a:latin typeface="Calibri" panose="020F0502020204030204" charset="0"/>
                <a:cs typeface="Calibri" panose="020F0502020204030204" charset="0"/>
              </a:rPr>
              <a:t>haemorrhage</a:t>
            </a:r>
            <a:r>
              <a:rPr lang="en-US" dirty="0">
                <a:solidFill>
                  <a:schemeClr val="tx1"/>
                </a:solidFill>
                <a:latin typeface="Calibri" panose="020F0502020204030204" charset="0"/>
                <a:cs typeface="Calibri" panose="020F0502020204030204" charset="0"/>
              </a:rPr>
              <a:t>.</a:t>
            </a:r>
            <a:endParaRPr lang="en-IN" dirty="0">
              <a:solidFill>
                <a:schemeClr val="tx1"/>
              </a:solidFill>
              <a:latin typeface="Calibri" panose="020F0502020204030204" charset="0"/>
              <a:cs typeface="Calibri" panose="020F0502020204030204" charset="0"/>
            </a:endParaRPr>
          </a:p>
        </p:txBody>
      </p:sp>
      <p:sp>
        <p:nvSpPr>
          <p:cNvPr id="8" name="Rectangle 7"/>
          <p:cNvSpPr/>
          <p:nvPr/>
        </p:nvSpPr>
        <p:spPr>
          <a:xfrm>
            <a:off x="342900" y="5391150"/>
            <a:ext cx="11525250" cy="76200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libri" panose="020F0502020204030204" charset="0"/>
                <a:cs typeface="Calibri" panose="020F0502020204030204" charset="0"/>
              </a:rPr>
              <a:t>1 g iv tranexamic acid or matching placebo in addition to usual care. If bleeding continued after 30 min, or stopped and restarted within 24 h of the 1</a:t>
            </a:r>
            <a:r>
              <a:rPr lang="en-US" baseline="30000" dirty="0">
                <a:solidFill>
                  <a:schemeClr val="tx1"/>
                </a:solidFill>
                <a:latin typeface="Calibri" panose="020F0502020204030204" charset="0"/>
                <a:cs typeface="Calibri" panose="020F0502020204030204" charset="0"/>
              </a:rPr>
              <a:t>st</a:t>
            </a:r>
            <a:r>
              <a:rPr lang="en-US" dirty="0">
                <a:solidFill>
                  <a:schemeClr val="tx1"/>
                </a:solidFill>
                <a:latin typeface="Calibri" panose="020F0502020204030204" charset="0"/>
                <a:cs typeface="Calibri" panose="020F0502020204030204" charset="0"/>
              </a:rPr>
              <a:t> dose, a 2</a:t>
            </a:r>
            <a:r>
              <a:rPr lang="en-US" baseline="30000" dirty="0">
                <a:solidFill>
                  <a:schemeClr val="tx1"/>
                </a:solidFill>
                <a:latin typeface="Calibri" panose="020F0502020204030204" charset="0"/>
                <a:cs typeface="Calibri" panose="020F0502020204030204" charset="0"/>
              </a:rPr>
              <a:t>nd</a:t>
            </a:r>
            <a:r>
              <a:rPr lang="en-US" dirty="0">
                <a:solidFill>
                  <a:schemeClr val="tx1"/>
                </a:solidFill>
                <a:latin typeface="Calibri" panose="020F0502020204030204" charset="0"/>
                <a:cs typeface="Calibri" panose="020F0502020204030204" charset="0"/>
              </a:rPr>
              <a:t> dose of 1 g of tranexamic acid or placebo could be given</a:t>
            </a:r>
            <a:endParaRPr lang="en-IN" dirty="0">
              <a:solidFill>
                <a:schemeClr val="tx1"/>
              </a:solidFill>
              <a:latin typeface="Calibri" panose="020F0502020204030204" charset="0"/>
              <a:cs typeface="Calibri" panose="020F0502020204030204" charset="0"/>
            </a:endParaRPr>
          </a:p>
        </p:txBody>
      </p:sp>
      <p:sp>
        <p:nvSpPr>
          <p:cNvPr id="10" name="Rectangle 9"/>
          <p:cNvSpPr/>
          <p:nvPr/>
        </p:nvSpPr>
        <p:spPr>
          <a:xfrm>
            <a:off x="342900" y="3238500"/>
            <a:ext cx="1499548" cy="1847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IN" sz="1800">
                <a:latin typeface="Calibri" panose="020F0502020204030204" charset="0"/>
                <a:cs typeface="Calibri" panose="020F0502020204030204" charset="0"/>
              </a:rPr>
              <a:t>Randomised, double-blind, placebo-</a:t>
            </a:r>
          </a:p>
          <a:p>
            <a:pPr lvl="0" algn="ctr"/>
            <a:r>
              <a:rPr lang="en-IN" sz="1800">
                <a:latin typeface="Calibri" panose="020F0502020204030204" charset="0"/>
                <a:cs typeface="Calibri" panose="020F0502020204030204" charset="0"/>
              </a:rPr>
              <a:t>controlled trial</a:t>
            </a:r>
            <a:endParaRPr lang="en-IN" sz="1800" dirty="0">
              <a:latin typeface="Calibri" panose="020F0502020204030204" charset="0"/>
              <a:cs typeface="Calibri" panose="020F0502020204030204" charset="0"/>
            </a:endParaRPr>
          </a:p>
        </p:txBody>
      </p:sp>
      <p:graphicFrame>
        <p:nvGraphicFramePr>
          <p:cNvPr id="13" name="Diagram 12"/>
          <p:cNvGraphicFramePr/>
          <p:nvPr>
            <p:extLst>
              <p:ext uri="{D42A27DB-BD31-4B8C-83A1-F6EECF244321}">
                <p14:modId xmlns:p14="http://schemas.microsoft.com/office/powerpoint/2010/main" val="629482283"/>
              </p:ext>
            </p:extLst>
          </p:nvPr>
        </p:nvGraphicFramePr>
        <p:xfrm>
          <a:off x="3898432" y="2900570"/>
          <a:ext cx="7971927" cy="1691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5" name="Picture 14"/>
          <p:cNvPicPr>
            <a:picLocks noChangeAspect="1"/>
          </p:cNvPicPr>
          <p:nvPr/>
        </p:nvPicPr>
        <p:blipFill>
          <a:blip r:embed="rId8"/>
          <a:stretch>
            <a:fillRect/>
          </a:stretch>
        </p:blipFill>
        <p:spPr>
          <a:xfrm>
            <a:off x="2074460" y="61341"/>
            <a:ext cx="8420100" cy="1809750"/>
          </a:xfrm>
          <a:prstGeom prst="rect">
            <a:avLst/>
          </a:prstGeom>
        </p:spPr>
      </p:pic>
      <p:sp>
        <p:nvSpPr>
          <p:cNvPr id="16" name="Rectangle 15"/>
          <p:cNvSpPr/>
          <p:nvPr/>
        </p:nvSpPr>
        <p:spPr>
          <a:xfrm>
            <a:off x="15586" y="-10417"/>
            <a:ext cx="2058874" cy="1881507"/>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WOMAN</a:t>
            </a:r>
            <a:endParaRPr lang="en-IN" sz="2400" dirty="0"/>
          </a:p>
        </p:txBody>
      </p:sp>
      <p:sp>
        <p:nvSpPr>
          <p:cNvPr id="17" name="Rectangle 16"/>
          <p:cNvSpPr/>
          <p:nvPr/>
        </p:nvSpPr>
        <p:spPr>
          <a:xfrm>
            <a:off x="10505577" y="-10416"/>
            <a:ext cx="1686423" cy="1881506"/>
          </a:xfrm>
          <a:prstGeom prst="rect">
            <a:avLst/>
          </a:prstGeom>
          <a:solidFill>
            <a:schemeClr val="bg2"/>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IN" b="0" i="0" dirty="0">
                <a:solidFill>
                  <a:srgbClr val="666666"/>
                </a:solidFill>
                <a:effectLst/>
                <a:latin typeface="ff-scala-sans-pro"/>
              </a:rPr>
              <a:t>2017</a:t>
            </a:r>
            <a:endParaRPr lang="en-IN" dirty="0"/>
          </a:p>
        </p:txBody>
      </p:sp>
      <p:sp>
        <p:nvSpPr>
          <p:cNvPr id="18" name="TextBox 17"/>
          <p:cNvSpPr txBox="1"/>
          <p:nvPr/>
        </p:nvSpPr>
        <p:spPr>
          <a:xfrm>
            <a:off x="342900" y="6477000"/>
            <a:ext cx="4514850" cy="261610"/>
          </a:xfrm>
          <a:prstGeom prst="rect">
            <a:avLst/>
          </a:prstGeom>
          <a:noFill/>
        </p:spPr>
        <p:txBody>
          <a:bodyPr wrap="square" rtlCol="0">
            <a:spAutoFit/>
          </a:bodyPr>
          <a:lstStyle/>
          <a:p>
            <a:r>
              <a:rPr lang="en-IN" sz="1100" dirty="0"/>
              <a:t>Lancet 2017; 389: 2105–16</a:t>
            </a:r>
          </a:p>
        </p:txBody>
      </p:sp>
      <p:sp>
        <p:nvSpPr>
          <p:cNvPr id="11" name="Rectangle 10"/>
          <p:cNvSpPr/>
          <p:nvPr/>
        </p:nvSpPr>
        <p:spPr>
          <a:xfrm>
            <a:off x="2074460" y="3238500"/>
            <a:ext cx="1499548" cy="1847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dirty="0">
                <a:latin typeface="Calibri" panose="020F0502020204030204" charset="0"/>
                <a:cs typeface="Calibri" panose="020F0502020204030204" charset="0"/>
              </a:rPr>
              <a:t>C</a:t>
            </a:r>
            <a:r>
              <a:rPr lang="en-US" sz="1800" dirty="0">
                <a:latin typeface="Calibri" panose="020F0502020204030204" charset="0"/>
                <a:cs typeface="Calibri" panose="020F0502020204030204" charset="0"/>
              </a:rPr>
              <a:t>onducted in 193 hospitals across 21</a:t>
            </a:r>
          </a:p>
          <a:p>
            <a:pPr lvl="0" algn="ctr"/>
            <a:r>
              <a:rPr lang="en-US" sz="1800" dirty="0">
                <a:latin typeface="Calibri" panose="020F0502020204030204" charset="0"/>
                <a:cs typeface="Calibri" panose="020F0502020204030204" charset="0"/>
              </a:rPr>
              <a:t>countries</a:t>
            </a:r>
            <a:endParaRPr lang="en-IN" sz="1800" dirty="0">
              <a:latin typeface="Calibri" panose="020F0502020204030204" charset="0"/>
              <a:cs typeface="Calibri" panose="020F0502020204030204" charset="0"/>
            </a:endParaRPr>
          </a:p>
        </p:txBody>
      </p:sp>
      <p:cxnSp>
        <p:nvCxnSpPr>
          <p:cNvPr id="3" name="Straight Connector 2"/>
          <p:cNvCxnSpPr/>
          <p:nvPr/>
        </p:nvCxnSpPr>
        <p:spPr>
          <a:xfrm>
            <a:off x="0" y="1871090"/>
            <a:ext cx="12176414" cy="0"/>
          </a:xfrm>
          <a:prstGeom prst="line">
            <a:avLst/>
          </a:prstGeom>
          <a:ln w="38100"/>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6699250" y="1491615"/>
            <a:ext cx="5227955" cy="1602740"/>
          </a:xfrm>
          <a:prstGeom prst="rect">
            <a:avLst/>
          </a:prstGeom>
          <a:solidFill>
            <a:schemeClr val="accent6">
              <a:lumMod val="10000"/>
              <a:lumOff val="90000"/>
            </a:schemeClr>
          </a:solidFill>
          <a:ln w="38100">
            <a:solidFill>
              <a:schemeClr val="accent6">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gn="l">
              <a:buFont typeface="Arial" panose="020B0604020202020204" pitchFamily="34" charset="0"/>
              <a:buChar char="•"/>
            </a:pPr>
            <a:r>
              <a:rPr lang="en-US" sz="2800" dirty="0">
                <a:solidFill>
                  <a:schemeClr val="tx1"/>
                </a:solidFill>
                <a:latin typeface="Calibri" panose="020F0502020204030204" charset="0"/>
                <a:ea typeface="Cambria" panose="02040503050406030204" pitchFamily="18" charset="0"/>
                <a:cs typeface="Calibri" panose="020F0502020204030204" charset="0"/>
              </a:rPr>
              <a:t>Conclusion:</a:t>
            </a:r>
          </a:p>
          <a:p>
            <a:pPr marL="457200" indent="-457200" algn="l">
              <a:buFont typeface="Arial" panose="020B0604020202020204" pitchFamily="34" charset="0"/>
              <a:buChar char="•"/>
            </a:pPr>
            <a:r>
              <a:rPr lang="en-US" sz="2800" dirty="0">
                <a:solidFill>
                  <a:schemeClr val="tx1"/>
                </a:solidFill>
                <a:latin typeface="Calibri" panose="020F0502020204030204" charset="0"/>
                <a:ea typeface="Cambria" panose="02040503050406030204" pitchFamily="18" charset="0"/>
                <a:cs typeface="Calibri" panose="020F0502020204030204" charset="0"/>
              </a:rPr>
              <a:t>Tranexamic acid reduces death due to bleeding in women with PPH with no adverse effects. </a:t>
            </a:r>
          </a:p>
        </p:txBody>
      </p:sp>
      <p:sp>
        <p:nvSpPr>
          <p:cNvPr id="7" name="Rectangle 6"/>
          <p:cNvSpPr/>
          <p:nvPr/>
        </p:nvSpPr>
        <p:spPr>
          <a:xfrm>
            <a:off x="166215" y="5820495"/>
            <a:ext cx="8473237" cy="579057"/>
          </a:xfrm>
          <a:prstGeom prst="rect">
            <a:avLst/>
          </a:prstGeom>
          <a:solidFill>
            <a:schemeClr val="bg2"/>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dirty="0">
                <a:latin typeface="Calibri" panose="020F0502020204030204" charset="0"/>
                <a:cs typeface="Calibri" panose="020F0502020204030204" charset="0"/>
              </a:rPr>
              <a:t>No evidence of any increased risk of thromboembolic events</a:t>
            </a:r>
            <a:endParaRPr lang="en-IN" dirty="0">
              <a:latin typeface="Calibri" panose="020F0502020204030204" charset="0"/>
              <a:cs typeface="Calibri" panose="020F0502020204030204" charset="0"/>
            </a:endParaRPr>
          </a:p>
        </p:txBody>
      </p:sp>
      <p:sp>
        <p:nvSpPr>
          <p:cNvPr id="8" name="TextBox 7"/>
          <p:cNvSpPr txBox="1"/>
          <p:nvPr/>
        </p:nvSpPr>
        <p:spPr>
          <a:xfrm>
            <a:off x="342900" y="6685546"/>
            <a:ext cx="4514850" cy="261610"/>
          </a:xfrm>
          <a:prstGeom prst="rect">
            <a:avLst/>
          </a:prstGeom>
          <a:noFill/>
        </p:spPr>
        <p:txBody>
          <a:bodyPr wrap="square" rtlCol="0">
            <a:spAutoFit/>
          </a:bodyPr>
          <a:lstStyle/>
          <a:p>
            <a:r>
              <a:rPr lang="en-IN" sz="1100" dirty="0"/>
              <a:t>Lancet 2017; 389: 2105–16; </a:t>
            </a:r>
            <a:r>
              <a:rPr lang="en-US" sz="1100" dirty="0">
                <a:solidFill>
                  <a:schemeClr val="tx1"/>
                </a:solidFill>
                <a:latin typeface="Calibri" panose="020F0502020204030204" charset="0"/>
                <a:ea typeface="Cambria" panose="02040503050406030204" pitchFamily="18" charset="0"/>
                <a:cs typeface="Calibri" panose="020F0502020204030204" charset="0"/>
              </a:rPr>
              <a:t>relative risk (RR) </a:t>
            </a:r>
            <a:endParaRPr lang="en-IN" sz="1100" dirty="0"/>
          </a:p>
        </p:txBody>
      </p:sp>
      <p:sp>
        <p:nvSpPr>
          <p:cNvPr id="15" name="Rectangle 14"/>
          <p:cNvSpPr/>
          <p:nvPr/>
        </p:nvSpPr>
        <p:spPr>
          <a:xfrm>
            <a:off x="15586" y="-10416"/>
            <a:ext cx="12176414" cy="429393"/>
          </a:xfrm>
          <a:prstGeom prst="rect">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2400" dirty="0"/>
              <a:t>WOMAN TRIAL</a:t>
            </a:r>
            <a:endParaRPr lang="en-IN" sz="2400" dirty="0"/>
          </a:p>
        </p:txBody>
      </p:sp>
      <p:sp>
        <p:nvSpPr>
          <p:cNvPr id="16" name="Rectangle 15"/>
          <p:cNvSpPr/>
          <p:nvPr/>
        </p:nvSpPr>
        <p:spPr>
          <a:xfrm>
            <a:off x="166216" y="5562702"/>
            <a:ext cx="436908" cy="22959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3" name="Rectangle 12"/>
          <p:cNvSpPr/>
          <p:nvPr/>
        </p:nvSpPr>
        <p:spPr>
          <a:xfrm>
            <a:off x="603250" y="1310640"/>
            <a:ext cx="6096635" cy="4224020"/>
          </a:xfrm>
          <a:prstGeom prst="rect">
            <a:avLst/>
          </a:prstGeom>
        </p:spPr>
        <p:style>
          <a:lnRef idx="2">
            <a:schemeClr val="accent1"/>
          </a:lnRef>
          <a:fillRef idx="0">
            <a:srgbClr val="FFFFFF"/>
          </a:fillRef>
          <a:effectRef idx="0">
            <a:srgbClr val="FFFFFF"/>
          </a:effectRef>
          <a:fontRef idx="minor">
            <a:schemeClr val="dk1"/>
          </a:fontRef>
        </p:style>
        <p:txBody>
          <a:bodyPr rtlCol="0" anchor="ctr"/>
          <a:lstStyle/>
          <a:p>
            <a:pPr marL="342900" indent="-342900" algn="l">
              <a:buFont typeface="Arial" panose="020B0604020202020204" pitchFamily="34" charset="0"/>
              <a:buChar char="•"/>
            </a:pPr>
            <a:r>
              <a:rPr lang="en-US" sz="2800" dirty="0">
                <a:solidFill>
                  <a:schemeClr val="tx1"/>
                </a:solidFill>
                <a:latin typeface="Calibri" panose="020F0502020204030204" charset="0"/>
                <a:ea typeface="Cambria" panose="02040503050406030204" pitchFamily="18" charset="0"/>
                <a:cs typeface="Calibri" panose="020F0502020204030204" charset="0"/>
              </a:rPr>
              <a:t>Mortality was reduced in the TXA arm compared with placebo (1.5% vs. 1.9%; RR 0.81, 95% CI 0.65 to 1.00, P=0.045).</a:t>
            </a:r>
          </a:p>
          <a:p>
            <a:pPr marL="342900" indent="-342900" algn="l">
              <a:buFont typeface="Arial" panose="020B0604020202020204" pitchFamily="34" charset="0"/>
              <a:buChar char="•"/>
            </a:pPr>
            <a:r>
              <a:rPr lang="en-US" sz="2800" dirty="0">
                <a:solidFill>
                  <a:schemeClr val="tx1"/>
                </a:solidFill>
                <a:latin typeface="Calibri" panose="020F0502020204030204" charset="0"/>
                <a:ea typeface="Cambria" panose="02040503050406030204" pitchFamily="18" charset="0"/>
                <a:cs typeface="Calibri" panose="020F0502020204030204" charset="0"/>
              </a:rPr>
              <a:t> </a:t>
            </a:r>
            <a:r>
              <a:rPr lang="en-US" sz="2800" b="1" dirty="0">
                <a:solidFill>
                  <a:schemeClr val="tx1"/>
                </a:solidFill>
                <a:latin typeface="Calibri" panose="020F0502020204030204" charset="0"/>
                <a:ea typeface="Cambria" panose="02040503050406030204" pitchFamily="18" charset="0"/>
                <a:cs typeface="Calibri" panose="020F0502020204030204" charset="0"/>
              </a:rPr>
              <a:t>Benefit was most pronounced when TXA was given within 3 h of giving birth </a:t>
            </a:r>
            <a:r>
              <a:rPr lang="en-US" sz="2800" dirty="0">
                <a:solidFill>
                  <a:schemeClr val="tx1"/>
                </a:solidFill>
                <a:latin typeface="Calibri" panose="020F0502020204030204" charset="0"/>
                <a:ea typeface="Cambria" panose="02040503050406030204" pitchFamily="18" charset="0"/>
                <a:cs typeface="Calibri" panose="020F0502020204030204" charset="0"/>
              </a:rPr>
              <a:t>(mortality rate 1.2% in TXA vs. 1.7%; RR 0.69, 95% CI 0.52 to 0.91, P=0.008)</a:t>
            </a:r>
          </a:p>
        </p:txBody>
      </p:sp>
      <p:cxnSp>
        <p:nvCxnSpPr>
          <p:cNvPr id="10" name="Straight Connector 9"/>
          <p:cNvCxnSpPr/>
          <p:nvPr/>
        </p:nvCxnSpPr>
        <p:spPr>
          <a:xfrm>
            <a:off x="0" y="418977"/>
            <a:ext cx="12176414"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4" name="Title 1"/>
          <p:cNvSpPr>
            <a:spLocks noGrp="1"/>
          </p:cNvSpPr>
          <p:nvPr/>
        </p:nvSpPr>
        <p:spPr>
          <a:xfrm>
            <a:off x="736600" y="401638"/>
            <a:ext cx="10972800" cy="1143000"/>
          </a:xfrm>
          <a:prstGeom prst="rect">
            <a:avLst/>
          </a:prstGeom>
          <a:noFill/>
          <a:ln w="9525">
            <a:no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r>
              <a:rPr lang="en-IN" altLang="en-US"/>
              <a:t>TRANEXAMIC ACID -EVIDENCE</a:t>
            </a:r>
          </a:p>
        </p:txBody>
      </p:sp>
      <p:sp>
        <p:nvSpPr>
          <p:cNvPr id="3" name="Text Box 2"/>
          <p:cNvSpPr txBox="1"/>
          <p:nvPr/>
        </p:nvSpPr>
        <p:spPr>
          <a:xfrm>
            <a:off x="6699885" y="3289300"/>
            <a:ext cx="5327015" cy="2245360"/>
          </a:xfrm>
          <a:prstGeom prst="rect">
            <a:avLst/>
          </a:prstGeom>
          <a:gradFill>
            <a:gsLst>
              <a:gs pos="0">
                <a:srgbClr val="FECF40"/>
              </a:gs>
              <a:gs pos="100000">
                <a:srgbClr val="846C21"/>
              </a:gs>
            </a:gsLst>
            <a:lin scaled="0"/>
          </a:gradFill>
        </p:spPr>
        <p:txBody>
          <a:bodyPr wrap="square" rtlCol="0" anchor="t">
            <a:spAutoFit/>
          </a:bodyPr>
          <a:lstStyle/>
          <a:p>
            <a:pPr marL="457200" indent="-457200" algn="l">
              <a:buFont typeface="Arial" panose="020B0604020202020204" pitchFamily="34" charset="0"/>
              <a:buChar char="•"/>
            </a:pPr>
            <a:r>
              <a:rPr lang="en-IN" altLang="en-US" sz="2800" dirty="0">
                <a:latin typeface="Calibri" panose="020F0502020204030204" charset="0"/>
                <a:ea typeface="Cambria" panose="02040503050406030204" pitchFamily="18" charset="0"/>
                <a:cs typeface="Calibri" panose="020F0502020204030204" charset="0"/>
                <a:sym typeface="+mn-ea"/>
              </a:rPr>
              <a:t>T</a:t>
            </a:r>
            <a:r>
              <a:rPr lang="en-US" sz="2800" dirty="0">
                <a:latin typeface="Calibri" panose="020F0502020204030204" charset="0"/>
                <a:ea typeface="Cambria" panose="02040503050406030204" pitchFamily="18" charset="0"/>
                <a:cs typeface="Calibri" panose="020F0502020204030204" charset="0"/>
                <a:sym typeface="+mn-ea"/>
              </a:rPr>
              <a:t>ranexamic acid should be given </a:t>
            </a:r>
            <a:r>
              <a:rPr lang="en-IN" altLang="en-US" sz="2800" u="sng" dirty="0">
                <a:highlight>
                  <a:srgbClr val="FF00FF"/>
                </a:highlight>
                <a:latin typeface="Calibri" panose="020F0502020204030204" charset="0"/>
                <a:ea typeface="Cambria" panose="02040503050406030204" pitchFamily="18" charset="0"/>
                <a:cs typeface="Calibri" panose="020F0502020204030204" charset="0"/>
                <a:sym typeface="+mn-ea"/>
              </a:rPr>
              <a:t>AS</a:t>
            </a:r>
            <a:r>
              <a:rPr lang="en-US" sz="2800" u="sng" dirty="0">
                <a:highlight>
                  <a:srgbClr val="FF00FF"/>
                </a:highlight>
                <a:latin typeface="Calibri" panose="020F0502020204030204" charset="0"/>
                <a:ea typeface="Cambria" panose="02040503050406030204" pitchFamily="18" charset="0"/>
                <a:cs typeface="Calibri" panose="020F0502020204030204" charset="0"/>
                <a:sym typeface="+mn-ea"/>
              </a:rPr>
              <a:t> </a:t>
            </a:r>
            <a:r>
              <a:rPr lang="en-IN" altLang="en-US" sz="2800" u="sng" dirty="0">
                <a:highlight>
                  <a:srgbClr val="FF00FF"/>
                </a:highlight>
                <a:latin typeface="Calibri" panose="020F0502020204030204" charset="0"/>
                <a:ea typeface="Cambria" panose="02040503050406030204" pitchFamily="18" charset="0"/>
                <a:cs typeface="Calibri" panose="020F0502020204030204" charset="0"/>
                <a:sym typeface="+mn-ea"/>
              </a:rPr>
              <a:t>SOON</a:t>
            </a:r>
            <a:r>
              <a:rPr lang="en-US" sz="2800" u="sng" dirty="0">
                <a:highlight>
                  <a:srgbClr val="FF00FF"/>
                </a:highlight>
                <a:latin typeface="Calibri" panose="020F0502020204030204" charset="0"/>
                <a:ea typeface="Cambria" panose="02040503050406030204" pitchFamily="18" charset="0"/>
                <a:cs typeface="Calibri" panose="020F0502020204030204" charset="0"/>
                <a:sym typeface="+mn-ea"/>
              </a:rPr>
              <a:t> </a:t>
            </a:r>
            <a:r>
              <a:rPr lang="en-IN" altLang="en-US" sz="2800" u="sng" dirty="0">
                <a:highlight>
                  <a:srgbClr val="FF00FF"/>
                </a:highlight>
                <a:latin typeface="Calibri" panose="020F0502020204030204" charset="0"/>
                <a:ea typeface="Cambria" panose="02040503050406030204" pitchFamily="18" charset="0"/>
                <a:cs typeface="Calibri" panose="020F0502020204030204" charset="0"/>
                <a:sym typeface="+mn-ea"/>
              </a:rPr>
              <a:t>AS POSSIBLE ,WITHIN 3 HOURS</a:t>
            </a:r>
            <a:r>
              <a:rPr lang="en-US" sz="2800" dirty="0">
                <a:latin typeface="Calibri" panose="020F0502020204030204" charset="0"/>
                <a:ea typeface="Cambria" panose="02040503050406030204" pitchFamily="18" charset="0"/>
                <a:cs typeface="Calibri" panose="020F0502020204030204" charset="0"/>
                <a:sym typeface="+mn-ea"/>
              </a:rPr>
              <a:t> after bleeding onset</a:t>
            </a:r>
            <a:r>
              <a:rPr lang="en-IN" altLang="en-US" sz="2800" dirty="0">
                <a:latin typeface="Calibri" panose="020F0502020204030204" charset="0"/>
                <a:ea typeface="Cambria" panose="02040503050406030204" pitchFamily="18" charset="0"/>
                <a:cs typeface="Calibri" panose="020F0502020204030204" charset="0"/>
                <a:sym typeface="+mn-ea"/>
              </a:rPr>
              <a:t> w</a:t>
            </a:r>
            <a:r>
              <a:rPr lang="en-US" sz="2800" dirty="0">
                <a:latin typeface="Calibri" panose="020F0502020204030204" charset="0"/>
                <a:ea typeface="Cambria" panose="02040503050406030204" pitchFamily="18" charset="0"/>
                <a:cs typeface="Calibri" panose="020F0502020204030204" charset="0"/>
                <a:sym typeface="+mn-ea"/>
              </a:rPr>
              <a:t>hen used as a treatment for postpartum </a:t>
            </a:r>
            <a:r>
              <a:rPr lang="en-US" sz="2800" dirty="0" err="1">
                <a:latin typeface="Calibri" panose="020F0502020204030204" charset="0"/>
                <a:ea typeface="Cambria" panose="02040503050406030204" pitchFamily="18" charset="0"/>
                <a:cs typeface="Calibri" panose="020F0502020204030204" charset="0"/>
                <a:sym typeface="+mn-ea"/>
              </a:rPr>
              <a:t>haemorrhage</a:t>
            </a:r>
            <a:r>
              <a:rPr lang="en-US" sz="2800" dirty="0">
                <a:latin typeface="Calibri" panose="020F0502020204030204" charset="0"/>
                <a:ea typeface="Cambria" panose="02040503050406030204" pitchFamily="18" charset="0"/>
                <a:cs typeface="Calibri" panose="020F0502020204030204" charset="0"/>
                <a:sym typeface="+mn-ea"/>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715" y="219710"/>
            <a:ext cx="8655685" cy="667385"/>
          </a:xfrm>
        </p:spPr>
        <p:txBody>
          <a:bodyPr/>
          <a:lstStyle/>
          <a:p>
            <a:r>
              <a:rPr lang="en-IN" altLang="en-US" sz="3600"/>
              <a:t>FIGO ENDORSEMENT-TXA</a:t>
            </a:r>
          </a:p>
        </p:txBody>
      </p:sp>
      <p:sp>
        <p:nvSpPr>
          <p:cNvPr id="3" name="Content Placeholder 2"/>
          <p:cNvSpPr>
            <a:spLocks noGrp="1"/>
          </p:cNvSpPr>
          <p:nvPr>
            <p:ph idx="1"/>
          </p:nvPr>
        </p:nvSpPr>
        <p:spPr/>
        <p:txBody>
          <a:bodyPr/>
          <a:lstStyle/>
          <a:p>
            <a:r>
              <a:rPr lang="en-US"/>
              <a:t>FIGO</a:t>
            </a:r>
            <a:r>
              <a:rPr lang="en-IN" altLang="en-US"/>
              <a:t> </a:t>
            </a:r>
            <a:r>
              <a:rPr lang="en-US"/>
              <a:t>does not recommend the use of TXA </a:t>
            </a:r>
            <a:r>
              <a:rPr lang="en-IN" altLang="en-US"/>
              <a:t> p</a:t>
            </a:r>
            <a:r>
              <a:rPr lang="en-US"/>
              <a:t>rophylactically, given the</a:t>
            </a:r>
            <a:r>
              <a:rPr lang="en-IN" altLang="en-US"/>
              <a:t> </a:t>
            </a:r>
            <a:r>
              <a:rPr lang="en-US"/>
              <a:t>limited evidence in that regard.</a:t>
            </a:r>
          </a:p>
          <a:p>
            <a:r>
              <a:rPr lang="en-US"/>
              <a:t>FIGO recommends administration of</a:t>
            </a:r>
            <a:r>
              <a:rPr lang="en-IN" altLang="en-US"/>
              <a:t> </a:t>
            </a:r>
            <a:r>
              <a:rPr lang="en-US"/>
              <a:t>tranexamic aci</a:t>
            </a:r>
            <a:r>
              <a:rPr lang="en-US">
                <a:highlight>
                  <a:srgbClr val="FFFF00"/>
                </a:highlight>
              </a:rPr>
              <a:t>d as soon as the diagnosis of PPH is</a:t>
            </a:r>
            <a:r>
              <a:rPr lang="en-IN" altLang="en-US">
                <a:highlight>
                  <a:srgbClr val="FFFF00"/>
                </a:highlight>
              </a:rPr>
              <a:t> </a:t>
            </a:r>
            <a:r>
              <a:rPr lang="en-US">
                <a:highlight>
                  <a:srgbClr val="FFFF00"/>
                </a:highlight>
              </a:rPr>
              <a:t>made, as long as this is within 3 h postpartum.</a:t>
            </a:r>
            <a:r>
              <a:rPr lang="en-IN" altLang="en-US">
                <a:highlight>
                  <a:srgbClr val="FFFF00"/>
                </a:highlight>
              </a:rPr>
              <a:t> </a:t>
            </a:r>
          </a:p>
          <a:p>
            <a:r>
              <a:rPr lang="en-US"/>
              <a:t>One gram of tranexamic acid, intravenously over 10 min is to</a:t>
            </a:r>
            <a:r>
              <a:rPr lang="en-IN" altLang="en-US"/>
              <a:t> </a:t>
            </a:r>
            <a:r>
              <a:rPr lang="en-US"/>
              <a:t>be given regardless of the cause of PPH. </a:t>
            </a:r>
          </a:p>
          <a:p>
            <a:r>
              <a:rPr lang="en-US" u="sng"/>
              <a:t>If bleeding continues</a:t>
            </a:r>
            <a:r>
              <a:rPr lang="en-IN" altLang="en-US" u="sng"/>
              <a:t> </a:t>
            </a:r>
            <a:r>
              <a:rPr lang="en-US" u="sng"/>
              <a:t>after 30 min or stops and restarts within 24 h after the first</a:t>
            </a:r>
            <a:r>
              <a:rPr lang="en-IN" altLang="en-US" u="sng"/>
              <a:t> </a:t>
            </a:r>
            <a:r>
              <a:rPr lang="en-US" u="sng"/>
              <a:t>dose, a second dose of 1 g may be given.</a:t>
            </a:r>
          </a:p>
        </p:txBody>
      </p:sp>
      <p:pic>
        <p:nvPicPr>
          <p:cNvPr id="10" name="Picture 9"/>
          <p:cNvPicPr>
            <a:picLocks noChangeAspect="1"/>
          </p:cNvPicPr>
          <p:nvPr/>
        </p:nvPicPr>
        <p:blipFill>
          <a:blip r:embed="rId2"/>
          <a:stretch>
            <a:fillRect/>
          </a:stretch>
        </p:blipFill>
        <p:spPr>
          <a:xfrm>
            <a:off x="-11430" y="13335"/>
            <a:ext cx="2937510" cy="1546225"/>
          </a:xfrm>
          <a:prstGeom prst="rect">
            <a:avLst/>
          </a:prstGeom>
        </p:spPr>
      </p:pic>
      <p:sp>
        <p:nvSpPr>
          <p:cNvPr id="7" name="Title 8"/>
          <p:cNvSpPr txBox="1"/>
          <p:nvPr/>
        </p:nvSpPr>
        <p:spPr>
          <a:xfrm>
            <a:off x="3194050" y="887095"/>
            <a:ext cx="8758555" cy="713105"/>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kern="1200" cap="all" baseline="0">
                <a:solidFill>
                  <a:schemeClr val="tx1"/>
                </a:solidFill>
                <a:latin typeface="+mj-lt"/>
                <a:ea typeface="+mj-ea"/>
                <a:cs typeface="Posterama" panose="020B0504020200020000" pitchFamily="34" charset="0"/>
              </a:defRPr>
            </a:lvl1pPr>
          </a:lstStyle>
          <a:p>
            <a:r>
              <a:rPr lang="en-US" sz="1800" dirty="0"/>
              <a:t>Joint statement of recommendation for the use of tranexamic acid for the treatment of PPH, June 2021</a:t>
            </a:r>
            <a:endParaRPr lang="en-IN" sz="1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a:xfrm>
            <a:off x="215900" y="1985645"/>
            <a:ext cx="6708775" cy="2620010"/>
          </a:xfrm>
          <a:ln w="6350">
            <a:solidFill>
              <a:schemeClr val="tx1"/>
            </a:solidFill>
          </a:ln>
        </p:spPr>
        <p:txBody>
          <a:bodyPr anchor="ctr"/>
          <a:lstStyle/>
          <a:p>
            <a:pPr marL="0" indent="0">
              <a:buNone/>
            </a:pPr>
            <a:r>
              <a:rPr lang="en-IN" altLang="en-US" sz="1800" b="1" dirty="0">
                <a:latin typeface="Calibri" panose="020F0502020204030204" charset="0"/>
                <a:cs typeface="Calibri" panose="020F0502020204030204" charset="0"/>
                <a:sym typeface="+mn-ea"/>
              </a:rPr>
              <a:t>C</a:t>
            </a:r>
            <a:r>
              <a:rPr lang="en-US" sz="1800" b="1" dirty="0">
                <a:latin typeface="Calibri" panose="020F0502020204030204" charset="0"/>
                <a:cs typeface="Calibri" panose="020F0502020204030204" charset="0"/>
                <a:sym typeface="+mn-ea"/>
              </a:rPr>
              <a:t>linically diagnosed </a:t>
            </a:r>
            <a:r>
              <a:rPr lang="en-IN" altLang="en-US" sz="1800" b="1" dirty="0">
                <a:latin typeface="Calibri" panose="020F0502020204030204" charset="0"/>
                <a:cs typeface="Calibri" panose="020F0502020204030204" charset="0"/>
                <a:sym typeface="+mn-ea"/>
              </a:rPr>
              <a:t>P</a:t>
            </a:r>
            <a:r>
              <a:rPr lang="en-US" sz="1800" b="1" dirty="0">
                <a:latin typeface="Calibri" panose="020F0502020204030204" charset="0"/>
                <a:cs typeface="Calibri" panose="020F0502020204030204" charset="0"/>
                <a:sym typeface="+mn-ea"/>
              </a:rPr>
              <a:t>ostpartum </a:t>
            </a:r>
            <a:r>
              <a:rPr lang="en-IN" altLang="en-US" sz="1800" b="1" dirty="0">
                <a:latin typeface="Calibri" panose="020F0502020204030204" charset="0"/>
                <a:cs typeface="Calibri" panose="020F0502020204030204" charset="0"/>
                <a:sym typeface="+mn-ea"/>
              </a:rPr>
              <a:t>H</a:t>
            </a:r>
            <a:r>
              <a:rPr lang="en-US" sz="1800" b="1" dirty="0" err="1">
                <a:latin typeface="Calibri" panose="020F0502020204030204" charset="0"/>
                <a:cs typeface="Calibri" panose="020F0502020204030204" charset="0"/>
                <a:sym typeface="+mn-ea"/>
              </a:rPr>
              <a:t>aemorrhage</a:t>
            </a:r>
            <a:r>
              <a:rPr lang="en-US" sz="1800" b="1" dirty="0">
                <a:latin typeface="Calibri" panose="020F0502020204030204" charset="0"/>
                <a:cs typeface="Calibri" panose="020F0502020204030204" charset="0"/>
                <a:sym typeface="+mn-ea"/>
              </a:rPr>
              <a:t> </a:t>
            </a:r>
            <a:r>
              <a:rPr lang="en-IN" altLang="en-US" sz="1800" b="1" dirty="0">
                <a:latin typeface="Calibri" panose="020F0502020204030204" charset="0"/>
                <a:cs typeface="Calibri" panose="020F0502020204030204" charset="0"/>
                <a:sym typeface="+mn-ea"/>
              </a:rPr>
              <a:t>-V</a:t>
            </a:r>
            <a:r>
              <a:rPr lang="en-US" sz="1800" b="1" dirty="0">
                <a:latin typeface="Calibri" panose="020F0502020204030204" charset="0"/>
                <a:cs typeface="Calibri" panose="020F0502020204030204" charset="0"/>
                <a:sym typeface="+mn-ea"/>
              </a:rPr>
              <a:t>aginal birth or </a:t>
            </a:r>
            <a:r>
              <a:rPr lang="en-IN" altLang="en-US" sz="1800" b="1" dirty="0">
                <a:latin typeface="Calibri" panose="020F0502020204030204" charset="0"/>
                <a:cs typeface="Calibri" panose="020F0502020204030204" charset="0"/>
                <a:sym typeface="+mn-ea"/>
              </a:rPr>
              <a:t>C</a:t>
            </a:r>
            <a:r>
              <a:rPr lang="en-US" sz="1800" b="1" dirty="0">
                <a:latin typeface="Calibri" panose="020F0502020204030204" charset="0"/>
                <a:cs typeface="Calibri" panose="020F0502020204030204" charset="0"/>
                <a:sym typeface="+mn-ea"/>
              </a:rPr>
              <a:t>aesarean section. </a:t>
            </a:r>
            <a:endParaRPr lang="en-US" sz="1800" b="1" dirty="0">
              <a:latin typeface="Calibri" panose="020F0502020204030204" charset="0"/>
              <a:cs typeface="Calibri" panose="020F0502020204030204" charset="0"/>
            </a:endParaRPr>
          </a:p>
          <a:p>
            <a:pPr marL="0" indent="0">
              <a:buNone/>
            </a:pPr>
            <a:endParaRPr lang="en-US" sz="1800" b="1" dirty="0">
              <a:latin typeface="Calibri" panose="020F0502020204030204" charset="0"/>
              <a:cs typeface="Calibri" panose="020F0502020204030204" charset="0"/>
            </a:endParaRPr>
          </a:p>
          <a:p>
            <a:r>
              <a:rPr 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Early use of intravenous </a:t>
            </a:r>
            <a:r>
              <a:rPr lang="en-IN" alt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T</a:t>
            </a:r>
            <a:r>
              <a:rPr 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ranexamic acid </a:t>
            </a:r>
            <a:endParaRPr lang="en-IN" alt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endParaRPr>
          </a:p>
          <a:p>
            <a:r>
              <a:rPr lang="en-IN" alt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As soon as possible </a:t>
            </a:r>
            <a:endParaRPr 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endParaRPr>
          </a:p>
          <a:p>
            <a:r>
              <a:rPr lang="en-IN" alt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W</a:t>
            </a:r>
            <a:r>
              <a:rPr 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ithin 3 hours of birth</a:t>
            </a:r>
          </a:p>
          <a:p>
            <a:r>
              <a:rPr lang="en-IN" alt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I</a:t>
            </a:r>
            <a:r>
              <a:rPr lang="en-US" sz="1800" dirty="0">
                <a:solidFill>
                  <a:schemeClr val="tx1"/>
                </a:solidFill>
                <a:effectLst>
                  <a:outerShdw blurRad="38100" dist="19050" dir="2700000" algn="tl" rotWithShape="0">
                    <a:schemeClr val="dk1">
                      <a:alpha val="40000"/>
                    </a:schemeClr>
                  </a:outerShdw>
                </a:effectLst>
                <a:latin typeface="Calibri" panose="020F0502020204030204" charset="0"/>
                <a:cs typeface="Calibri" panose="020F0502020204030204" charset="0"/>
              </a:rPr>
              <a:t>n addition to standard care</a:t>
            </a:r>
          </a:p>
          <a:p>
            <a:pPr marL="0" indent="0">
              <a:buNone/>
            </a:pPr>
            <a:r>
              <a:rPr lang="en-US" sz="1800" i="1" dirty="0">
                <a:solidFill>
                  <a:srgbClr val="FF0000"/>
                </a:solidFill>
                <a:latin typeface="Calibri" panose="020F0502020204030204" charset="0"/>
                <a:cs typeface="Calibri" panose="020F0502020204030204" charset="0"/>
              </a:rPr>
              <a:t>Strong recommendation, moderate quality of evidence</a:t>
            </a:r>
          </a:p>
        </p:txBody>
      </p:sp>
      <p:pic>
        <p:nvPicPr>
          <p:cNvPr id="8" name="Picture 7"/>
          <p:cNvPicPr>
            <a:picLocks noChangeAspect="1"/>
          </p:cNvPicPr>
          <p:nvPr/>
        </p:nvPicPr>
        <p:blipFill>
          <a:blip r:embed="rId3"/>
          <a:stretch>
            <a:fillRect/>
          </a:stretch>
        </p:blipFill>
        <p:spPr>
          <a:xfrm>
            <a:off x="109220" y="93980"/>
            <a:ext cx="1466850" cy="1708150"/>
          </a:xfrm>
          <a:prstGeom prst="rect">
            <a:avLst/>
          </a:prstGeom>
        </p:spPr>
      </p:pic>
      <p:sp>
        <p:nvSpPr>
          <p:cNvPr id="11" name="TextBox 10"/>
          <p:cNvSpPr txBox="1"/>
          <p:nvPr/>
        </p:nvSpPr>
        <p:spPr>
          <a:xfrm>
            <a:off x="109331" y="6533322"/>
            <a:ext cx="11658599" cy="253916"/>
          </a:xfrm>
          <a:prstGeom prst="rect">
            <a:avLst/>
          </a:prstGeom>
          <a:noFill/>
        </p:spPr>
        <p:txBody>
          <a:bodyPr wrap="square" rtlCol="0">
            <a:spAutoFit/>
          </a:bodyPr>
          <a:lstStyle/>
          <a:p>
            <a:r>
              <a:rPr lang="en-US" sz="1050" dirty="0">
                <a:latin typeface="Calibri" panose="020F0502020204030204" charset="0"/>
                <a:cs typeface="Calibri" panose="020F0502020204030204" charset="0"/>
              </a:rPr>
              <a:t>WHO recommendation on tranexamic acid for the treatment of postpartum </a:t>
            </a:r>
            <a:r>
              <a:rPr lang="en-US" sz="1050" dirty="0" err="1">
                <a:latin typeface="Calibri" panose="020F0502020204030204" charset="0"/>
                <a:cs typeface="Calibri" panose="020F0502020204030204" charset="0"/>
              </a:rPr>
              <a:t>haemorrhage</a:t>
            </a:r>
            <a:r>
              <a:rPr lang="en-US" sz="1050" dirty="0">
                <a:latin typeface="Calibri" panose="020F0502020204030204" charset="0"/>
                <a:cs typeface="Calibri" panose="020F0502020204030204" charset="0"/>
              </a:rPr>
              <a:t>. Accessed via </a:t>
            </a:r>
            <a:r>
              <a:rPr lang="en-US" sz="1050" dirty="0">
                <a:latin typeface="Calibri" panose="020F0502020204030204" charset="0"/>
                <a:cs typeface="Calibri" panose="020F0502020204030204" charset="0"/>
                <a:hlinkClick r:id="rId4"/>
              </a:rPr>
              <a:t>https://apps.who.int/iris/bitstream/handle/10665/259374/9789241550154-eng.pdf-</a:t>
            </a:r>
            <a:r>
              <a:rPr lang="en-US" sz="1050" dirty="0">
                <a:latin typeface="Calibri" panose="020F0502020204030204" charset="0"/>
                <a:cs typeface="Calibri" panose="020F0502020204030204" charset="0"/>
              </a:rPr>
              <a:t> on 24</a:t>
            </a:r>
            <a:r>
              <a:rPr lang="en-US" sz="1050" baseline="30000" dirty="0">
                <a:latin typeface="Calibri" panose="020F0502020204030204" charset="0"/>
                <a:cs typeface="Calibri" panose="020F0502020204030204" charset="0"/>
              </a:rPr>
              <a:t>th</a:t>
            </a:r>
            <a:r>
              <a:rPr lang="en-US" sz="1050" dirty="0">
                <a:latin typeface="Calibri" panose="020F0502020204030204" charset="0"/>
                <a:cs typeface="Calibri" panose="020F0502020204030204" charset="0"/>
              </a:rPr>
              <a:t> May 2023</a:t>
            </a:r>
            <a:endParaRPr lang="en-IN" sz="1050" dirty="0">
              <a:latin typeface="Calibri" panose="020F0502020204030204" charset="0"/>
              <a:cs typeface="Calibri" panose="020F0502020204030204" charset="0"/>
            </a:endParaRPr>
          </a:p>
        </p:txBody>
      </p:sp>
      <p:sp>
        <p:nvSpPr>
          <p:cNvPr id="12" name="Rectangle 11"/>
          <p:cNvSpPr/>
          <p:nvPr/>
        </p:nvSpPr>
        <p:spPr>
          <a:xfrm>
            <a:off x="7237095" y="1365250"/>
            <a:ext cx="4954905" cy="3861435"/>
          </a:xfrm>
          <a:prstGeom prst="rect">
            <a:avLst/>
          </a:prstGeom>
          <a:ln>
            <a:solidFill>
              <a:schemeClr val="accent3">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lgn="l">
              <a:buFont typeface="Arial" panose="020B0604020202020204" pitchFamily="34" charset="0"/>
              <a:buChar char="•"/>
            </a:pPr>
            <a:r>
              <a:rPr lang="en-IN" sz="2000" b="1" dirty="0">
                <a:latin typeface="Calibri" panose="020F0502020204030204" charset="0"/>
                <a:cs typeface="Calibri" panose="020F0502020204030204" charset="0"/>
              </a:rPr>
              <a:t>Tranexamic acid Dose</a:t>
            </a:r>
          </a:p>
          <a:p>
            <a:pPr marL="285750" indent="-285750" algn="l">
              <a:buFont typeface="Arial" panose="020B0604020202020204" pitchFamily="34" charset="0"/>
              <a:buChar char="•"/>
            </a:pPr>
            <a:r>
              <a:rPr lang="en-IN" sz="2000" dirty="0">
                <a:latin typeface="Calibri" panose="020F0502020204030204" charset="0"/>
                <a:cs typeface="Calibri" panose="020F0502020204030204" charset="0"/>
              </a:rPr>
              <a:t>First Fixed dose of 1g (100 mg/mL) intravenously (IV) at 1 mL per minute( over 10 minutes), </a:t>
            </a:r>
          </a:p>
          <a:p>
            <a:pPr indent="0" algn="l">
              <a:buFont typeface="Arial" panose="020B0604020202020204" pitchFamily="34" charset="0"/>
              <a:buNone/>
            </a:pPr>
            <a:endParaRPr lang="en-IN" sz="2000" dirty="0">
              <a:latin typeface="Calibri" panose="020F0502020204030204" charset="0"/>
              <a:cs typeface="Calibri" panose="020F0502020204030204" charset="0"/>
            </a:endParaRPr>
          </a:p>
          <a:p>
            <a:pPr marL="285750" indent="-285750" algn="l">
              <a:buFont typeface="Arial" panose="020B0604020202020204" pitchFamily="34" charset="0"/>
              <a:buChar char="•"/>
            </a:pPr>
            <a:r>
              <a:rPr lang="en-IN" sz="2000" dirty="0">
                <a:latin typeface="Calibri" panose="020F0502020204030204" charset="0"/>
                <a:cs typeface="Calibri" panose="020F0502020204030204" charset="0"/>
              </a:rPr>
              <a:t>Second dose of 1 g IV </a:t>
            </a:r>
          </a:p>
          <a:p>
            <a:pPr marL="285750" indent="-285750" algn="l">
              <a:buFont typeface="Arial" panose="020B0604020202020204" pitchFamily="34" charset="0"/>
              <a:buChar char="•"/>
            </a:pPr>
            <a:r>
              <a:rPr lang="en-IN" sz="2000" dirty="0">
                <a:latin typeface="Calibri" panose="020F0502020204030204" charset="0"/>
                <a:cs typeface="Calibri" panose="020F0502020204030204" charset="0"/>
              </a:rPr>
              <a:t>if bleeding continues after 30 minutes, or</a:t>
            </a:r>
          </a:p>
          <a:p>
            <a:pPr marL="285750" indent="-285750" algn="l">
              <a:buFont typeface="Arial" panose="020B0604020202020204" pitchFamily="34" charset="0"/>
              <a:buChar char="•"/>
            </a:pPr>
            <a:r>
              <a:rPr lang="en-IN" sz="2000" dirty="0">
                <a:latin typeface="Calibri" panose="020F0502020204030204" charset="0"/>
                <a:cs typeface="Calibri" panose="020F0502020204030204" charset="0"/>
              </a:rPr>
              <a:t> if bleeding restarts within 24 hours of completing the first dose </a:t>
            </a:r>
          </a:p>
          <a:p>
            <a:pPr marL="285750" indent="-285750" algn="l">
              <a:buFont typeface="Arial" panose="020B0604020202020204" pitchFamily="34" charset="0"/>
              <a:buChar char="•"/>
            </a:pPr>
            <a:endParaRPr lang="en-IN" sz="2000" dirty="0">
              <a:latin typeface="Calibri" panose="020F0502020204030204" charset="0"/>
              <a:cs typeface="Calibri" panose="020F0502020204030204" charset="0"/>
            </a:endParaRPr>
          </a:p>
          <a:p>
            <a:pPr marL="285750" indent="-285750" algn="l">
              <a:buFont typeface="Arial" panose="020B0604020202020204" pitchFamily="34" charset="0"/>
              <a:buChar char="•"/>
            </a:pPr>
            <a:endParaRPr lang="en-IN" sz="2000" dirty="0">
              <a:latin typeface="Calibri" panose="020F0502020204030204" charset="0"/>
              <a:cs typeface="Calibri" panose="020F0502020204030204" charset="0"/>
            </a:endParaRPr>
          </a:p>
        </p:txBody>
      </p:sp>
      <p:graphicFrame>
        <p:nvGraphicFramePr>
          <p:cNvPr id="2" name="Diagram 1"/>
          <p:cNvGraphicFramePr/>
          <p:nvPr/>
        </p:nvGraphicFramePr>
        <p:xfrm>
          <a:off x="2002790" y="447675"/>
          <a:ext cx="9582785" cy="71310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Text Box 2"/>
          <p:cNvSpPr txBox="1"/>
          <p:nvPr/>
        </p:nvSpPr>
        <p:spPr>
          <a:xfrm>
            <a:off x="376555" y="6050280"/>
            <a:ext cx="1626870" cy="460375"/>
          </a:xfrm>
          <a:prstGeom prst="rect">
            <a:avLst/>
          </a:prstGeom>
          <a:noFill/>
        </p:spPr>
        <p:txBody>
          <a:bodyPr wrap="square" rtlCol="0" anchor="t">
            <a:spAutoFit/>
          </a:bodyPr>
          <a:lstStyle/>
          <a:p>
            <a:pPr lvl="0">
              <a:lnSpc>
                <a:spcPct val="100000"/>
              </a:lnSpc>
              <a:spcBef>
                <a:spcPct val="0"/>
              </a:spcBef>
              <a:spcAft>
                <a:spcPct val="35000"/>
              </a:spcAft>
            </a:pPr>
            <a:r>
              <a:rPr lang="en-US" sz="2400">
                <a:sym typeface="+mn-ea"/>
              </a:rPr>
              <a:t>OCT 2017</a:t>
            </a:r>
          </a:p>
        </p:txBody>
      </p:sp>
      <p:sp>
        <p:nvSpPr>
          <p:cNvPr id="4" name="Text Box 3"/>
          <p:cNvSpPr txBox="1"/>
          <p:nvPr/>
        </p:nvSpPr>
        <p:spPr>
          <a:xfrm>
            <a:off x="109220" y="4697730"/>
            <a:ext cx="6815455" cy="1198880"/>
          </a:xfrm>
          <a:prstGeom prst="rect">
            <a:avLst/>
          </a:prstGeom>
        </p:spPr>
        <p:style>
          <a:lnRef idx="0">
            <a:srgbClr val="FFFFFF"/>
          </a:lnRef>
          <a:fillRef idx="1">
            <a:schemeClr val="accent1"/>
          </a:fillRef>
          <a:effectRef idx="0">
            <a:srgbClr val="FFFFFF"/>
          </a:effectRef>
          <a:fontRef idx="minor">
            <a:schemeClr val="dk1"/>
          </a:fontRef>
        </p:style>
        <p:txBody>
          <a:bodyPr wrap="square" rtlCol="0" anchor="t">
            <a:spAutoFit/>
          </a:bodyPr>
          <a:lstStyle/>
          <a:p>
            <a:pPr indent="0">
              <a:buFont typeface="Arial" panose="020B0604020202020204" pitchFamily="34" charset="0"/>
              <a:buNone/>
            </a:pPr>
            <a:r>
              <a:rPr lang="en-IN" altLang="en-US" b="1" dirty="0">
                <a:latin typeface="Calibri" panose="020F0502020204030204" charset="0"/>
                <a:cs typeface="Calibri" panose="020F0502020204030204" charset="0"/>
                <a:sym typeface="+mn-ea"/>
              </a:rPr>
              <a:t>T</a:t>
            </a:r>
            <a:r>
              <a:rPr lang="en-US" b="1" dirty="0">
                <a:latin typeface="Calibri" panose="020F0502020204030204" charset="0"/>
                <a:cs typeface="Calibri" panose="020F0502020204030204" charset="0"/>
                <a:sym typeface="+mn-ea"/>
              </a:rPr>
              <a:t>ime of birth</a:t>
            </a:r>
            <a:r>
              <a:rPr lang="en-IN" altLang="en-US" b="1" dirty="0">
                <a:latin typeface="Calibri" panose="020F0502020204030204" charset="0"/>
                <a:cs typeface="Calibri" panose="020F0502020204030204" charset="0"/>
                <a:sym typeface="+mn-ea"/>
              </a:rPr>
              <a:t> is the </a:t>
            </a:r>
            <a:r>
              <a:rPr lang="en-US" b="1" dirty="0">
                <a:latin typeface="Calibri" panose="020F0502020204030204" charset="0"/>
                <a:cs typeface="Calibri" panose="020F0502020204030204" charset="0"/>
                <a:sym typeface="+mn-ea"/>
              </a:rPr>
              <a:t>Reference point for the start of the 3-hour window for starting TXA administration is </a:t>
            </a:r>
            <a:r>
              <a:rPr lang="en-US" dirty="0">
                <a:latin typeface="Calibri" panose="020F0502020204030204" charset="0"/>
                <a:cs typeface="Calibri" panose="020F0502020204030204" charset="0"/>
                <a:sym typeface="+mn-ea"/>
              </a:rPr>
              <a:t>.</a:t>
            </a:r>
          </a:p>
          <a:p>
            <a:pPr indent="0">
              <a:buFont typeface="Arial" panose="020B0604020202020204" pitchFamily="34" charset="0"/>
              <a:buNone/>
            </a:pPr>
            <a:r>
              <a:rPr lang="en-US" dirty="0">
                <a:latin typeface="Calibri" panose="020F0502020204030204" charset="0"/>
                <a:cs typeface="Calibri" panose="020F0502020204030204" charset="0"/>
                <a:sym typeface="+mn-ea"/>
              </a:rPr>
              <a:t> It is critical that TXA is given as soon as possible to achieve clinical benefits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9573" y="383108"/>
            <a:ext cx="11472854" cy="713232"/>
          </a:xfrm>
        </p:spPr>
        <p:txBody>
          <a:bodyPr/>
          <a:lstStyle/>
          <a:p>
            <a:r>
              <a:rPr lang="en-US" dirty="0"/>
              <a:t>Tranexamic acid</a:t>
            </a:r>
            <a:r>
              <a:rPr lang="en-IN" altLang="en-US" dirty="0"/>
              <a:t> -Evidence</a:t>
            </a:r>
          </a:p>
        </p:txBody>
      </p:sp>
      <p:sp>
        <p:nvSpPr>
          <p:cNvPr id="3" name="Content Placeholder 2"/>
          <p:cNvSpPr>
            <a:spLocks noGrp="1"/>
          </p:cNvSpPr>
          <p:nvPr>
            <p:ph idx="1"/>
          </p:nvPr>
        </p:nvSpPr>
        <p:spPr>
          <a:xfrm>
            <a:off x="341194" y="2844871"/>
            <a:ext cx="11472854" cy="3235947"/>
          </a:xfrm>
        </p:spPr>
        <p:txBody>
          <a:bodyPr/>
          <a:lstStyle/>
          <a:p>
            <a:r>
              <a:rPr lang="en-US" dirty="0">
                <a:solidFill>
                  <a:srgbClr val="C00000"/>
                </a:solidFill>
                <a:latin typeface="Calibri" panose="020F0502020204030204" charset="0"/>
                <a:cs typeface="Calibri" panose="020F0502020204030204" charset="0"/>
              </a:rPr>
              <a:t>Survival benefit of TXA decreased by 10% for every 15 min of treatment delay</a:t>
            </a:r>
            <a:r>
              <a:rPr lang="en-US" baseline="30000" dirty="0">
                <a:solidFill>
                  <a:srgbClr val="C00000"/>
                </a:solidFill>
                <a:latin typeface="Calibri" panose="020F0502020204030204" charset="0"/>
                <a:cs typeface="Calibri" panose="020F0502020204030204" charset="0"/>
              </a:rPr>
              <a:t>2</a:t>
            </a:r>
          </a:p>
          <a:p>
            <a:r>
              <a:rPr lang="en-US" b="1" dirty="0">
                <a:latin typeface="Calibri" panose="020F0502020204030204" charset="0"/>
                <a:cs typeface="Calibri" panose="020F0502020204030204" charset="0"/>
                <a:sym typeface="+mn-ea"/>
              </a:rPr>
              <a:t>Waiting to see if initial therapies fail is likely to lead to delayed administration and reduce benefits of TXA treatment. Regardless of cause of bleeding, waiting to see if uterotonics fail can only lead to delayed TXA treatment, placing mothers at increased risk of consumptive coagulopathy</a:t>
            </a:r>
            <a:r>
              <a:rPr lang="en-US" dirty="0">
                <a:latin typeface="Calibri" panose="020F0502020204030204" charset="0"/>
                <a:cs typeface="Calibri" panose="020F0502020204030204" charset="0"/>
                <a:sym typeface="+mn-ea"/>
              </a:rPr>
              <a:t>”</a:t>
            </a:r>
            <a:r>
              <a:rPr lang="en-US" baseline="30000" dirty="0">
                <a:latin typeface="Calibri" panose="020F0502020204030204" charset="0"/>
                <a:cs typeface="Calibri" panose="020F0502020204030204" charset="0"/>
                <a:sym typeface="+mn-ea"/>
              </a:rPr>
              <a:t>1</a:t>
            </a:r>
            <a:endParaRPr lang="en-IN" dirty="0">
              <a:latin typeface="Calibri" panose="020F0502020204030204" charset="0"/>
              <a:cs typeface="Calibri" panose="020F0502020204030204" charset="0"/>
            </a:endParaRPr>
          </a:p>
          <a:p>
            <a:endParaRPr lang="en-US" dirty="0">
              <a:latin typeface="Calibri" panose="020F0502020204030204" charset="0"/>
              <a:cs typeface="Calibri" panose="020F0502020204030204" charset="0"/>
            </a:endParaRPr>
          </a:p>
          <a:p>
            <a:endParaRPr lang="en-US" dirty="0">
              <a:latin typeface="Calibri" panose="020F0502020204030204" charset="0"/>
              <a:cs typeface="Calibri" panose="020F0502020204030204" charset="0"/>
            </a:endParaRPr>
          </a:p>
        </p:txBody>
      </p:sp>
      <p:sp>
        <p:nvSpPr>
          <p:cNvPr id="7" name="TextBox 6"/>
          <p:cNvSpPr txBox="1"/>
          <p:nvPr/>
        </p:nvSpPr>
        <p:spPr>
          <a:xfrm>
            <a:off x="-18379" y="6464808"/>
            <a:ext cx="12192000" cy="600164"/>
          </a:xfrm>
          <a:prstGeom prst="rect">
            <a:avLst/>
          </a:prstGeom>
          <a:noFill/>
        </p:spPr>
        <p:txBody>
          <a:bodyPr wrap="square" rtlCol="0">
            <a:spAutoFit/>
          </a:bodyPr>
          <a:lstStyle/>
          <a:p>
            <a:pPr marL="228600" indent="-228600">
              <a:buAutoNum type="arabicPeriod"/>
            </a:pPr>
            <a:r>
              <a:rPr lang="en-US" sz="1100" b="0" i="0" dirty="0">
                <a:solidFill>
                  <a:srgbClr val="5B616B"/>
                </a:solidFill>
                <a:effectLst/>
                <a:latin typeface="Calibri" panose="020F0502020204030204" charset="0"/>
                <a:cs typeface="Calibri" panose="020F0502020204030204" charset="0"/>
              </a:rPr>
              <a:t>Am J </a:t>
            </a:r>
            <a:r>
              <a:rPr lang="en-US" sz="1100" b="0" i="0" dirty="0" err="1">
                <a:solidFill>
                  <a:srgbClr val="5B616B"/>
                </a:solidFill>
                <a:effectLst/>
                <a:latin typeface="Calibri" panose="020F0502020204030204" charset="0"/>
                <a:cs typeface="Calibri" panose="020F0502020204030204" charset="0"/>
              </a:rPr>
              <a:t>Obstet</a:t>
            </a:r>
            <a:r>
              <a:rPr lang="en-US" sz="1100" b="0" i="0" dirty="0">
                <a:solidFill>
                  <a:srgbClr val="5B616B"/>
                </a:solidFill>
                <a:effectLst/>
                <a:latin typeface="Calibri" panose="020F0502020204030204" charset="0"/>
                <a:cs typeface="Calibri" panose="020F0502020204030204" charset="0"/>
              </a:rPr>
              <a:t> </a:t>
            </a:r>
            <a:r>
              <a:rPr lang="en-US" sz="1100" b="0" i="0" dirty="0" err="1">
                <a:solidFill>
                  <a:srgbClr val="5B616B"/>
                </a:solidFill>
                <a:effectLst/>
                <a:latin typeface="Calibri" panose="020F0502020204030204" charset="0"/>
                <a:cs typeface="Calibri" panose="020F0502020204030204" charset="0"/>
              </a:rPr>
              <a:t>Gynecol</a:t>
            </a:r>
            <a:r>
              <a:rPr lang="en-US" sz="1100" b="0" i="0" dirty="0">
                <a:solidFill>
                  <a:srgbClr val="5B616B"/>
                </a:solidFill>
                <a:effectLst/>
                <a:latin typeface="Calibri" panose="020F0502020204030204" charset="0"/>
                <a:cs typeface="Calibri" panose="020F0502020204030204" charset="0"/>
              </a:rPr>
              <a:t> MFM</a:t>
            </a:r>
            <a:r>
              <a:rPr lang="en-US" sz="1100" b="0" i="0" dirty="0">
                <a:solidFill>
                  <a:srgbClr val="0071BC"/>
                </a:solidFill>
                <a:effectLst/>
                <a:latin typeface="Calibri" panose="020F0502020204030204" charset="0"/>
                <a:cs typeface="Calibri" panose="020F0502020204030204" charset="0"/>
              </a:rPr>
              <a:t>. </a:t>
            </a:r>
            <a:r>
              <a:rPr lang="en-US" sz="1100" b="0" i="0" dirty="0">
                <a:solidFill>
                  <a:srgbClr val="5B616B"/>
                </a:solidFill>
                <a:effectLst/>
                <a:latin typeface="Calibri" panose="020F0502020204030204" charset="0"/>
                <a:cs typeface="Calibri" panose="020F0502020204030204" charset="0"/>
              </a:rPr>
              <a:t>2023 Feb;5(2S):100722.</a:t>
            </a:r>
            <a:r>
              <a:rPr lang="en-US" sz="1100" b="0" i="0" dirty="0">
                <a:solidFill>
                  <a:srgbClr val="212121"/>
                </a:solidFill>
                <a:effectLst/>
                <a:latin typeface="Calibri" panose="020F0502020204030204" charset="0"/>
                <a:cs typeface="Calibri" panose="020F0502020204030204" charset="0"/>
              </a:rPr>
              <a:t> </a:t>
            </a:r>
            <a:r>
              <a:rPr lang="en-US" sz="1100" b="0" i="0" dirty="0">
                <a:solidFill>
                  <a:srgbClr val="5B616B"/>
                </a:solidFill>
                <a:effectLst/>
                <a:latin typeface="Calibri" panose="020F0502020204030204" charset="0"/>
                <a:cs typeface="Calibri" panose="020F0502020204030204" charset="0"/>
              </a:rPr>
              <a:t>doi:10.1016/j.ajogmf.2022.100722; 2 -International Journal of Obstetric Anesthesia, 48, 103206. doi:10.1016/j.ijoa.2021.103206, 3- Eur J </a:t>
            </a:r>
            <a:r>
              <a:rPr lang="en-US" sz="1100" b="0" i="0" dirty="0" err="1">
                <a:solidFill>
                  <a:srgbClr val="5B616B"/>
                </a:solidFill>
                <a:effectLst/>
                <a:latin typeface="Calibri" panose="020F0502020204030204" charset="0"/>
                <a:cs typeface="Calibri" panose="020F0502020204030204" charset="0"/>
              </a:rPr>
              <a:t>Anaesthesiol</a:t>
            </a:r>
            <a:r>
              <a:rPr lang="en-US" sz="1100" b="0" i="0" dirty="0">
                <a:solidFill>
                  <a:srgbClr val="5B616B"/>
                </a:solidFill>
                <a:effectLst/>
                <a:latin typeface="Calibri" panose="020F0502020204030204" charset="0"/>
                <a:cs typeface="Calibri" panose="020F0502020204030204" charset="0"/>
              </a:rPr>
              <a:t> 2023; 40:29–38.</a:t>
            </a:r>
            <a:r>
              <a:rPr lang="en-US" sz="900" dirty="0">
                <a:latin typeface="Calibri" panose="020F0502020204030204" charset="0"/>
                <a:cs typeface="Calibri" panose="020F0502020204030204" charset="0"/>
              </a:rPr>
              <a:t> ; American College of Obstetricians and Gynecologists - ACOG</a:t>
            </a:r>
            <a:endParaRPr lang="en-IN" sz="900" dirty="0">
              <a:latin typeface="Calibri" panose="020F0502020204030204" charset="0"/>
              <a:cs typeface="Calibri" panose="020F0502020204030204" charset="0"/>
            </a:endParaRPr>
          </a:p>
          <a:p>
            <a:endParaRPr lang="en-IN" sz="1100" dirty="0"/>
          </a:p>
        </p:txBody>
      </p:sp>
      <p:sp>
        <p:nvSpPr>
          <p:cNvPr id="8" name="Rectangle 7"/>
          <p:cNvSpPr/>
          <p:nvPr/>
        </p:nvSpPr>
        <p:spPr>
          <a:xfrm>
            <a:off x="0" y="1369695"/>
            <a:ext cx="12173585" cy="1311275"/>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dirty="0">
                <a:latin typeface="Calibri" panose="020F0502020204030204" charset="0"/>
                <a:cs typeface="Calibri" panose="020F0502020204030204" charset="0"/>
              </a:rPr>
              <a:t>“WHO recommended TXA be given immediately after PPH diagnosis, along with</a:t>
            </a:r>
            <a:r>
              <a:rPr lang="en-IN" altLang="en-US" sz="2400" dirty="0">
                <a:latin typeface="Calibri" panose="020F0502020204030204" charset="0"/>
                <a:cs typeface="Calibri" panose="020F0502020204030204" charset="0"/>
              </a:rPr>
              <a:t> </a:t>
            </a:r>
            <a:r>
              <a:rPr lang="en-US" sz="2400" dirty="0">
                <a:latin typeface="Calibri" panose="020F0502020204030204" charset="0"/>
                <a:cs typeface="Calibri" panose="020F0502020204030204" charset="0"/>
              </a:rPr>
              <a:t>uterotonic drugs. </a:t>
            </a:r>
          </a:p>
          <a:p>
            <a:pPr algn="ctr"/>
            <a:r>
              <a:rPr lang="en-US" sz="2400" dirty="0">
                <a:latin typeface="Calibri" panose="020F0502020204030204" charset="0"/>
                <a:cs typeface="Calibri" panose="020F0502020204030204" charset="0"/>
              </a:rPr>
              <a:t> </a:t>
            </a:r>
            <a:r>
              <a:rPr lang="en-IN" altLang="en-US" sz="2400" dirty="0">
                <a:latin typeface="Calibri" panose="020F0502020204030204" charset="0"/>
                <a:cs typeface="Calibri" panose="020F0502020204030204" charset="0"/>
              </a:rPr>
              <a:t>T</a:t>
            </a:r>
            <a:r>
              <a:rPr lang="en-US" sz="2400" dirty="0">
                <a:latin typeface="Calibri" panose="020F0502020204030204" charset="0"/>
                <a:cs typeface="Calibri" panose="020F0502020204030204" charset="0"/>
              </a:rPr>
              <a:t>he ACOG recommended that TXA be administered when initial therapies fail. </a:t>
            </a:r>
          </a:p>
          <a:p>
            <a:pPr algn="ctr"/>
            <a:endParaRPr lang="en-US" sz="2400" dirty="0">
              <a:latin typeface="Calibri" panose="020F0502020204030204" charset="0"/>
              <a:cs typeface="Calibri" panose="020F050202020403020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stretch>
            <a:fillRect/>
          </a:stretch>
        </p:blipFill>
        <p:spPr>
          <a:xfrm>
            <a:off x="109220" y="93980"/>
            <a:ext cx="1435735" cy="2020570"/>
          </a:xfrm>
          <a:prstGeom prst="rect">
            <a:avLst/>
          </a:prstGeom>
        </p:spPr>
      </p:pic>
      <p:sp>
        <p:nvSpPr>
          <p:cNvPr id="11" name="TextBox 10"/>
          <p:cNvSpPr txBox="1"/>
          <p:nvPr/>
        </p:nvSpPr>
        <p:spPr>
          <a:xfrm>
            <a:off x="109331" y="6533322"/>
            <a:ext cx="11658599" cy="253916"/>
          </a:xfrm>
          <a:prstGeom prst="rect">
            <a:avLst/>
          </a:prstGeom>
          <a:noFill/>
        </p:spPr>
        <p:txBody>
          <a:bodyPr wrap="square" rtlCol="0">
            <a:spAutoFit/>
          </a:bodyPr>
          <a:lstStyle/>
          <a:p>
            <a:r>
              <a:rPr lang="en-US" sz="1050" dirty="0">
                <a:latin typeface="Calibri" panose="020F0502020204030204" charset="0"/>
                <a:cs typeface="Calibri" panose="020F0502020204030204" charset="0"/>
              </a:rPr>
              <a:t>WHO recommendation on tranexamic acid for the treatment of postpartum </a:t>
            </a:r>
            <a:r>
              <a:rPr lang="en-US" sz="1050" dirty="0" err="1">
                <a:latin typeface="Calibri" panose="020F0502020204030204" charset="0"/>
                <a:cs typeface="Calibri" panose="020F0502020204030204" charset="0"/>
              </a:rPr>
              <a:t>haemorrhage</a:t>
            </a:r>
            <a:r>
              <a:rPr lang="en-US" sz="1050" dirty="0">
                <a:latin typeface="Calibri" panose="020F0502020204030204" charset="0"/>
                <a:cs typeface="Calibri" panose="020F0502020204030204" charset="0"/>
              </a:rPr>
              <a:t>. Accessed via </a:t>
            </a:r>
            <a:r>
              <a:rPr lang="en-US" sz="1050" dirty="0">
                <a:latin typeface="Calibri" panose="020F0502020204030204" charset="0"/>
                <a:cs typeface="Calibri" panose="020F0502020204030204" charset="0"/>
                <a:hlinkClick r:id="rId3"/>
              </a:rPr>
              <a:t>https://apps.who.int/iris/bitstream/handle/10665/259374/9789241550154-eng.pdf-</a:t>
            </a:r>
            <a:r>
              <a:rPr lang="en-US" sz="1050" dirty="0">
                <a:latin typeface="Calibri" panose="020F0502020204030204" charset="0"/>
                <a:cs typeface="Calibri" panose="020F0502020204030204" charset="0"/>
              </a:rPr>
              <a:t> on 24</a:t>
            </a:r>
            <a:r>
              <a:rPr lang="en-US" sz="1050" baseline="30000" dirty="0">
                <a:latin typeface="Calibri" panose="020F0502020204030204" charset="0"/>
                <a:cs typeface="Calibri" panose="020F0502020204030204" charset="0"/>
              </a:rPr>
              <a:t>th</a:t>
            </a:r>
            <a:r>
              <a:rPr lang="en-US" sz="1050" dirty="0">
                <a:latin typeface="Calibri" panose="020F0502020204030204" charset="0"/>
                <a:cs typeface="Calibri" panose="020F0502020204030204" charset="0"/>
              </a:rPr>
              <a:t> May 2023</a:t>
            </a:r>
            <a:endParaRPr lang="en-IN" sz="1050" dirty="0">
              <a:latin typeface="Calibri" panose="020F0502020204030204" charset="0"/>
              <a:cs typeface="Calibri" panose="020F0502020204030204" charset="0"/>
            </a:endParaRPr>
          </a:p>
        </p:txBody>
      </p:sp>
      <p:sp>
        <p:nvSpPr>
          <p:cNvPr id="12" name="Rectangle 11"/>
          <p:cNvSpPr/>
          <p:nvPr/>
        </p:nvSpPr>
        <p:spPr>
          <a:xfrm>
            <a:off x="349250" y="1622425"/>
            <a:ext cx="10049510" cy="516509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marL="285750" indent="-285750">
              <a:buFont typeface="Arial" panose="020B0604020202020204" pitchFamily="34" charset="0"/>
              <a:buChar char="•"/>
            </a:pPr>
            <a:r>
              <a:rPr lang="en-US" dirty="0">
                <a:latin typeface="Calibri" panose="020F0502020204030204" charset="0"/>
                <a:cs typeface="Calibri" panose="020F0502020204030204" charset="0"/>
              </a:rPr>
              <a:t> </a:t>
            </a:r>
            <a:r>
              <a:rPr lang="en-IN" altLang="en-US" sz="2000" dirty="0">
                <a:latin typeface="Calibri" panose="020F0502020204030204" charset="0"/>
                <a:cs typeface="Calibri" panose="020F0502020204030204" charset="0"/>
              </a:rPr>
              <a:t>T</a:t>
            </a:r>
            <a:r>
              <a:rPr lang="en-IN" sz="2000" dirty="0">
                <a:latin typeface="Calibri" panose="020F0502020204030204" charset="0"/>
                <a:cs typeface="Calibri" panose="020F0502020204030204" charset="0"/>
              </a:rPr>
              <a:t>XA administration beyond 3 hours after birth   -</a:t>
            </a:r>
          </a:p>
          <a:p>
            <a:endParaRPr lang="en-IN" sz="2000" dirty="0">
              <a:latin typeface="Calibri" panose="020F0502020204030204" charset="0"/>
              <a:cs typeface="Calibri" panose="020F0502020204030204" charset="0"/>
            </a:endParaRPr>
          </a:p>
          <a:p>
            <a:pPr marL="285750" indent="-285750">
              <a:buFont typeface="Arial" panose="020B0604020202020204" pitchFamily="34" charset="0"/>
              <a:buChar char="•"/>
            </a:pPr>
            <a:r>
              <a:rPr lang="en-US" sz="2000" dirty="0">
                <a:latin typeface="Calibri" panose="020F0502020204030204" charset="0"/>
                <a:cs typeface="Calibri" panose="020F0502020204030204" charset="0"/>
              </a:rPr>
              <a:t>Administration of TXA should be considered </a:t>
            </a:r>
            <a:r>
              <a:rPr lang="en-IN" altLang="en-US" sz="2000" dirty="0">
                <a:latin typeface="Calibri" panose="020F0502020204030204" charset="0"/>
                <a:cs typeface="Calibri" panose="020F0502020204030204" charset="0"/>
              </a:rPr>
              <a:t>standard practice or additional treatment </a:t>
            </a:r>
          </a:p>
          <a:p>
            <a:pPr marL="285750" indent="-285750">
              <a:buFont typeface="Arial" panose="020B0604020202020204" pitchFamily="34" charset="0"/>
              <a:buChar char="•"/>
            </a:pPr>
            <a:endParaRPr lang="en-IN" altLang="en-US" sz="2000" dirty="0">
              <a:latin typeface="Calibri" panose="020F0502020204030204" charset="0"/>
              <a:cs typeface="Calibri" panose="020F0502020204030204" charset="0"/>
            </a:endParaRPr>
          </a:p>
          <a:p>
            <a:pPr marL="285750" indent="-285750">
              <a:buFont typeface="Arial" panose="020B0604020202020204" pitchFamily="34" charset="0"/>
              <a:buChar char="•"/>
            </a:pPr>
            <a:endParaRPr lang="en-IN" altLang="en-US" sz="2000" dirty="0">
              <a:latin typeface="Calibri" panose="020F0502020204030204" charset="0"/>
              <a:cs typeface="Calibri" panose="020F0502020204030204" charset="0"/>
            </a:endParaRPr>
          </a:p>
          <a:p>
            <a:pPr marL="285750" indent="-285750">
              <a:buFont typeface="Arial" panose="020B0604020202020204" pitchFamily="34" charset="0"/>
              <a:buChar char="•"/>
            </a:pPr>
            <a:r>
              <a:rPr lang="en-US" sz="2000" dirty="0">
                <a:latin typeface="Calibri" panose="020F0502020204030204" charset="0"/>
                <a:cs typeface="Calibri" panose="020F0502020204030204" charset="0"/>
              </a:rPr>
              <a:t>TXA should be used in all cases of PPH, regardless of whether the bleeding is due to genital tract trauma or other causes</a:t>
            </a:r>
            <a:r>
              <a:rPr lang="en-IN" altLang="en-US" sz="2000" dirty="0">
                <a:latin typeface="Calibri" panose="020F0502020204030204" charset="0"/>
                <a:cs typeface="Calibri" panose="020F0502020204030204" charset="0"/>
              </a:rPr>
              <a:t> - </a:t>
            </a: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r>
              <a:rPr lang="en-IN" sz="2000" dirty="0">
                <a:latin typeface="Calibri" panose="020F0502020204030204" charset="0"/>
                <a:cs typeface="Calibri" panose="020F0502020204030204" charset="0"/>
              </a:rPr>
              <a:t>The use of TXA should be avoided in women with a clear contraindication to antifibrinolytic therapy (including TXA)  </a:t>
            </a: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r>
              <a:rPr lang="en-US" sz="2000" dirty="0">
                <a:latin typeface="Calibri" panose="020F0502020204030204" charset="0"/>
                <a:cs typeface="Calibri" panose="020F0502020204030204" charset="0"/>
              </a:rPr>
              <a:t>This recommendation applies only to IV use</a:t>
            </a:r>
            <a:r>
              <a:rPr lang="en-IN" altLang="en-US" sz="2000" dirty="0">
                <a:latin typeface="Calibri" panose="020F0502020204030204" charset="0"/>
                <a:cs typeface="Calibri" panose="020F0502020204030204" charset="0"/>
              </a:rPr>
              <a:t> </a:t>
            </a: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r>
              <a:rPr lang="en-US" sz="2000" dirty="0">
                <a:latin typeface="Calibri" panose="020F0502020204030204" charset="0"/>
                <a:cs typeface="Calibri" panose="020F0502020204030204" charset="0"/>
              </a:rPr>
              <a:t>TXA should be recognized as a life-saving intervention and be made readily available for the management of PPH in settings where emergency obstetric care is provided.</a:t>
            </a:r>
            <a:r>
              <a:rPr lang="en-IN" altLang="en-US" sz="2000" dirty="0">
                <a:latin typeface="Calibri" panose="020F0502020204030204" charset="0"/>
                <a:cs typeface="Calibri" panose="020F0502020204030204" charset="0"/>
              </a:rPr>
              <a:t> </a:t>
            </a: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endParaRPr lang="en-US" sz="2000" dirty="0">
              <a:latin typeface="Calibri" panose="020F0502020204030204" charset="0"/>
              <a:cs typeface="Calibri" panose="020F0502020204030204" charset="0"/>
            </a:endParaRPr>
          </a:p>
        </p:txBody>
      </p:sp>
      <p:graphicFrame>
        <p:nvGraphicFramePr>
          <p:cNvPr id="2" name="Diagram 1"/>
          <p:cNvGraphicFramePr/>
          <p:nvPr/>
        </p:nvGraphicFramePr>
        <p:xfrm>
          <a:off x="1750695" y="274955"/>
          <a:ext cx="9582785" cy="7131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 Box 6"/>
          <p:cNvSpPr txBox="1"/>
          <p:nvPr/>
        </p:nvSpPr>
        <p:spPr>
          <a:xfrm>
            <a:off x="5749925" y="1967865"/>
            <a:ext cx="4048125" cy="398780"/>
          </a:xfrm>
          <a:prstGeom prst="rect">
            <a:avLst/>
          </a:prstGeom>
          <a:solidFill>
            <a:schemeClr val="accent2">
              <a:lumMod val="40000"/>
              <a:lumOff val="60000"/>
            </a:schemeClr>
          </a:solidFill>
        </p:spPr>
        <p:txBody>
          <a:bodyPr wrap="square" rtlCol="0" anchor="t">
            <a:spAutoFit/>
          </a:bodyPr>
          <a:lstStyle/>
          <a:p>
            <a:r>
              <a:rPr lang="en-IN" sz="2000" dirty="0">
                <a:latin typeface="Calibri" panose="020F0502020204030204" charset="0"/>
                <a:cs typeface="Calibri" panose="020F0502020204030204" charset="0"/>
                <a:sym typeface="+mn-ea"/>
              </a:rPr>
              <a:t>does not confer any clinical benefit </a:t>
            </a:r>
          </a:p>
        </p:txBody>
      </p:sp>
      <p:sp>
        <p:nvSpPr>
          <p:cNvPr id="10" name="Text Box 9"/>
          <p:cNvSpPr txBox="1"/>
          <p:nvPr/>
        </p:nvSpPr>
        <p:spPr>
          <a:xfrm>
            <a:off x="9798050" y="2216150"/>
            <a:ext cx="2393950" cy="1013460"/>
          </a:xfrm>
          <a:prstGeom prst="rect">
            <a:avLst/>
          </a:prstGeom>
          <a:solidFill>
            <a:schemeClr val="accent2">
              <a:lumMod val="40000"/>
              <a:lumOff val="60000"/>
            </a:schemeClr>
          </a:solidFill>
        </p:spPr>
        <p:txBody>
          <a:bodyPr wrap="square" rtlCol="0" anchor="t">
            <a:noAutofit/>
          </a:bodyPr>
          <a:lstStyle/>
          <a:p>
            <a:pPr indent="0">
              <a:buFont typeface="Arial" panose="020B0604020202020204" pitchFamily="34" charset="0"/>
              <a:buNone/>
            </a:pPr>
            <a:r>
              <a:rPr lang="en-IN" altLang="en-US" sz="2000" dirty="0">
                <a:latin typeface="Calibri" panose="020F0502020204030204" charset="0"/>
                <a:cs typeface="Calibri" panose="020F0502020204030204" charset="0"/>
                <a:sym typeface="+mn-ea"/>
              </a:rPr>
              <a:t>A</a:t>
            </a:r>
            <a:r>
              <a:rPr lang="en-US" sz="2000" dirty="0">
                <a:latin typeface="Calibri" panose="020F0502020204030204" charset="0"/>
                <a:cs typeface="Calibri" panose="020F0502020204030204" charset="0"/>
                <a:sym typeface="+mn-ea"/>
              </a:rPr>
              <a:t>s</a:t>
            </a:r>
            <a:r>
              <a:rPr lang="en-IN" altLang="en-US" sz="2000" dirty="0">
                <a:latin typeface="Calibri" panose="020F0502020204030204" charset="0"/>
                <a:cs typeface="Calibri" panose="020F0502020204030204" charset="0"/>
                <a:sym typeface="+mn-ea"/>
              </a:rPr>
              <a:t> </a:t>
            </a:r>
            <a:r>
              <a:rPr lang="en-US" sz="2000" dirty="0">
                <a:latin typeface="Calibri" panose="020F0502020204030204" charset="0"/>
                <a:cs typeface="Calibri" panose="020F0502020204030204" charset="0"/>
                <a:sym typeface="+mn-ea"/>
              </a:rPr>
              <a:t> part of the </a:t>
            </a:r>
            <a:r>
              <a:rPr lang="en-IN" altLang="en-US" sz="2000" dirty="0">
                <a:latin typeface="Calibri" panose="020F0502020204030204" charset="0"/>
                <a:cs typeface="Calibri" panose="020F0502020204030204" charset="0"/>
                <a:sym typeface="+mn-ea"/>
              </a:rPr>
              <a:t>S</a:t>
            </a:r>
            <a:r>
              <a:rPr lang="en-US" sz="2000" dirty="0">
                <a:latin typeface="Calibri" panose="020F0502020204030204" charset="0"/>
                <a:cs typeface="Calibri" panose="020F0502020204030204" charset="0"/>
                <a:sym typeface="+mn-ea"/>
              </a:rPr>
              <a:t>tandard PPH </a:t>
            </a:r>
            <a:r>
              <a:rPr lang="en-IN" altLang="en-US" sz="2000" dirty="0">
                <a:latin typeface="Calibri" panose="020F0502020204030204" charset="0"/>
                <a:cs typeface="Calibri" panose="020F0502020204030204" charset="0"/>
                <a:sym typeface="+mn-ea"/>
              </a:rPr>
              <a:t>T</a:t>
            </a:r>
            <a:r>
              <a:rPr lang="en-US" sz="2000" dirty="0">
                <a:latin typeface="Calibri" panose="020F0502020204030204" charset="0"/>
                <a:cs typeface="Calibri" panose="020F0502020204030204" charset="0"/>
                <a:sym typeface="+mn-ea"/>
              </a:rPr>
              <a:t>reatment </a:t>
            </a:r>
            <a:r>
              <a:rPr lang="en-IN" altLang="en-US" sz="2000" dirty="0">
                <a:latin typeface="Calibri" panose="020F0502020204030204" charset="0"/>
                <a:cs typeface="Calibri" panose="020F0502020204030204" charset="0"/>
                <a:sym typeface="+mn-ea"/>
              </a:rPr>
              <a:t>Practice</a:t>
            </a:r>
            <a:endParaRPr lang="en-US" sz="2000" dirty="0">
              <a:latin typeface="Calibri" panose="020F0502020204030204" charset="0"/>
              <a:cs typeface="Calibri" panose="020F0502020204030204" charset="0"/>
            </a:endParaRPr>
          </a:p>
          <a:p>
            <a:pPr marL="285750" indent="-285750">
              <a:buFont typeface="Arial" panose="020B0604020202020204" pitchFamily="34" charset="0"/>
              <a:buChar char="•"/>
            </a:pPr>
            <a:endParaRPr lang="en-US" sz="2000" dirty="0">
              <a:latin typeface="Calibri" panose="020F0502020204030204" charset="0"/>
              <a:cs typeface="Calibri" panose="020F0502020204030204" charset="0"/>
            </a:endParaRPr>
          </a:p>
        </p:txBody>
      </p:sp>
      <p:sp>
        <p:nvSpPr>
          <p:cNvPr id="13" name="Text Box 12"/>
          <p:cNvSpPr txBox="1"/>
          <p:nvPr/>
        </p:nvSpPr>
        <p:spPr>
          <a:xfrm>
            <a:off x="10418445" y="3331210"/>
            <a:ext cx="915035" cy="398780"/>
          </a:xfrm>
          <a:prstGeom prst="rect">
            <a:avLst/>
          </a:prstGeom>
          <a:solidFill>
            <a:schemeClr val="accent2">
              <a:lumMod val="40000"/>
              <a:lumOff val="60000"/>
            </a:schemeClr>
          </a:solidFill>
        </p:spPr>
        <p:txBody>
          <a:bodyPr wrap="square" rtlCol="0" anchor="t">
            <a:spAutoFit/>
          </a:bodyPr>
          <a:lstStyle/>
          <a:p>
            <a:pPr indent="0">
              <a:buFont typeface="Arial" panose="020B0604020202020204" pitchFamily="34" charset="0"/>
              <a:buNone/>
            </a:pPr>
            <a:r>
              <a:rPr lang="en-IN" altLang="en-US" sz="2000" dirty="0">
                <a:latin typeface="Calibri" panose="020F0502020204030204" charset="0"/>
                <a:cs typeface="Calibri" panose="020F0502020204030204" charset="0"/>
                <a:sym typeface="+mn-ea"/>
              </a:rPr>
              <a:t>YES</a:t>
            </a:r>
          </a:p>
        </p:txBody>
      </p:sp>
      <p:sp>
        <p:nvSpPr>
          <p:cNvPr id="14" name="Text Box 13"/>
          <p:cNvSpPr txBox="1"/>
          <p:nvPr/>
        </p:nvSpPr>
        <p:spPr>
          <a:xfrm>
            <a:off x="10545445" y="4005580"/>
            <a:ext cx="915035" cy="398780"/>
          </a:xfrm>
          <a:prstGeom prst="rect">
            <a:avLst/>
          </a:prstGeom>
          <a:solidFill>
            <a:schemeClr val="accent2">
              <a:lumMod val="40000"/>
              <a:lumOff val="60000"/>
            </a:schemeClr>
          </a:solidFill>
        </p:spPr>
        <p:txBody>
          <a:bodyPr wrap="square" rtlCol="0" anchor="t">
            <a:spAutoFit/>
          </a:bodyPr>
          <a:lstStyle/>
          <a:p>
            <a:pPr indent="0">
              <a:buFont typeface="Arial" panose="020B0604020202020204" pitchFamily="34" charset="0"/>
              <a:buNone/>
            </a:pPr>
            <a:r>
              <a:rPr lang="en-IN" altLang="en-US" sz="2000" dirty="0">
                <a:latin typeface="Calibri" panose="020F0502020204030204" charset="0"/>
                <a:cs typeface="Calibri" panose="020F0502020204030204" charset="0"/>
                <a:sym typeface="+mn-ea"/>
              </a:rPr>
              <a:t>YES</a:t>
            </a:r>
          </a:p>
        </p:txBody>
      </p:sp>
      <p:sp>
        <p:nvSpPr>
          <p:cNvPr id="15" name="Text Box 14"/>
          <p:cNvSpPr txBox="1"/>
          <p:nvPr/>
        </p:nvSpPr>
        <p:spPr>
          <a:xfrm>
            <a:off x="10672445" y="4457700"/>
            <a:ext cx="915035" cy="398780"/>
          </a:xfrm>
          <a:prstGeom prst="rect">
            <a:avLst/>
          </a:prstGeom>
          <a:solidFill>
            <a:schemeClr val="accent2">
              <a:lumMod val="40000"/>
              <a:lumOff val="60000"/>
            </a:schemeClr>
          </a:solidFill>
        </p:spPr>
        <p:txBody>
          <a:bodyPr wrap="square" rtlCol="0" anchor="t">
            <a:spAutoFit/>
          </a:bodyPr>
          <a:lstStyle/>
          <a:p>
            <a:pPr indent="0">
              <a:buFont typeface="Arial" panose="020B0604020202020204" pitchFamily="34" charset="0"/>
              <a:buNone/>
            </a:pPr>
            <a:r>
              <a:rPr lang="en-IN" altLang="en-US" sz="2000" dirty="0">
                <a:latin typeface="Calibri" panose="020F0502020204030204" charset="0"/>
                <a:cs typeface="Calibri" panose="020F0502020204030204" charset="0"/>
                <a:sym typeface="+mn-ea"/>
              </a:rPr>
              <a:t>YES</a:t>
            </a:r>
          </a:p>
        </p:txBody>
      </p:sp>
      <p:sp>
        <p:nvSpPr>
          <p:cNvPr id="16" name="Text Box 15"/>
          <p:cNvSpPr txBox="1"/>
          <p:nvPr/>
        </p:nvSpPr>
        <p:spPr>
          <a:xfrm>
            <a:off x="10672445" y="5401310"/>
            <a:ext cx="915035" cy="398780"/>
          </a:xfrm>
          <a:prstGeom prst="rect">
            <a:avLst/>
          </a:prstGeom>
          <a:solidFill>
            <a:schemeClr val="accent2">
              <a:lumMod val="40000"/>
              <a:lumOff val="60000"/>
            </a:schemeClr>
          </a:solidFill>
        </p:spPr>
        <p:txBody>
          <a:bodyPr wrap="square" rtlCol="0" anchor="t">
            <a:spAutoFit/>
          </a:bodyPr>
          <a:lstStyle/>
          <a:p>
            <a:pPr indent="0">
              <a:buFont typeface="Arial" panose="020B0604020202020204" pitchFamily="34" charset="0"/>
              <a:buNone/>
            </a:pPr>
            <a:r>
              <a:rPr lang="en-IN" altLang="en-US" sz="2000" dirty="0">
                <a:latin typeface="Calibri" panose="020F0502020204030204" charset="0"/>
                <a:cs typeface="Calibri" panose="020F0502020204030204" charset="0"/>
                <a:sym typeface="+mn-ea"/>
              </a:rPr>
              <a:t>YES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graphicFrame>
        <p:nvGraphicFramePr>
          <p:cNvPr id="9" name="Content Placeholder 8"/>
          <p:cNvGraphicFramePr>
            <a:graphicFrameLocks noGrp="1"/>
          </p:cNvGraphicFramePr>
          <p:nvPr>
            <p:ph idx="1"/>
          </p:nvPr>
        </p:nvGraphicFramePr>
        <p:xfrm>
          <a:off x="868680" y="2031531"/>
          <a:ext cx="10716768" cy="34934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7"/>
          <p:cNvPicPr>
            <a:picLocks noChangeAspect="1"/>
          </p:cNvPicPr>
          <p:nvPr/>
        </p:nvPicPr>
        <p:blipFill>
          <a:blip r:embed="rId7"/>
          <a:stretch>
            <a:fillRect/>
          </a:stretch>
        </p:blipFill>
        <p:spPr>
          <a:xfrm>
            <a:off x="1531975" y="31052"/>
            <a:ext cx="8789721" cy="1221676"/>
          </a:xfrm>
          <a:prstGeom prst="rect">
            <a:avLst/>
          </a:prstGeom>
        </p:spPr>
      </p:pic>
      <p:sp>
        <p:nvSpPr>
          <p:cNvPr id="10" name="TextBox 9"/>
          <p:cNvSpPr txBox="1"/>
          <p:nvPr/>
        </p:nvSpPr>
        <p:spPr>
          <a:xfrm>
            <a:off x="209550" y="6605016"/>
            <a:ext cx="9582150" cy="261610"/>
          </a:xfrm>
          <a:prstGeom prst="rect">
            <a:avLst/>
          </a:prstGeom>
          <a:noFill/>
        </p:spPr>
        <p:txBody>
          <a:bodyPr wrap="square" rtlCol="0">
            <a:spAutoFit/>
          </a:bodyPr>
          <a:lstStyle/>
          <a:p>
            <a:r>
              <a:rPr lang="en-US" sz="1100" dirty="0">
                <a:latin typeface="Calibri" panose="020F0502020204030204" charset="0"/>
                <a:cs typeface="Calibri" panose="020F0502020204030204" charset="0"/>
              </a:rPr>
              <a:t>Gill R, et al. BMJ Global Health 2019;4:e002150. doi:10.1136/bmjgh-2019-002150</a:t>
            </a:r>
            <a:endParaRPr lang="en-IN" sz="1100" dirty="0">
              <a:latin typeface="Calibri" panose="020F0502020204030204" charset="0"/>
              <a:cs typeface="Calibri" panose="020F050202020403020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Tranexamic acid in PPH: P</a:t>
            </a:r>
            <a:r>
              <a:rPr lang="en-IN" altLang="en-US" dirty="0"/>
              <a:t>lace</a:t>
            </a:r>
            <a:r>
              <a:rPr lang="en-US" dirty="0"/>
              <a:t> in T</a:t>
            </a:r>
            <a:r>
              <a:rPr lang="en-IN" altLang="en-US" dirty="0"/>
              <a:t>herapy</a:t>
            </a:r>
          </a:p>
        </p:txBody>
      </p:sp>
      <p:sp>
        <p:nvSpPr>
          <p:cNvPr id="7" name="TextBox 6"/>
          <p:cNvSpPr txBox="1"/>
          <p:nvPr/>
        </p:nvSpPr>
        <p:spPr>
          <a:xfrm>
            <a:off x="2905125" y="6336665"/>
            <a:ext cx="7930515" cy="335915"/>
          </a:xfrm>
          <a:prstGeom prst="rect">
            <a:avLst/>
          </a:prstGeom>
          <a:noFill/>
        </p:spPr>
        <p:txBody>
          <a:bodyPr wrap="square" rtlCol="0">
            <a:noAutofit/>
            <a:scene3d>
              <a:camera prst="orthographicFront"/>
              <a:lightRig rig="threePt" dir="t"/>
            </a:scene3d>
          </a:bodyPr>
          <a:lstStyle/>
          <a:p>
            <a:pPr algn="ctr"/>
            <a:r>
              <a:rPr lang="en-US" i="1" dirty="0">
                <a:ln w="22225">
                  <a:solidFill>
                    <a:schemeClr val="accent2"/>
                  </a:solidFill>
                  <a:prstDash val="solid"/>
                </a:ln>
                <a:solidFill>
                  <a:schemeClr val="accent2">
                    <a:lumMod val="40000"/>
                    <a:lumOff val="60000"/>
                  </a:schemeClr>
                </a:solidFill>
                <a:effectLst/>
              </a:rPr>
              <a:t>BMJ Global Health 2022;7:e008913. doi:10.1136/ bmjgh-2022-008913</a:t>
            </a:r>
          </a:p>
        </p:txBody>
      </p:sp>
      <p:pic>
        <p:nvPicPr>
          <p:cNvPr id="12" name="Picture 11"/>
          <p:cNvPicPr>
            <a:picLocks noChangeAspect="1"/>
          </p:cNvPicPr>
          <p:nvPr/>
        </p:nvPicPr>
        <p:blipFill>
          <a:blip r:embed="rId3"/>
          <a:stretch>
            <a:fillRect/>
          </a:stretch>
        </p:blipFill>
        <p:spPr>
          <a:xfrm>
            <a:off x="294640" y="1188085"/>
            <a:ext cx="11602720" cy="5148580"/>
          </a:xfrm>
          <a:prstGeom prst="rect">
            <a:avLst/>
          </a:prstGeom>
        </p:spPr>
      </p:pic>
      <p:sp>
        <p:nvSpPr>
          <p:cNvPr id="3" name="Rounded Rectangle 2"/>
          <p:cNvSpPr/>
          <p:nvPr/>
        </p:nvSpPr>
        <p:spPr>
          <a:xfrm>
            <a:off x="2957830" y="3785870"/>
            <a:ext cx="2564130" cy="208915"/>
          </a:xfrm>
          <a:prstGeom prst="roundRect">
            <a:avLst/>
          </a:prstGeom>
          <a:noFill/>
          <a:ln w="57150" cap="flat" cmpd="sng" algn="ctr">
            <a:solidFill>
              <a:schemeClr val="tx2">
                <a:lumMod val="95000"/>
                <a:lumOff val="5000"/>
              </a:schemeClr>
            </a:soli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4" name="Rounded Rectangle 3"/>
          <p:cNvSpPr/>
          <p:nvPr/>
        </p:nvSpPr>
        <p:spPr>
          <a:xfrm>
            <a:off x="2957830" y="6014720"/>
            <a:ext cx="2564130" cy="208915"/>
          </a:xfrm>
          <a:prstGeom prst="roundRect">
            <a:avLst/>
          </a:prstGeom>
          <a:noFill/>
          <a:ln w="57150" cap="flat" cmpd="sng" algn="ctr">
            <a:solidFill>
              <a:schemeClr val="tx2">
                <a:lumMod val="95000"/>
                <a:lumOff val="5000"/>
              </a:schemeClr>
            </a:soli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0" name="Picture 99"/>
          <p:cNvPicPr/>
          <p:nvPr/>
        </p:nvPicPr>
        <p:blipFill>
          <a:blip r:embed="rId2"/>
          <a:stretch>
            <a:fillRect/>
          </a:stretch>
        </p:blipFill>
        <p:spPr>
          <a:xfrm>
            <a:off x="3479800" y="274955"/>
            <a:ext cx="6002020" cy="6462395"/>
          </a:xfrm>
          <a:prstGeom prst="rect">
            <a:avLst/>
          </a:prstGeom>
          <a:noFill/>
          <a:ln w="9525">
            <a:noFill/>
          </a:ln>
        </p:spPr>
      </p:pic>
      <p:sp>
        <p:nvSpPr>
          <p:cNvPr id="4" name="Text Box 3"/>
          <p:cNvSpPr txBox="1"/>
          <p:nvPr/>
        </p:nvSpPr>
        <p:spPr>
          <a:xfrm>
            <a:off x="513080" y="3547745"/>
            <a:ext cx="2966720" cy="1568450"/>
          </a:xfrm>
          <a:prstGeom prst="rect">
            <a:avLst/>
          </a:prstGeom>
          <a:ln w="76200">
            <a:gradFill>
              <a:gsLst>
                <a:gs pos="0">
                  <a:srgbClr val="E30000"/>
                </a:gs>
                <a:gs pos="100000">
                  <a:srgbClr val="760303"/>
                </a:gs>
              </a:gsLst>
            </a:gra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IN" altLang="en-US" sz="2400" b="1">
                <a:sym typeface="+mn-ea"/>
              </a:rPr>
              <a:t>Oxytocics</a:t>
            </a:r>
            <a:endParaRPr lang="en-IN" altLang="en-US" sz="2400" b="1"/>
          </a:p>
          <a:p>
            <a:r>
              <a:rPr lang="en-IN" altLang="en-US" sz="2400" b="1"/>
              <a:t>Tranexamic acid</a:t>
            </a:r>
          </a:p>
          <a:p>
            <a:r>
              <a:rPr lang="en-IN" altLang="en-US" sz="2400" b="1"/>
              <a:t>IV FLUIDS</a:t>
            </a:r>
          </a:p>
          <a:p>
            <a:endParaRPr lang="en-IN" altLang="en-US" sz="2400" b="1"/>
          </a:p>
        </p:txBody>
      </p:sp>
      <p:sp>
        <p:nvSpPr>
          <p:cNvPr id="5" name="Left Arrow 4"/>
          <p:cNvSpPr/>
          <p:nvPr/>
        </p:nvSpPr>
        <p:spPr>
          <a:xfrm>
            <a:off x="2211705" y="4218305"/>
            <a:ext cx="1460500" cy="417830"/>
          </a:xfrm>
          <a:prstGeom prst="leftArrow">
            <a:avLst/>
          </a:prstGeom>
          <a:gradFill rotWithShape="0">
            <a:gsLst>
              <a:gs pos="0">
                <a:srgbClr val="E30000"/>
              </a:gs>
              <a:gs pos="100000">
                <a:srgbClr val="760303"/>
              </a:gs>
            </a:gsLst>
            <a:lin ang="5400000" scaled="0"/>
          </a:gradFill>
          <a:ln w="9525" cap="flat" cmpd="sng" algn="ctr">
            <a:solidFill>
              <a:schemeClr val="accent1"/>
            </a:solidFill>
            <a:prstDash val="solid"/>
            <a:round/>
            <a:headEnd type="none" w="med" len="med"/>
            <a:tailEnd type="none" w="med" len="med"/>
          </a:ln>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6" name="Text Box 5"/>
          <p:cNvSpPr txBox="1"/>
          <p:nvPr/>
        </p:nvSpPr>
        <p:spPr>
          <a:xfrm>
            <a:off x="8309113" y="4746625"/>
            <a:ext cx="3627783" cy="1785104"/>
          </a:xfrm>
          <a:prstGeom prst="rect">
            <a:avLst/>
          </a:prstGeom>
          <a:ln w="76200">
            <a:gradFill>
              <a:gsLst>
                <a:gs pos="0">
                  <a:srgbClr val="E30000"/>
                </a:gs>
                <a:gs pos="100000">
                  <a:srgbClr val="760303"/>
                </a:gs>
              </a:gsLst>
            </a:gra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IN" altLang="en-US" sz="2400" b="1" dirty="0"/>
              <a:t>Estimate blood loss</a:t>
            </a:r>
          </a:p>
          <a:p>
            <a:r>
              <a:rPr lang="en-IN" altLang="en-US" sz="2400" b="1" dirty="0"/>
              <a:t>Massage</a:t>
            </a:r>
          </a:p>
          <a:p>
            <a:r>
              <a:rPr lang="en-IN" altLang="en-US" sz="2400" b="1" dirty="0"/>
              <a:t>Examination and Escalation-</a:t>
            </a:r>
            <a:r>
              <a:rPr lang="en-IN" altLang="en-US" sz="1400" b="1" dirty="0"/>
              <a:t>compression, Balloon </a:t>
            </a:r>
          </a:p>
        </p:txBody>
      </p:sp>
      <p:sp>
        <p:nvSpPr>
          <p:cNvPr id="7" name="Text Box 6"/>
          <p:cNvSpPr txBox="1"/>
          <p:nvPr/>
        </p:nvSpPr>
        <p:spPr>
          <a:xfrm>
            <a:off x="513080" y="831850"/>
            <a:ext cx="3519805" cy="768350"/>
          </a:xfrm>
          <a:prstGeom prst="rect">
            <a:avLst/>
          </a:prstGeom>
          <a:ln w="76200">
            <a:gradFill>
              <a:gsLst>
                <a:gs pos="0">
                  <a:srgbClr val="E30000"/>
                </a:gs>
                <a:gs pos="100000">
                  <a:srgbClr val="760303"/>
                </a:gs>
              </a:gsLst>
            </a:gra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IN" altLang="en-US" sz="4400" b="1"/>
              <a:t>E M O T IV 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animBg="1"/>
      <p:bldP spid="7" grpId="0" bldLvl="0" animBg="1"/>
      <p:bldP spid="7"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4577"/>
            <a:ext cx="10972800" cy="1143000"/>
          </a:xfrm>
        </p:spPr>
        <p:txBody>
          <a:bodyPr/>
          <a:lstStyle/>
          <a:p>
            <a:r>
              <a:rPr lang="en-US" dirty="0">
                <a:sym typeface="+mn-ea"/>
              </a:rPr>
              <a:t> Adverse reactions to TXA</a:t>
            </a:r>
            <a:endParaRPr lang="en-US" dirty="0"/>
          </a:p>
        </p:txBody>
      </p:sp>
      <p:sp>
        <p:nvSpPr>
          <p:cNvPr id="3" name="Content Placeholder 2"/>
          <p:cNvSpPr>
            <a:spLocks noGrp="1"/>
          </p:cNvSpPr>
          <p:nvPr>
            <p:ph idx="1"/>
          </p:nvPr>
        </p:nvSpPr>
        <p:spPr/>
        <p:txBody>
          <a:bodyPr/>
          <a:lstStyle/>
          <a:p>
            <a:r>
              <a:rPr lang="en-US" sz="2400" dirty="0"/>
              <a:t>Greater than 10%: headache (oral: 50%), abdominal pain (oral:</a:t>
            </a:r>
            <a:r>
              <a:rPr lang="en-IN" altLang="en-US" sz="2400" dirty="0"/>
              <a:t> </a:t>
            </a:r>
            <a:r>
              <a:rPr lang="en-US" sz="2400" dirty="0"/>
              <a:t>20%), back pain (oral: 21%), musculoskeletal pain (oral: 11%),nasal signs and symptoms (oral: 25%; including sinus symptoms).</a:t>
            </a:r>
          </a:p>
          <a:p>
            <a:r>
              <a:rPr lang="en-US" sz="2400" dirty="0"/>
              <a:t>1% – 10%:fatigue (oral: 5%), anemia (oral: 6%), arthralgia (oral: 7%),</a:t>
            </a:r>
            <a:r>
              <a:rPr lang="en-IN" altLang="en-US" sz="2400" dirty="0"/>
              <a:t> </a:t>
            </a:r>
            <a:r>
              <a:rPr lang="en-US" sz="2400" dirty="0"/>
              <a:t>muscle cramps (oral: ≤7%), muscle spasm (oral: ≤7%).</a:t>
            </a:r>
          </a:p>
          <a:p>
            <a:r>
              <a:rPr lang="en-US" sz="2400" dirty="0"/>
              <a:t>Less than 1%: allergic dermatitis, allergic skin reaction, anaphylactic</a:t>
            </a:r>
            <a:r>
              <a:rPr lang="en-IN" altLang="en-US" sz="2400" dirty="0"/>
              <a:t> </a:t>
            </a:r>
            <a:r>
              <a:rPr lang="en-US" sz="2400" dirty="0"/>
              <a:t>shock, anaphylactoid reaction, anaphylaxis, cerebral </a:t>
            </a:r>
            <a:r>
              <a:rPr lang="en-IN" altLang="en-US" sz="2400" dirty="0"/>
              <a:t>t</a:t>
            </a:r>
            <a:r>
              <a:rPr lang="en-US" sz="2400" dirty="0" err="1"/>
              <a:t>hrombosis</a:t>
            </a:r>
            <a:r>
              <a:rPr lang="en-US" sz="2400" dirty="0"/>
              <a:t>,</a:t>
            </a:r>
            <a:r>
              <a:rPr lang="en-IN" altLang="en-US" sz="2400" dirty="0"/>
              <a:t> </a:t>
            </a:r>
            <a:r>
              <a:rPr lang="en-US" sz="2400" dirty="0" err="1"/>
              <a:t>chromatopsia</a:t>
            </a:r>
            <a:r>
              <a:rPr lang="en-US" sz="2400" dirty="0"/>
              <a:t>, </a:t>
            </a:r>
            <a:r>
              <a:rPr lang="en-IN" altLang="en-US" sz="2400" dirty="0"/>
              <a:t> </a:t>
            </a:r>
            <a:r>
              <a:rPr lang="en-US" sz="2400" dirty="0"/>
              <a:t>conjunctivitis (ligneous), deep vein thrombosis, diarrhea, </a:t>
            </a:r>
            <a:r>
              <a:rPr lang="en-IN" altLang="en-US" sz="2400" dirty="0"/>
              <a:t>d</a:t>
            </a:r>
            <a:r>
              <a:rPr lang="en-US" sz="2400" dirty="0" err="1"/>
              <a:t>izziness</a:t>
            </a:r>
            <a:r>
              <a:rPr lang="en-US" sz="2400" dirty="0"/>
              <a:t>, hypersensitivity reaction, hypotension (with</a:t>
            </a:r>
            <a:r>
              <a:rPr lang="en-IN" altLang="en-US" sz="2400" dirty="0"/>
              <a:t> </a:t>
            </a:r>
            <a:r>
              <a:rPr lang="en-US" sz="2400" dirty="0"/>
              <a:t>rapid intravenous injection), nausea, pulmonary embolism, renal</a:t>
            </a:r>
            <a:r>
              <a:rPr lang="en-IN" altLang="en-US" sz="2400" dirty="0"/>
              <a:t> </a:t>
            </a:r>
            <a:r>
              <a:rPr lang="en-US" sz="2400" dirty="0"/>
              <a:t>cortical necrosis, retinal artery occlusion, retinal vein occlusion, seizure, ureteral obstruction, visual disturbance, vomiting.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dirty="0"/>
              <a:t>Contraindications and Caution</a:t>
            </a:r>
          </a:p>
        </p:txBody>
      </p:sp>
      <p:sp>
        <p:nvSpPr>
          <p:cNvPr id="3" name="Content Placeholder 2"/>
          <p:cNvSpPr>
            <a:spLocks noGrp="1"/>
          </p:cNvSpPr>
          <p:nvPr>
            <p:ph idx="1"/>
          </p:nvPr>
        </p:nvSpPr>
        <p:spPr/>
        <p:txBody>
          <a:bodyPr/>
          <a:lstStyle/>
          <a:p>
            <a:r>
              <a:rPr lang="en-US" dirty="0"/>
              <a:t>Contraindications</a:t>
            </a:r>
          </a:p>
          <a:p>
            <a:r>
              <a:rPr lang="en-US" dirty="0"/>
              <a:t>Hypersensitivity to TXA or any component of the formulation.</a:t>
            </a:r>
          </a:p>
          <a:p>
            <a:endParaRPr lang="en-US" dirty="0"/>
          </a:p>
          <a:p>
            <a:r>
              <a:rPr lang="en-US" b="1" dirty="0">
                <a:latin typeface="Calibri" panose="020F0502020204030204" charset="0"/>
                <a:cs typeface="Calibri" panose="020F0502020204030204" charset="0"/>
                <a:sym typeface="+mn-ea"/>
              </a:rPr>
              <a:t>TXA vials should be safely stored away from the vials of bupivacaine</a:t>
            </a:r>
            <a:r>
              <a:rPr lang="en-US" dirty="0">
                <a:latin typeface="Calibri" panose="020F0502020204030204" charset="0"/>
                <a:cs typeface="Calibri" panose="020F0502020204030204" charset="0"/>
                <a:sym typeface="+mn-ea"/>
              </a:rPr>
              <a:t>: concerns regarding accidental intrathecal administration of TXA, which has potentially fatal consequences, warrants high vigilance and caution</a:t>
            </a:r>
            <a:endParaRPr lang="en-US" dirty="0">
              <a:latin typeface="Calibri" panose="020F0502020204030204" charset="0"/>
              <a:cs typeface="Calibri" panose="020F0502020204030204" charset="0"/>
            </a:endParaRPr>
          </a:p>
          <a:p>
            <a:endParaRPr lang="en-IN" dirty="0">
              <a:latin typeface="Calibri" panose="020F0502020204030204" charset="0"/>
              <a:cs typeface="Calibri" panose="020F0502020204030204" charset="0"/>
            </a:endParaRP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IN"/>
          </a:p>
        </p:txBody>
      </p:sp>
      <p:sp>
        <p:nvSpPr>
          <p:cNvPr id="3" name="Content Placeholder 2"/>
          <p:cNvSpPr>
            <a:spLocks noGrp="1"/>
          </p:cNvSpPr>
          <p:nvPr>
            <p:ph idx="1"/>
          </p:nvPr>
        </p:nvSpPr>
        <p:spPr>
          <a:xfrm>
            <a:off x="0" y="2476500"/>
            <a:ext cx="12192000" cy="3188970"/>
          </a:xfrm>
        </p:spPr>
        <p:txBody>
          <a:bodyPr/>
          <a:lstStyle/>
          <a:p>
            <a:r>
              <a:rPr lang="en-US" sz="2800" b="0" i="0" dirty="0">
                <a:solidFill>
                  <a:srgbClr val="212121"/>
                </a:solidFill>
                <a:effectLst/>
                <a:latin typeface="Calibri" panose="020F0502020204030204" charset="0"/>
                <a:cs typeface="Calibri" panose="020F0502020204030204" charset="0"/>
              </a:rPr>
              <a:t>The addition of IV TXA is cost-effective in Indian public health settings</a:t>
            </a:r>
          </a:p>
          <a:p>
            <a:r>
              <a:rPr lang="en-US" sz="2800" b="1" i="0" dirty="0">
                <a:solidFill>
                  <a:srgbClr val="212121"/>
                </a:solidFill>
                <a:effectLst/>
                <a:latin typeface="Calibri" panose="020F0502020204030204" charset="0"/>
                <a:cs typeface="Calibri" panose="020F0502020204030204" charset="0"/>
              </a:rPr>
              <a:t>The intervention is likely to prevent 389 maternal deaths, 177 surgeries, and 128 ICU admissions per 100,000 PPH cases</a:t>
            </a:r>
          </a:p>
          <a:p>
            <a:endParaRPr lang="en-US" sz="2800" b="1" i="0" dirty="0">
              <a:solidFill>
                <a:srgbClr val="212121"/>
              </a:solidFill>
              <a:effectLst/>
              <a:latin typeface="Calibri" panose="020F0502020204030204" charset="0"/>
              <a:cs typeface="Calibri" panose="020F0502020204030204" charset="0"/>
            </a:endParaRPr>
          </a:p>
        </p:txBody>
      </p:sp>
      <p:pic>
        <p:nvPicPr>
          <p:cNvPr id="8" name="Picture 7"/>
          <p:cNvPicPr>
            <a:picLocks noChangeAspect="1"/>
          </p:cNvPicPr>
          <p:nvPr/>
        </p:nvPicPr>
        <p:blipFill rotWithShape="1">
          <a:blip r:embed="rId2"/>
          <a:srcRect t="11140"/>
          <a:stretch>
            <a:fillRect/>
          </a:stretch>
        </p:blipFill>
        <p:spPr>
          <a:xfrm>
            <a:off x="328930" y="152400"/>
            <a:ext cx="11862435" cy="1388110"/>
          </a:xfrm>
          <a:prstGeom prst="rect">
            <a:avLst/>
          </a:prstGeom>
        </p:spPr>
      </p:pic>
      <p:sp>
        <p:nvSpPr>
          <p:cNvPr id="10" name="Rectangle 9"/>
          <p:cNvSpPr/>
          <p:nvPr/>
        </p:nvSpPr>
        <p:spPr>
          <a:xfrm>
            <a:off x="0" y="1774209"/>
            <a:ext cx="12192000" cy="559558"/>
          </a:xfrm>
          <a:prstGeom prst="rect">
            <a:avLst/>
          </a:prstGeom>
          <a:solidFill>
            <a:schemeClr val="accent5">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i="0" dirty="0">
                <a:solidFill>
                  <a:schemeClr val="tx1"/>
                </a:solidFill>
                <a:effectLst/>
                <a:latin typeface="Times New Roman" panose="02020603050405020304" charset="0"/>
                <a:cs typeface="Times New Roman" panose="02020603050405020304" charset="0"/>
              </a:rPr>
              <a:t>This study aimed to assess the cost-effectiveness of introducing TXA for PPH management in the Indian public health system</a:t>
            </a:r>
          </a:p>
        </p:txBody>
      </p:sp>
      <p:sp>
        <p:nvSpPr>
          <p:cNvPr id="12" name="Rectangle 11"/>
          <p:cNvSpPr/>
          <p:nvPr/>
        </p:nvSpPr>
        <p:spPr>
          <a:xfrm>
            <a:off x="0" y="4339988"/>
            <a:ext cx="12192000" cy="1323833"/>
          </a:xfrm>
          <a:prstGeom prst="rect">
            <a:avLst/>
          </a:prstGeom>
          <a:solidFill>
            <a:schemeClr val="accent5">
              <a:lumMod val="20000"/>
              <a:lumOff val="80000"/>
            </a:schemeClr>
          </a:solid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0" i="0" dirty="0">
                <a:solidFill>
                  <a:srgbClr val="212121"/>
                </a:solidFill>
                <a:effectLst/>
                <a:latin typeface="Calibri" panose="020F0502020204030204" charset="0"/>
                <a:cs typeface="Calibri" panose="020F0502020204030204" charset="0"/>
              </a:rPr>
              <a:t>Addition of tranexamic acid for primary PPH management, as recommended by WHO, is </a:t>
            </a:r>
            <a:r>
              <a:rPr lang="en-US" sz="3200" b="0" i="0" dirty="0">
                <a:solidFill>
                  <a:srgbClr val="C00000"/>
                </a:solidFill>
                <a:effectLst/>
                <a:latin typeface="Calibri" panose="020F0502020204030204" charset="0"/>
                <a:cs typeface="Calibri" panose="020F0502020204030204" charset="0"/>
              </a:rPr>
              <a:t>cost-effective in Indian public health settings</a:t>
            </a:r>
          </a:p>
        </p:txBody>
      </p:sp>
      <p:sp>
        <p:nvSpPr>
          <p:cNvPr id="13" name="TextBox 12"/>
          <p:cNvSpPr txBox="1"/>
          <p:nvPr/>
        </p:nvSpPr>
        <p:spPr>
          <a:xfrm>
            <a:off x="0" y="6601968"/>
            <a:ext cx="12192000" cy="337185"/>
          </a:xfrm>
          <a:prstGeom prst="rect">
            <a:avLst/>
          </a:prstGeom>
          <a:noFill/>
        </p:spPr>
        <p:txBody>
          <a:bodyPr wrap="square" rtlCol="0">
            <a:spAutoFit/>
          </a:bodyPr>
          <a:lstStyle/>
          <a:p>
            <a:r>
              <a:rPr lang="en-US" sz="1600" b="1" i="0" dirty="0">
                <a:solidFill>
                  <a:schemeClr val="tx1"/>
                </a:solidFill>
                <a:effectLst/>
                <a:latin typeface="Times New Roman" panose="02020603050405020304" charset="0"/>
                <a:cs typeface="Times New Roman" panose="02020603050405020304" charset="0"/>
              </a:rPr>
              <a:t>BMC Pregnancy Childbirth. 2023 Jan 6;23(1):9. </a:t>
            </a:r>
            <a:r>
              <a:rPr lang="en-US" sz="1600" b="1" i="0" dirty="0" err="1">
                <a:solidFill>
                  <a:schemeClr val="tx1"/>
                </a:solidFill>
                <a:effectLst/>
                <a:latin typeface="Times New Roman" panose="02020603050405020304" charset="0"/>
                <a:cs typeface="Times New Roman" panose="02020603050405020304" charset="0"/>
              </a:rPr>
              <a:t>doi</a:t>
            </a:r>
            <a:r>
              <a:rPr lang="en-US" sz="1600" b="1" i="0" dirty="0">
                <a:solidFill>
                  <a:schemeClr val="tx1"/>
                </a:solidFill>
                <a:effectLst/>
                <a:latin typeface="Times New Roman" panose="02020603050405020304" charset="0"/>
                <a:cs typeface="Times New Roman" panose="02020603050405020304" charset="0"/>
              </a:rPr>
              <a:t>: 10.1186/s12884-022-05308-4.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709336"/>
          </a:xfrm>
        </p:spPr>
        <p:txBody>
          <a:bodyPr/>
          <a:lstStyle/>
          <a:p>
            <a:r>
              <a:rPr lang="en-IN" altLang="en-US" sz="4800" dirty="0"/>
              <a:t>TXA - in PPH -Summary</a:t>
            </a:r>
          </a:p>
        </p:txBody>
      </p:sp>
      <p:graphicFrame>
        <p:nvGraphicFramePr>
          <p:cNvPr id="8" name="Diagram 7"/>
          <p:cNvGraphicFramePr/>
          <p:nvPr>
            <p:extLst>
              <p:ext uri="{D42A27DB-BD31-4B8C-83A1-F6EECF244321}">
                <p14:modId xmlns:p14="http://schemas.microsoft.com/office/powerpoint/2010/main" val="3594794718"/>
              </p:ext>
            </p:extLst>
          </p:nvPr>
        </p:nvGraphicFramePr>
        <p:xfrm>
          <a:off x="-1423035" y="1378199"/>
          <a:ext cx="14758035" cy="54394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rcRect l="26214" t="17408" r="11200" b="9076"/>
          <a:stretch>
            <a:fillRect/>
          </a:stretch>
        </p:blipFill>
        <p:spPr>
          <a:xfrm>
            <a:off x="516890" y="122555"/>
            <a:ext cx="11430000" cy="6612890"/>
          </a:xfrm>
          <a:prstGeom prst="rect">
            <a:avLst/>
          </a:prstGeom>
        </p:spPr>
      </p:pic>
      <p:sp>
        <p:nvSpPr>
          <p:cNvPr id="6" name="Doughnut 5">
            <a:extLst>
              <a:ext uri="{FF2B5EF4-FFF2-40B4-BE49-F238E27FC236}">
                <a16:creationId xmlns:a16="http://schemas.microsoft.com/office/drawing/2014/main" id="{915E91CC-BEE1-2EB5-F1B7-A75189768D26}"/>
              </a:ext>
            </a:extLst>
          </p:cNvPr>
          <p:cNvSpPr/>
          <p:nvPr/>
        </p:nvSpPr>
        <p:spPr>
          <a:xfrm>
            <a:off x="8219391" y="1189038"/>
            <a:ext cx="1547785" cy="1544223"/>
          </a:xfrm>
          <a:prstGeom prst="donut">
            <a:avLst>
              <a:gd name="adj" fmla="val 8032"/>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20596422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818952102"/>
              </p:ext>
            </p:extLst>
          </p:nvPr>
        </p:nvGraphicFramePr>
        <p:xfrm>
          <a:off x="284480" y="1313815"/>
          <a:ext cx="5811520" cy="42303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Box 5"/>
          <p:cNvSpPr txBox="1"/>
          <p:nvPr/>
        </p:nvSpPr>
        <p:spPr>
          <a:xfrm>
            <a:off x="6222338" y="1875601"/>
            <a:ext cx="6096000" cy="2676525"/>
          </a:xfrm>
          <a:prstGeom prst="rect">
            <a:avLst/>
          </a:prstGeom>
          <a:noFill/>
        </p:spPr>
        <p:txBody>
          <a:bodyPr wrap="square" rtlCol="0" anchor="t">
            <a:spAutoFit/>
          </a:bodyPr>
          <a:lstStyle/>
          <a:p>
            <a:r>
              <a:rPr lang="en-IN" altLang="en-US" sz="2400" dirty="0"/>
              <a:t>U</a:t>
            </a:r>
            <a:r>
              <a:rPr lang="en-US" sz="2400" dirty="0" err="1"/>
              <a:t>rgent</a:t>
            </a:r>
            <a:r>
              <a:rPr lang="en-US" sz="2400" dirty="0"/>
              <a:t> </a:t>
            </a:r>
            <a:r>
              <a:rPr lang="en-US" sz="2400" dirty="0" err="1"/>
              <a:t>venepuncture</a:t>
            </a:r>
            <a:r>
              <a:rPr lang="en-US" sz="2400" dirty="0"/>
              <a:t> (20 ml) for:</a:t>
            </a:r>
          </a:p>
          <a:p>
            <a:r>
              <a:rPr lang="en-US" sz="2400" dirty="0"/>
              <a:t>– group and screen</a:t>
            </a:r>
          </a:p>
          <a:p>
            <a:r>
              <a:rPr lang="en-US" sz="2400" dirty="0"/>
              <a:t>– full blood count</a:t>
            </a:r>
          </a:p>
          <a:p>
            <a:r>
              <a:rPr lang="en-US" sz="2400" dirty="0"/>
              <a:t>– coagulation screen, including fibrinogen</a:t>
            </a:r>
          </a:p>
          <a:p>
            <a:r>
              <a:rPr lang="en-US" sz="2400" dirty="0"/>
              <a:t>_x0001_pulse, respiratory rate and blood pressure recording every 15 minutes</a:t>
            </a:r>
          </a:p>
          <a:p>
            <a:r>
              <a:rPr lang="en-US" sz="2400" dirty="0"/>
              <a:t>_x0001_commence warmed crystalloid infusion.</a:t>
            </a:r>
          </a:p>
        </p:txBody>
      </p:sp>
      <p:sp>
        <p:nvSpPr>
          <p:cNvPr id="7" name="Text Box 6"/>
          <p:cNvSpPr txBox="1"/>
          <p:nvPr/>
        </p:nvSpPr>
        <p:spPr>
          <a:xfrm>
            <a:off x="417830" y="6236592"/>
            <a:ext cx="10424933" cy="307777"/>
          </a:xfrm>
          <a:prstGeom prst="rect">
            <a:avLst/>
          </a:prstGeom>
          <a:noFill/>
        </p:spPr>
        <p:txBody>
          <a:bodyPr wrap="square" rtlCol="0" anchor="t">
            <a:spAutoFit/>
          </a:bodyPr>
          <a:lstStyle/>
          <a:p>
            <a:r>
              <a:rPr lang="en-US" sz="1400" dirty="0">
                <a:sym typeface="+mn-ea"/>
              </a:rPr>
              <a:t>The Royal College of Obstetricians and </a:t>
            </a:r>
            <a:r>
              <a:rPr lang="en-US" sz="1400" dirty="0" err="1">
                <a:sym typeface="+mn-ea"/>
              </a:rPr>
              <a:t>Gynaecologists</a:t>
            </a:r>
            <a:r>
              <a:rPr lang="en-US" sz="1400" dirty="0">
                <a:sym typeface="+mn-ea"/>
              </a:rPr>
              <a:t> RCOG Green-top Guideline No. 52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79761" y="747685"/>
            <a:ext cx="10775092" cy="5838480"/>
          </a:xfrm>
          <a:prstGeom prst="rect">
            <a:avLst/>
          </a:prstGeom>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4577"/>
            <a:ext cx="10972800" cy="768971"/>
          </a:xfrm>
        </p:spPr>
        <p:txBody>
          <a:bodyPr/>
          <a:lstStyle/>
          <a:p>
            <a:r>
              <a:rPr lang="en-IN" altLang="en-US" dirty="0"/>
              <a:t>IV FLUIDS IN PPH - WHAT AND HOW </a:t>
            </a:r>
          </a:p>
        </p:txBody>
      </p:sp>
      <p:sp>
        <p:nvSpPr>
          <p:cNvPr id="3" name="Content Placeholder 2"/>
          <p:cNvSpPr>
            <a:spLocks noGrp="1"/>
          </p:cNvSpPr>
          <p:nvPr>
            <p:ph idx="1"/>
          </p:nvPr>
        </p:nvSpPr>
        <p:spPr>
          <a:xfrm>
            <a:off x="609600" y="1417955"/>
            <a:ext cx="10972800" cy="4525963"/>
          </a:xfrm>
        </p:spPr>
        <p:txBody>
          <a:bodyPr/>
          <a:lstStyle/>
          <a:p>
            <a:r>
              <a:rPr lang="en-US" sz="2800" dirty="0"/>
              <a:t>Fluid replacement is a crucial component of PPH treatment, although a dilutional coagulopathy may occur</a:t>
            </a:r>
            <a:r>
              <a:rPr lang="en-IN" altLang="en-US" sz="2800" dirty="0"/>
              <a:t> </a:t>
            </a:r>
            <a:r>
              <a:rPr lang="en-US" sz="2800" dirty="0"/>
              <a:t>when large volumes of crystalloid, colloid or red cells are used with insufficient transfusion of fresh frozen</a:t>
            </a:r>
            <a:r>
              <a:rPr lang="en-IN" altLang="en-US" sz="2800" dirty="0"/>
              <a:t> </a:t>
            </a:r>
            <a:r>
              <a:rPr lang="en-US" sz="2800" dirty="0"/>
              <a:t>plasma (FFP) and platelets</a:t>
            </a:r>
          </a:p>
          <a:p>
            <a:endParaRPr lang="en-US" sz="2800" dirty="0"/>
          </a:p>
          <a:p>
            <a:r>
              <a:rPr lang="en-US" sz="2800" dirty="0"/>
              <a:t>Traditionally, a total volume of 3.5 l of clear fluids (up to 2 l of warmed isotonic</a:t>
            </a:r>
            <a:r>
              <a:rPr lang="en-IN" altLang="en-US" sz="2800" dirty="0"/>
              <a:t> </a:t>
            </a:r>
            <a:r>
              <a:rPr lang="en-US" sz="2800" dirty="0"/>
              <a:t>crystalloid as rapidly as possible, followed by up to a further 1.5 l of warmed colloid if blood is still not</a:t>
            </a:r>
            <a:r>
              <a:rPr lang="en-IN" altLang="en-US" sz="2800" dirty="0"/>
              <a:t> </a:t>
            </a:r>
            <a:r>
              <a:rPr lang="en-US" sz="2800" dirty="0"/>
              <a:t>available) comprises the maximum that should be infused while awaiting compatible packed red cells</a:t>
            </a:r>
            <a:endParaRPr lang="en-US" sz="2000" dirty="0"/>
          </a:p>
          <a:p>
            <a:pPr marL="0" indent="0">
              <a:buNone/>
            </a:pPr>
            <a:endParaRPr lang="en-US" sz="2000" dirty="0"/>
          </a:p>
          <a:p>
            <a:pPr marL="0" indent="0">
              <a:buNone/>
            </a:pPr>
            <a:r>
              <a:rPr lang="en-US" sz="1200" dirty="0"/>
              <a:t>The Royal College of Obstetricians and </a:t>
            </a:r>
            <a:r>
              <a:rPr lang="en-US" sz="1200" dirty="0" err="1"/>
              <a:t>Gynaecologists</a:t>
            </a:r>
            <a:r>
              <a:rPr lang="en-US" sz="1200" dirty="0"/>
              <a:t> RCOG Green-top Guideline No. 52</a:t>
            </a:r>
            <a:endParaRPr lang="en-US" sz="2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altLang="en-US" dirty="0"/>
              <a:t>IV FLUIDS IN PPH - WHAT AND HOW </a:t>
            </a:r>
          </a:p>
        </p:txBody>
      </p:sp>
      <p:sp>
        <p:nvSpPr>
          <p:cNvPr id="3" name="Content Placeholder 2"/>
          <p:cNvSpPr>
            <a:spLocks noGrp="1"/>
          </p:cNvSpPr>
          <p:nvPr>
            <p:ph idx="1"/>
          </p:nvPr>
        </p:nvSpPr>
        <p:spPr>
          <a:xfrm>
            <a:off x="609600" y="1417955"/>
            <a:ext cx="10972800" cy="4525963"/>
          </a:xfrm>
        </p:spPr>
        <p:txBody>
          <a:bodyPr/>
          <a:lstStyle/>
          <a:p>
            <a:r>
              <a:rPr lang="en-US" dirty="0"/>
              <a:t>While</a:t>
            </a:r>
            <a:r>
              <a:rPr lang="en-IN" altLang="en-US" dirty="0"/>
              <a:t> </a:t>
            </a:r>
            <a:r>
              <a:rPr lang="en-US" dirty="0"/>
              <a:t>there is controversy as to the most appropriate fluids for volume resuscitation, the nature of fluid</a:t>
            </a:r>
            <a:r>
              <a:rPr lang="en-IN" altLang="en-US" dirty="0"/>
              <a:t> </a:t>
            </a:r>
            <a:r>
              <a:rPr lang="en-US" dirty="0"/>
              <a:t>infused is of less importance than rapid administration and warming of the infusion.</a:t>
            </a:r>
          </a:p>
          <a:p>
            <a:endParaRPr lang="en-US" dirty="0"/>
          </a:p>
          <a:p>
            <a:r>
              <a:rPr lang="en-US" dirty="0"/>
              <a:t>The woman needs to be</a:t>
            </a:r>
            <a:r>
              <a:rPr lang="en-IN" altLang="en-US" dirty="0"/>
              <a:t> </a:t>
            </a:r>
            <a:r>
              <a:rPr lang="en-US" dirty="0"/>
              <a:t>kept warm using appropriate measures to prevent hypothermia which in turn could exacerbate acidosis.</a:t>
            </a:r>
          </a:p>
          <a:p>
            <a:pPr marL="0" indent="0">
              <a:buNone/>
            </a:pPr>
            <a:endParaRPr lang="en-US" sz="2800" dirty="0"/>
          </a:p>
          <a:p>
            <a:pPr marL="0" indent="0">
              <a:buNone/>
            </a:pPr>
            <a:r>
              <a:rPr lang="en-US" sz="2000" dirty="0"/>
              <a:t>The Royal College of Obstetricians and </a:t>
            </a:r>
            <a:r>
              <a:rPr lang="en-US" sz="2000" dirty="0" err="1"/>
              <a:t>Gynaecologists</a:t>
            </a:r>
            <a:r>
              <a:rPr lang="en-US" sz="2000" dirty="0"/>
              <a:t> RCOG Green-top Guideline No. 52</a:t>
            </a:r>
          </a:p>
        </p:txBody>
      </p:sp>
    </p:spTree>
    <p:extLst>
      <p:ext uri="{BB962C8B-B14F-4D97-AF65-F5344CB8AC3E}">
        <p14:creationId xmlns:p14="http://schemas.microsoft.com/office/powerpoint/2010/main" val="35456073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5" name="Content Placeholder 4"/>
          <p:cNvPicPr>
            <a:picLocks noChangeAspect="1"/>
          </p:cNvPicPr>
          <p:nvPr/>
        </p:nvPicPr>
        <p:blipFill>
          <a:blip r:embed="rId2"/>
          <a:stretch>
            <a:fillRect/>
          </a:stretch>
        </p:blipFill>
        <p:spPr>
          <a:xfrm>
            <a:off x="907415" y="1418590"/>
            <a:ext cx="6626860" cy="5340019"/>
          </a:xfrm>
          <a:prstGeom prst="rect">
            <a:avLst/>
          </a:prstGeom>
          <a:noFill/>
          <a:ln w="9525">
            <a:solidFill>
              <a:schemeClr val="accent5"/>
            </a:solidFill>
          </a:ln>
        </p:spPr>
      </p:pic>
      <p:sp>
        <p:nvSpPr>
          <p:cNvPr id="4" name="Oval 3"/>
          <p:cNvSpPr/>
          <p:nvPr/>
        </p:nvSpPr>
        <p:spPr>
          <a:xfrm>
            <a:off x="5757545" y="2313940"/>
            <a:ext cx="2069465" cy="1717675"/>
          </a:xfrm>
          <a:prstGeom prst="ellipse">
            <a:avLst/>
          </a:prstGeom>
          <a:noFill/>
          <a:ln w="76200" cap="flat" cmpd="sng" algn="ctr">
            <a:gradFill>
              <a:gsLst>
                <a:gs pos="0">
                  <a:srgbClr val="E30000"/>
                </a:gs>
                <a:gs pos="100000">
                  <a:srgbClr val="760303"/>
                </a:gs>
              </a:gsLst>
            </a:gra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6" name="Title 1"/>
          <p:cNvSpPr>
            <a:spLocks noGrp="1"/>
          </p:cNvSpPr>
          <p:nvPr/>
        </p:nvSpPr>
        <p:spPr>
          <a:xfrm>
            <a:off x="609600" y="413227"/>
            <a:ext cx="10972800" cy="731202"/>
          </a:xfrm>
          <a:prstGeom prst="rect">
            <a:avLst/>
          </a:prstGeom>
          <a:noFill/>
          <a:ln w="9525">
            <a:noFill/>
          </a:ln>
        </p:spPr>
        <p:txBody>
          <a:bodyPr anchor="ctr" anchorCtr="0"/>
          <a:lst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2pPr>
            <a:lvl3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3pPr>
            <a:lvl4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4pPr>
            <a:lvl5pPr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5pPr>
            <a:lvl6pPr marL="4572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6pPr>
            <a:lvl7pPr marL="9144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7pPr>
            <a:lvl8pPr marL="13716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8pPr>
            <a:lvl9pPr marL="1828800" algn="ctr" rtl="0" fontAlgn="base">
              <a:spcBef>
                <a:spcPct val="0"/>
              </a:spcBef>
              <a:spcAft>
                <a:spcPct val="0"/>
              </a:spcAft>
              <a:defRPr sz="4400">
                <a:solidFill>
                  <a:schemeClr val="tx2"/>
                </a:solidFill>
                <a:latin typeface="Arial" panose="020B0604020202020204" pitchFamily="34" charset="0"/>
                <a:ea typeface="SimSun" panose="02010600030101010101" pitchFamily="2" charset="-122"/>
              </a:defRPr>
            </a:lvl9pPr>
          </a:lstStyle>
          <a:p>
            <a:r>
              <a:rPr lang="en-IN" altLang="en-US" sz="2800" dirty="0"/>
              <a:t>OXYTOCIN IV Fluids and TXA as part of First Response BUNDLE</a:t>
            </a:r>
          </a:p>
        </p:txBody>
      </p:sp>
      <p:sp>
        <p:nvSpPr>
          <p:cNvPr id="7" name="Text Box 6"/>
          <p:cNvSpPr txBox="1"/>
          <p:nvPr/>
        </p:nvSpPr>
        <p:spPr>
          <a:xfrm>
            <a:off x="6424930" y="2482215"/>
            <a:ext cx="2451735" cy="368300"/>
          </a:xfrm>
          <a:prstGeom prst="rect">
            <a:avLst/>
          </a:prstGeom>
          <a:solidFill>
            <a:srgbClr val="FFFF00"/>
          </a:solidFill>
          <a:ln>
            <a:gradFill>
              <a:gsLst>
                <a:gs pos="0">
                  <a:srgbClr val="E30000"/>
                </a:gs>
                <a:gs pos="100000">
                  <a:srgbClr val="760303"/>
                </a:gs>
              </a:gsLst>
            </a:gradFill>
          </a:ln>
        </p:spPr>
        <p:txBody>
          <a:bodyPr wrap="square" rtlCol="0">
            <a:spAutoFit/>
          </a:bodyPr>
          <a:lstStyle/>
          <a:p>
            <a:r>
              <a:rPr lang="en-IN" altLang="en-US" b="1">
                <a:solidFill>
                  <a:schemeClr val="tx1"/>
                </a:solidFill>
              </a:rPr>
              <a:t>TRANEXAMIC ACID</a:t>
            </a:r>
          </a:p>
        </p:txBody>
      </p:sp>
      <p:sp>
        <p:nvSpPr>
          <p:cNvPr id="8" name="Oval 7"/>
          <p:cNvSpPr/>
          <p:nvPr/>
        </p:nvSpPr>
        <p:spPr>
          <a:xfrm>
            <a:off x="2515235" y="2112645"/>
            <a:ext cx="2069465" cy="1717675"/>
          </a:xfrm>
          <a:prstGeom prst="ellipse">
            <a:avLst/>
          </a:prstGeom>
          <a:noFill/>
          <a:ln w="76200" cap="flat" cmpd="sng" algn="ctr">
            <a:gradFill>
              <a:gsLst>
                <a:gs pos="0">
                  <a:srgbClr val="E30000"/>
                </a:gs>
                <a:gs pos="100000">
                  <a:srgbClr val="760303"/>
                </a:gs>
              </a:gsLst>
            </a:gra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10" name="Text Box 9"/>
          <p:cNvSpPr txBox="1"/>
          <p:nvPr/>
        </p:nvSpPr>
        <p:spPr>
          <a:xfrm>
            <a:off x="2203450" y="2482215"/>
            <a:ext cx="2152015" cy="460375"/>
          </a:xfrm>
          <a:prstGeom prst="rect">
            <a:avLst/>
          </a:prstGeom>
          <a:solidFill>
            <a:srgbClr val="FFFF00"/>
          </a:solidFill>
          <a:ln>
            <a:gradFill>
              <a:gsLst>
                <a:gs pos="0">
                  <a:srgbClr val="E30000"/>
                </a:gs>
                <a:gs pos="100000">
                  <a:srgbClr val="760303"/>
                </a:gs>
              </a:gsLst>
            </a:gradFill>
          </a:ln>
        </p:spPr>
        <p:txBody>
          <a:bodyPr wrap="square" rtlCol="0">
            <a:spAutoFit/>
          </a:bodyPr>
          <a:lstStyle/>
          <a:p>
            <a:pPr algn="ctr"/>
            <a:r>
              <a:rPr lang="en-IN" altLang="en-US" sz="2400" b="1">
                <a:solidFill>
                  <a:schemeClr val="tx1"/>
                </a:solidFill>
              </a:rPr>
              <a:t>IV FLUIDS</a:t>
            </a:r>
          </a:p>
        </p:txBody>
      </p:sp>
      <p:sp>
        <p:nvSpPr>
          <p:cNvPr id="2" name="Oval 1"/>
          <p:cNvSpPr/>
          <p:nvPr/>
        </p:nvSpPr>
        <p:spPr>
          <a:xfrm>
            <a:off x="4355465" y="2313940"/>
            <a:ext cx="2069465" cy="1717675"/>
          </a:xfrm>
          <a:prstGeom prst="ellipse">
            <a:avLst/>
          </a:prstGeom>
          <a:noFill/>
          <a:ln w="76200" cap="flat" cmpd="sng" algn="ctr">
            <a:gradFill>
              <a:gsLst>
                <a:gs pos="0">
                  <a:srgbClr val="E30000"/>
                </a:gs>
                <a:gs pos="100000">
                  <a:srgbClr val="760303"/>
                </a:gs>
              </a:gsLst>
            </a:gradFill>
            <a:prstDash val="solid"/>
            <a:round/>
            <a:headEnd type="none" w="med" len="med"/>
            <a:tailEnd type="none" w="med" len="med"/>
          </a:ln>
          <a:extLst>
            <a:ext uri="{909E8E84-426E-40DD-AFC4-6F175D3DCCD1}">
              <a14:hiddenFill xmlns:a14="http://schemas.microsoft.com/office/drawing/2010/main">
                <a:gradFill rotWithShape="0">
                  <a:gsLst>
                    <a:gs pos="0">
                      <a:schemeClr val="accent1"/>
                    </a:gs>
                    <a:gs pos="100000">
                      <a:schemeClr val="accent2"/>
                    </a:gs>
                  </a:gsLst>
                  <a:lin ang="5400000" scaled="1"/>
                </a:gradFill>
              </a14:hiddenFill>
            </a:ext>
          </a:extLst>
        </p:spPr>
        <p:txBody>
          <a:bodyPr vert="horz" wrap="none" lIns="91440" tIns="45720" rIns="91440" bIns="45720" numCol="1" anchor="ctr"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SimSun" panose="02010600030101010101" pitchFamily="2" charset="-122"/>
            </a:endParaRPr>
          </a:p>
        </p:txBody>
      </p:sp>
      <p:sp>
        <p:nvSpPr>
          <p:cNvPr id="9" name="Text Box 8"/>
          <p:cNvSpPr txBox="1"/>
          <p:nvPr/>
        </p:nvSpPr>
        <p:spPr>
          <a:xfrm>
            <a:off x="4494530" y="2482215"/>
            <a:ext cx="1930400" cy="460375"/>
          </a:xfrm>
          <a:prstGeom prst="rect">
            <a:avLst/>
          </a:prstGeom>
          <a:solidFill>
            <a:srgbClr val="FFFF00"/>
          </a:solidFill>
          <a:ln>
            <a:gradFill>
              <a:gsLst>
                <a:gs pos="0">
                  <a:srgbClr val="E30000"/>
                </a:gs>
                <a:gs pos="100000">
                  <a:srgbClr val="760303"/>
                </a:gs>
              </a:gsLst>
            </a:gradFill>
          </a:ln>
        </p:spPr>
        <p:txBody>
          <a:bodyPr wrap="square" rtlCol="0">
            <a:spAutoFit/>
          </a:bodyPr>
          <a:lstStyle/>
          <a:p>
            <a:pPr algn="ctr"/>
            <a:r>
              <a:rPr lang="en-IN" altLang="en-US" sz="2400" b="1">
                <a:solidFill>
                  <a:schemeClr val="tx1"/>
                </a:solidFill>
              </a:rPr>
              <a:t>OXYTOCIN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par>
                          <p:cTn id="8" fill="hold">
                            <p:stCondLst>
                              <p:cond delay="20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6" presetClass="entr" presetSubtype="16"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circle(in)">
                                      <p:cBhvr>
                                        <p:cTn id="15" dur="2000"/>
                                        <p:tgtEl>
                                          <p:spTgt spid="8"/>
                                        </p:tgtEl>
                                      </p:cBhvr>
                                    </p:animEffect>
                                  </p:childTnLst>
                                </p:cTn>
                              </p:par>
                            </p:childTnLst>
                          </p:cTn>
                        </p:par>
                        <p:par>
                          <p:cTn id="16" fill="hold">
                            <p:stCondLst>
                              <p:cond delay="2000"/>
                            </p:stCondLst>
                            <p:childTnLst>
                              <p:par>
                                <p:cTn id="17" presetID="6" presetClass="entr" presetSubtype="16"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ircle(in)">
                                      <p:cBhvr>
                                        <p:cTn id="19" dur="20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circle(in)">
                                      <p:cBhvr>
                                        <p:cTn id="24" dur="2000"/>
                                        <p:tgtEl>
                                          <p:spTgt spid="2"/>
                                        </p:tgtEl>
                                      </p:cBhvr>
                                    </p:animEffect>
                                  </p:childTnLst>
                                </p:cTn>
                              </p:par>
                            </p:childTnLst>
                          </p:cTn>
                        </p:par>
                        <p:par>
                          <p:cTn id="25" fill="hold">
                            <p:stCondLst>
                              <p:cond delay="2000"/>
                            </p:stCondLst>
                            <p:childTnLst>
                              <p:par>
                                <p:cTn id="26" presetID="6" presetClass="entr" presetSubtype="16"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ircle(in)">
                                      <p:cBhvr>
                                        <p:cTn id="28"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 grpId="1" animBg="1"/>
      <p:bldP spid="7" grpId="0" bldLvl="0" animBg="1"/>
      <p:bldP spid="7" grpId="1"/>
      <p:bldP spid="8" grpId="0" animBg="1"/>
      <p:bldP spid="8" grpId="1" animBg="1"/>
      <p:bldP spid="10" grpId="0" bldLvl="0" animBg="1"/>
      <p:bldP spid="10" grpId="1" animBg="1"/>
      <p:bldP spid="2" grpId="0" bldLvl="0" animBg="1"/>
      <p:bldP spid="2" grpId="1" animBg="1"/>
      <p:bldP spid="9" grpId="0" bldLvl="0" animBg="1"/>
      <p:bldP spid="9"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877" y="3253"/>
            <a:ext cx="11565468" cy="1143000"/>
          </a:xfrm>
        </p:spPr>
        <p:txBody>
          <a:bodyPr>
            <a:normAutofit/>
          </a:bodyPr>
          <a:lstStyle/>
          <a:p>
            <a:r>
              <a:rPr lang="en-US" sz="3600" b="1" dirty="0">
                <a:solidFill>
                  <a:srgbClr val="800040"/>
                </a:solidFill>
                <a:effectLst/>
                <a:latin typeface="Calibri" panose="020F0502020204030204"/>
                <a:ea typeface="Calibri" panose="020F0502020204030204"/>
                <a:cs typeface="Arial" panose="020B0604020202020204"/>
                <a:sym typeface="+mn-ea"/>
              </a:rPr>
              <a:t>PPH Emergency Response Commodities Checklist</a:t>
            </a:r>
          </a:p>
        </p:txBody>
      </p:sp>
      <p:sp>
        <p:nvSpPr>
          <p:cNvPr id="7" name="Text Box 2"/>
          <p:cNvSpPr txBox="1">
            <a:spLocks noChangeArrowheads="1"/>
          </p:cNvSpPr>
          <p:nvPr/>
        </p:nvSpPr>
        <p:spPr bwMode="auto">
          <a:xfrm>
            <a:off x="539750" y="1271905"/>
            <a:ext cx="5849620" cy="5586095"/>
          </a:xfrm>
          <a:prstGeom prst="rect">
            <a:avLst/>
          </a:prstGeom>
          <a:solidFill>
            <a:srgbClr val="FFFFFF"/>
          </a:solidFill>
          <a:ln w="9525">
            <a:solidFill>
              <a:srgbClr val="000000"/>
            </a:solidFill>
            <a:miter lim="800000"/>
          </a:ln>
        </p:spPr>
        <p:txBody>
          <a:bodyPr rot="0" vert="horz" wrap="square" lIns="91440" tIns="45720" rIns="91440" bIns="45720" anchor="t" anchorCtr="0">
            <a:noAutofit/>
          </a:bodyPr>
          <a:lstStyle/>
          <a:p>
            <a:pPr marL="0" marR="0">
              <a:spcBef>
                <a:spcPts val="0"/>
              </a:spcBef>
              <a:spcAft>
                <a:spcPts val="0"/>
              </a:spcAft>
            </a:pPr>
            <a:endParaRPr lang="en-US" dirty="0">
              <a:latin typeface="Calibri" panose="020F0502020204030204"/>
              <a:ea typeface="Calibri" panose="020F0502020204030204"/>
              <a:cs typeface="Arial" panose="020B0604020202020204"/>
            </a:endParaRPr>
          </a:p>
          <a:p>
            <a:pPr marL="0" marR="0">
              <a:spcBef>
                <a:spcPts val="0"/>
              </a:spcBef>
              <a:spcAft>
                <a:spcPts val="0"/>
              </a:spcAft>
            </a:pPr>
            <a:r>
              <a:rPr lang="en-US" sz="2400" b="1" dirty="0">
                <a:solidFill>
                  <a:srgbClr val="800040"/>
                </a:solidFill>
                <a:effectLst/>
                <a:latin typeface="Calibri" panose="020F0502020204030204"/>
                <a:ea typeface="Calibri" panose="020F0502020204030204"/>
                <a:cs typeface="Arial" panose="020B0604020202020204"/>
              </a:rPr>
              <a:t>First Response Bundle</a:t>
            </a:r>
            <a:endParaRPr lang="en-US" sz="2400" dirty="0">
              <a:effectLst/>
              <a:latin typeface="Calibri" panose="020F0502020204030204"/>
              <a:ea typeface="Calibri" panose="020F0502020204030204"/>
              <a:cs typeface="Arial" panose="020B0604020202020204"/>
            </a:endParaRP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 </a:t>
            </a:r>
            <a:r>
              <a:rPr lang="en-US" sz="2400" b="1" dirty="0">
                <a:solidFill>
                  <a:srgbClr val="FF0000"/>
                </a:solidFill>
                <a:effectLst/>
                <a:latin typeface="Calibri" panose="020F0502020204030204"/>
                <a:ea typeface="Calibri" panose="020F0502020204030204"/>
                <a:cs typeface="Arial" panose="020B0604020202020204"/>
              </a:rPr>
              <a:t>2 IV administration kits (gloves, tourniquet, cleansing wipes, IV </a:t>
            </a:r>
            <a:r>
              <a:rPr lang="en-US" sz="2400" b="1" dirty="0" err="1">
                <a:solidFill>
                  <a:srgbClr val="FF0000"/>
                </a:solidFill>
                <a:effectLst/>
                <a:latin typeface="Calibri" panose="020F0502020204030204"/>
                <a:ea typeface="Calibri" panose="020F0502020204030204"/>
                <a:cs typeface="Arial" panose="020B0604020202020204"/>
              </a:rPr>
              <a:t>canula</a:t>
            </a:r>
            <a:r>
              <a:rPr lang="en-US" sz="2400" b="1" dirty="0">
                <a:solidFill>
                  <a:srgbClr val="FF0000"/>
                </a:solidFill>
                <a:effectLst/>
                <a:latin typeface="Calibri" panose="020F0502020204030204"/>
                <a:ea typeface="Calibri" panose="020F0502020204030204"/>
                <a:cs typeface="Arial" panose="020B0604020202020204"/>
              </a:rPr>
              <a:t>, IV tubing, connectors, gauze, tape)</a:t>
            </a:r>
          </a:p>
          <a:p>
            <a:pPr marL="342900" marR="0" lvl="0" indent="-342900">
              <a:lnSpc>
                <a:spcPct val="115000"/>
              </a:lnSpc>
              <a:spcBef>
                <a:spcPts val="0"/>
              </a:spcBef>
              <a:spcAft>
                <a:spcPts val="0"/>
              </a:spcAft>
              <a:buFont typeface="Wingdings" panose="05000000000000000000"/>
              <a:buChar char=""/>
              <a:tabLst>
                <a:tab pos="457200" algn="l"/>
              </a:tabLst>
            </a:pPr>
            <a:r>
              <a:rPr lang="en-US" sz="2400" b="1" dirty="0">
                <a:solidFill>
                  <a:srgbClr val="FF0000"/>
                </a:solidFill>
                <a:effectLst/>
                <a:latin typeface="Calibri" panose="020F0502020204030204"/>
                <a:ea typeface="Calibri" panose="020F0502020204030204"/>
                <a:cs typeface="Arial" panose="020B0604020202020204"/>
              </a:rPr>
              <a:t>Normal saline or Ringer’s lactate</a:t>
            </a:r>
            <a:r>
              <a:rPr lang="en-US" sz="2400" dirty="0">
                <a:effectLst/>
                <a:latin typeface="Calibri" panose="020F0502020204030204"/>
                <a:ea typeface="Calibri" panose="020F0502020204030204"/>
                <a:cs typeface="Arial" panose="020B0604020202020204"/>
              </a:rPr>
              <a:t>	</a:t>
            </a: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Syringes and needles</a:t>
            </a: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 Oxytocin readily available in the refrigerator </a:t>
            </a: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Confirm the refrigerator is working</a:t>
            </a: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sym typeface="+mn-ea"/>
              </a:rPr>
              <a:t> </a:t>
            </a:r>
            <a:r>
              <a:rPr lang="en-US" sz="2400" b="1" dirty="0">
                <a:solidFill>
                  <a:srgbClr val="FF0000"/>
                </a:solidFill>
                <a:effectLst/>
                <a:latin typeface="Calibri" panose="020F0502020204030204"/>
                <a:ea typeface="Calibri" panose="020F0502020204030204"/>
                <a:cs typeface="Arial" panose="020B0604020202020204"/>
                <a:sym typeface="+mn-ea"/>
              </a:rPr>
              <a:t>TXA</a:t>
            </a:r>
            <a:r>
              <a:rPr lang="en-IN" altLang="en-US" sz="2400" b="1" dirty="0">
                <a:solidFill>
                  <a:srgbClr val="FF0000"/>
                </a:solidFill>
                <a:effectLst/>
                <a:latin typeface="Calibri" panose="020F0502020204030204"/>
                <a:ea typeface="Calibri" panose="020F0502020204030204"/>
                <a:cs typeface="Arial" panose="020B0604020202020204"/>
                <a:sym typeface="+mn-ea"/>
              </a:rPr>
              <a:t>-TRANEXAMIC ACID </a:t>
            </a:r>
            <a:endParaRPr lang="en-US" sz="2400" b="1" dirty="0">
              <a:solidFill>
                <a:srgbClr val="FF0000"/>
              </a:solidFill>
              <a:effectLst/>
              <a:latin typeface="Calibri" panose="020F0502020204030204"/>
              <a:ea typeface="Calibri" panose="020F0502020204030204"/>
              <a:cs typeface="Arial" panose="020B0604020202020204"/>
            </a:endParaRP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 Misoprostol     </a:t>
            </a:r>
          </a:p>
          <a:p>
            <a:pPr marL="342900" marR="0" lvl="0" indent="-342900">
              <a:lnSpc>
                <a:spcPct val="115000"/>
              </a:lnSpc>
              <a:spcBef>
                <a:spcPts val="0"/>
              </a:spcBef>
              <a:spcAft>
                <a:spcPts val="0"/>
              </a:spcAft>
              <a:buFont typeface="Wingdings" panose="05000000000000000000"/>
              <a:buChar char=""/>
              <a:tabLst>
                <a:tab pos="457200" algn="l"/>
              </a:tabLst>
            </a:pPr>
            <a:r>
              <a:rPr lang="en-US" sz="2400" dirty="0">
                <a:effectLst/>
                <a:latin typeface="Calibri" panose="020F0502020204030204"/>
                <a:ea typeface="Calibri" panose="020F0502020204030204"/>
                <a:cs typeface="Arial" panose="020B0604020202020204"/>
              </a:rPr>
              <a:t> Above drugs are </a:t>
            </a:r>
            <a:r>
              <a:rPr lang="en-US" sz="2400" u="sng" dirty="0">
                <a:effectLst/>
                <a:latin typeface="Calibri" panose="020F0502020204030204"/>
                <a:ea typeface="Calibri" panose="020F0502020204030204"/>
                <a:cs typeface="Arial" panose="020B0604020202020204"/>
              </a:rPr>
              <a:t>not</a:t>
            </a:r>
            <a:r>
              <a:rPr lang="en-US" sz="2400" dirty="0">
                <a:effectLst/>
                <a:latin typeface="Calibri" panose="020F0502020204030204"/>
                <a:ea typeface="Calibri" panose="020F0502020204030204"/>
                <a:cs typeface="Arial" panose="020B0604020202020204"/>
              </a:rPr>
              <a:t> expired    	</a:t>
            </a:r>
          </a:p>
          <a:p>
            <a:pPr marL="0" marR="0" algn="r">
              <a:lnSpc>
                <a:spcPct val="115000"/>
              </a:lnSpc>
              <a:spcBef>
                <a:spcPts val="0"/>
              </a:spcBef>
              <a:spcAft>
                <a:spcPts val="0"/>
              </a:spcAft>
            </a:pPr>
            <a:r>
              <a:rPr lang="en-US" sz="2400" dirty="0">
                <a:effectLst/>
                <a:latin typeface="Calibri" panose="020F0502020204030204"/>
                <a:ea typeface="Calibri" panose="020F0502020204030204"/>
                <a:cs typeface="Arial" panose="020B0604020202020204"/>
              </a:rPr>
              <a:t> </a:t>
            </a:r>
          </a:p>
          <a:p>
            <a:pPr marL="0" marR="0">
              <a:lnSpc>
                <a:spcPct val="115000"/>
              </a:lnSpc>
              <a:spcBef>
                <a:spcPts val="0"/>
              </a:spcBef>
              <a:spcAft>
                <a:spcPts val="0"/>
              </a:spcAft>
            </a:pPr>
            <a:endParaRPr lang="en-US" sz="1200" dirty="0">
              <a:effectLst/>
              <a:latin typeface="Calibri" panose="020F0502020204030204"/>
              <a:ea typeface="Calibri" panose="020F0502020204030204"/>
              <a:cs typeface="Arial" panose="020B0604020202020204"/>
            </a:endParaRPr>
          </a:p>
        </p:txBody>
      </p:sp>
      <p:pic>
        <p:nvPicPr>
          <p:cNvPr id="8" name="Picture 7"/>
          <p:cNvPicPr/>
          <p:nvPr/>
        </p:nvPicPr>
        <p:blipFill>
          <a:blip r:embed="rId3"/>
          <a:stretch>
            <a:fillRect/>
          </a:stretch>
        </p:blipFill>
        <p:spPr>
          <a:xfrm>
            <a:off x="6218404" y="4253260"/>
            <a:ext cx="2921133" cy="1912438"/>
          </a:xfrm>
          <a:prstGeom prst="rect">
            <a:avLst/>
          </a:prstGeom>
        </p:spPr>
      </p:pic>
      <p:sp>
        <p:nvSpPr>
          <p:cNvPr id="3" name="Text Box 2"/>
          <p:cNvSpPr txBox="1"/>
          <p:nvPr/>
        </p:nvSpPr>
        <p:spPr>
          <a:xfrm>
            <a:off x="8281035" y="1995805"/>
            <a:ext cx="2846070" cy="2435225"/>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marL="0" marR="0">
              <a:lnSpc>
                <a:spcPct val="115000"/>
              </a:lnSpc>
              <a:spcBef>
                <a:spcPts val="0"/>
              </a:spcBef>
              <a:spcAft>
                <a:spcPts val="0"/>
              </a:spcAft>
            </a:pPr>
            <a:r>
              <a:rPr lang="en-US" sz="2400" b="1" dirty="0">
                <a:solidFill>
                  <a:srgbClr val="800040"/>
                </a:solidFill>
                <a:effectLst/>
                <a:latin typeface="Calibri" panose="020F0502020204030204"/>
                <a:ea typeface="Calibri" panose="020F0502020204030204"/>
                <a:cs typeface="Arial" panose="020B0604020202020204"/>
                <a:sym typeface="+mn-ea"/>
              </a:rPr>
              <a:t>Refractory PPH Interventions</a:t>
            </a:r>
            <a:r>
              <a:rPr lang="en-US" sz="2400" dirty="0">
                <a:effectLst/>
                <a:latin typeface="Calibri" panose="020F0502020204030204"/>
                <a:ea typeface="Calibri" panose="020F0502020204030204"/>
                <a:cs typeface="Arial" panose="020B0604020202020204"/>
                <a:sym typeface="+mn-ea"/>
              </a:rPr>
              <a:t> </a:t>
            </a:r>
            <a:endParaRPr lang="en-US" sz="2400" dirty="0">
              <a:effectLst/>
              <a:latin typeface="Calibri" panose="020F0502020204030204"/>
              <a:ea typeface="Calibri" panose="020F0502020204030204"/>
              <a:cs typeface="Arial" panose="020B0604020202020204"/>
            </a:endParaRPr>
          </a:p>
          <a:p>
            <a:pPr marL="342900" marR="0" lvl="0" indent="-342900">
              <a:lnSpc>
                <a:spcPct val="115000"/>
              </a:lnSpc>
              <a:spcBef>
                <a:spcPts val="0"/>
              </a:spcBef>
              <a:spcAft>
                <a:spcPts val="0"/>
              </a:spcAft>
              <a:buFont typeface="Wingdings" panose="05000000000000000000"/>
              <a:buChar char=""/>
            </a:pPr>
            <a:r>
              <a:rPr lang="en-US" sz="2400" dirty="0">
                <a:effectLst/>
                <a:latin typeface="Calibri" panose="020F0502020204030204"/>
                <a:ea typeface="Calibri" panose="020F0502020204030204"/>
                <a:cs typeface="Arial" panose="020B0604020202020204"/>
                <a:sym typeface="+mn-ea"/>
              </a:rPr>
              <a:t> UBT kits    </a:t>
            </a:r>
            <a:endParaRPr lang="en-US" sz="2400" dirty="0">
              <a:effectLst/>
              <a:latin typeface="Calibri" panose="020F0502020204030204"/>
              <a:ea typeface="Calibri" panose="020F0502020204030204"/>
              <a:cs typeface="Arial" panose="020B0604020202020204"/>
            </a:endParaRPr>
          </a:p>
          <a:p>
            <a:pPr marL="342900" marR="0" lvl="0" indent="-342900">
              <a:lnSpc>
                <a:spcPct val="115000"/>
              </a:lnSpc>
              <a:spcBef>
                <a:spcPts val="0"/>
              </a:spcBef>
              <a:spcAft>
                <a:spcPts val="0"/>
              </a:spcAft>
              <a:buFont typeface="Wingdings" panose="05000000000000000000"/>
              <a:buChar char=""/>
            </a:pPr>
            <a:r>
              <a:rPr lang="en-US" sz="2400" dirty="0">
                <a:effectLst/>
                <a:latin typeface="Calibri" panose="020F0502020204030204"/>
                <a:ea typeface="Calibri" panose="020F0502020204030204"/>
                <a:cs typeface="Arial" panose="020B0604020202020204"/>
                <a:sym typeface="+mn-ea"/>
              </a:rPr>
              <a:t> NASG </a:t>
            </a:r>
            <a:endParaRPr lang="en-US" sz="2400" dirty="0">
              <a:effectLst/>
              <a:latin typeface="Calibri" panose="020F0502020204030204"/>
              <a:ea typeface="Calibri" panose="020F0502020204030204"/>
              <a:cs typeface="Arial" panose="020B0604020202020204"/>
            </a:endParaRPr>
          </a:p>
          <a:p>
            <a:pPr marL="0" marR="0">
              <a:spcBef>
                <a:spcPts val="0"/>
              </a:spcBef>
              <a:spcAft>
                <a:spcPts val="0"/>
              </a:spcAft>
            </a:pPr>
            <a:r>
              <a:rPr lang="en-US" sz="1200" dirty="0">
                <a:effectLst/>
                <a:latin typeface="Calibri" panose="020F0502020204030204"/>
                <a:ea typeface="Calibri" panose="020F0502020204030204"/>
                <a:cs typeface="Arial" panose="020B0604020202020204"/>
                <a:sym typeface="+mn-ea"/>
              </a:rPr>
              <a:t> </a:t>
            </a:r>
          </a:p>
        </p:txBody>
      </p:sp>
    </p:spTree>
  </p:cSld>
  <p:clrMapOvr>
    <a:masterClrMapping/>
  </p:clrMapOvr>
</p:sld>
</file>

<file path=ppt/theme/theme1.xml><?xml version="1.0" encoding="utf-8"?>
<a:theme xmlns:a="http://schemas.openxmlformats.org/drawingml/2006/main" name="Business Cooperate">
  <a:themeElements>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siness Cooperate">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usiness Cooper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usiness Cooper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usiness Cooper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usiness Cooper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usiness Cooper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usiness Cooper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usiness Cooper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usiness Cooper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usiness Cooper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usiness Cooper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usiness Cooper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usiness Cooper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2621</TotalTime>
  <Words>3313</Words>
  <Application>Microsoft Macintosh PowerPoint</Application>
  <PresentationFormat>Widescreen</PresentationFormat>
  <Paragraphs>295</Paragraphs>
  <Slides>43</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Courier New</vt:lpstr>
      <vt:lpstr>ff-scala-sans-pro</vt:lpstr>
      <vt:lpstr>Times New Roman</vt:lpstr>
      <vt:lpstr>Wingdings</vt:lpstr>
      <vt:lpstr>Business Cooperate</vt:lpstr>
      <vt:lpstr>PowerPoint Presentation</vt:lpstr>
      <vt:lpstr>PowerPoint Presentation</vt:lpstr>
      <vt:lpstr>Which Oxytocic to use for prevention of PPH ?</vt:lpstr>
      <vt:lpstr>PowerPoint Presentation</vt:lpstr>
      <vt:lpstr>Oxytocic drugs</vt:lpstr>
      <vt:lpstr>Oxytocin Physiology &amp; Pharmacology</vt:lpstr>
      <vt:lpstr>Oxytocic drugs in PPH -Evidence</vt:lpstr>
      <vt:lpstr>PowerPoint Presentation</vt:lpstr>
      <vt:lpstr>PowerPoint Presentation</vt:lpstr>
      <vt:lpstr>EMOTIVE TRIAL 2023</vt:lpstr>
      <vt:lpstr>PowerPoint Presentation</vt:lpstr>
      <vt:lpstr>Adverse effects of Oxytocin</vt:lpstr>
      <vt:lpstr>PowerPoint Presentation</vt:lpstr>
      <vt:lpstr>PowerPoint Presentation</vt:lpstr>
      <vt:lpstr>PowerPoint Presentation</vt:lpstr>
      <vt:lpstr>PowerPoint Presentation</vt:lpstr>
      <vt:lpstr>PowerPoint Presentation</vt:lpstr>
      <vt:lpstr>PowerPoint Presentation</vt:lpstr>
      <vt:lpstr>PPH: Hemostatic interventions</vt:lpstr>
      <vt:lpstr>Tranexamic Acid</vt:lpstr>
      <vt:lpstr>Tranexamic acid: mechanism of action</vt:lpstr>
      <vt:lpstr>PowerPoint Presentation</vt:lpstr>
      <vt:lpstr>PowerPoint Presentation</vt:lpstr>
      <vt:lpstr>PowerPoint Presentation</vt:lpstr>
      <vt:lpstr>PowerPoint Presentation</vt:lpstr>
      <vt:lpstr>FIGO ENDORSEMENT-TXA</vt:lpstr>
      <vt:lpstr>PowerPoint Presentation</vt:lpstr>
      <vt:lpstr>Tranexamic acid -Evidence</vt:lpstr>
      <vt:lpstr>PowerPoint Presentation</vt:lpstr>
      <vt:lpstr>PowerPoint Presentation</vt:lpstr>
      <vt:lpstr>Tranexamic acid in PPH: Place in Therapy</vt:lpstr>
      <vt:lpstr>PowerPoint Presentation</vt:lpstr>
      <vt:lpstr> Adverse reactions to TXA</vt:lpstr>
      <vt:lpstr>Contraindications and Caution</vt:lpstr>
      <vt:lpstr>PowerPoint Presentation</vt:lpstr>
      <vt:lpstr>TXA - in PPH -Summary</vt:lpstr>
      <vt:lpstr>PowerPoint Presentation</vt:lpstr>
      <vt:lpstr>PowerPoint Presentation</vt:lpstr>
      <vt:lpstr>PowerPoint Presentation</vt:lpstr>
      <vt:lpstr>IV FLUIDS IN PPH - WHAT AND HOW </vt:lpstr>
      <vt:lpstr>IV FLUIDS IN PPH - WHAT AND HOW </vt:lpstr>
      <vt:lpstr>PowerPoint Presentation</vt:lpstr>
      <vt:lpstr>PPH Emergency Response Commodities Checklist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WPS Presentation</dc:title>
  <dc:creator/>
  <cp:lastModifiedBy>Ajey Bhardwaj</cp:lastModifiedBy>
  <cp:revision>23</cp:revision>
  <dcterms:created xsi:type="dcterms:W3CDTF">2023-08-22T06:16:00Z</dcterms:created>
  <dcterms:modified xsi:type="dcterms:W3CDTF">2023-09-27T18:49:28Z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035843DB0B29460D9A6343D8D17F3B1A_11</vt:lpwstr>
  </property>
  <property fmtid="{D5CDD505-2E9C-101B-9397-08002B2CF9AE}" pid="3" name="KSOProductBuildVer">
    <vt:lpwstr>1033-12.2.0.13215</vt:lpwstr>
  </property>
</Properties>
</file>