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11163" r:id="rId3"/>
    <p:sldId id="276" r:id="rId4"/>
    <p:sldId id="277" r:id="rId5"/>
    <p:sldId id="278" r:id="rId6"/>
    <p:sldId id="288" r:id="rId7"/>
    <p:sldId id="279" r:id="rId8"/>
    <p:sldId id="280" r:id="rId9"/>
    <p:sldId id="281" r:id="rId10"/>
    <p:sldId id="269" r:id="rId11"/>
    <p:sldId id="287" r:id="rId12"/>
    <p:sldId id="283" r:id="rId13"/>
    <p:sldId id="28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626"/>
    <p:restoredTop sz="96006"/>
  </p:normalViewPr>
  <p:slideViewPr>
    <p:cSldViewPr snapToGrid="0">
      <p:cViewPr varScale="1">
        <p:scale>
          <a:sx n="94" d="100"/>
          <a:sy n="94" d="100"/>
        </p:scale>
        <p:origin x="208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3121D-A104-D9AC-4AEB-46D2E23B1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18F0A-9B80-9A14-4267-D8043800B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A6D6E-47B8-54FB-85E1-804E4F6D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3E90E-CA4E-33E8-ABBB-794D23CC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60D3D-9060-4310-340A-6351DBD48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8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A776E-5C04-1F72-F9CE-10D8F1077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92A82-92E5-91F5-652C-2D481AEAD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8C313-661F-2BDC-BCDC-25EF66D23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EA433-7616-3014-786F-747CAB4E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044B2-AE2D-B435-A545-DB672B43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9928A-9E58-62D6-93A5-A347E5A0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0EEDF-84DC-0447-922A-D44142228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A3D74-82DB-C844-8E79-AF204EC72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8891E-BD29-F566-5928-DB3781CE7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C6815-AB4C-09C5-3A5B-FE91FF773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9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A44FE-B82D-1B69-1609-E82915C0C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A77E5-1E1E-96D6-AF9A-B5396118F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7DA72D-8617-1439-BEB1-E43AE1404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71C1A-753A-8909-EA61-C9BCCE91B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144119-DFAE-F3DD-2A23-CA537D02B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B7C3B-00CC-2C0C-4113-CE32884FA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6AD2-4316-AFC0-D49E-CB0E681DE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92CE4-28E5-570A-E6EA-DAB0E9BDB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EFE7B-F025-743F-B0B5-045FEF7CD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EEF18-869B-51F5-B216-74CF1799C4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DBB611-0E94-8023-DF00-ED556E433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A4A773-D685-D0E0-AD0D-140844815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31C411-26ED-FD81-2ACC-651EDFA6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D8B7F-FBAF-F4B9-3CEB-21D1D5D9B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61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A5388-A542-2546-515D-3302A7D6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4495A7-67B1-57F3-482C-5AAD2B15C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51B4B0-3C3A-8C7B-D222-443EAA951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D3D08-6F96-42E1-9BB0-2C4E6DEB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2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3497BE-D056-6D32-2F17-06B898D1F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A65A4-F848-05DF-C0F7-93B4D82A2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6D680-C934-CB9A-DD9F-A4BF5B35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3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A33F5-E91F-0A39-D99B-6A7400AED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E28D8-2F71-2D0D-AE9B-A9B2CF6A6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9900C-B8A5-258A-D78F-10C8E00A7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3992AB-E0E6-0E3E-72F4-9C2D86FE8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C6698-4F71-96EB-0BAD-2BFDAC3A0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1BA53-C861-0ED1-D417-E54A348D4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76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0FA88-1FBD-F463-577E-B737E3385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4BFE85-B688-248B-E642-C74645089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9DB33-3B88-02E4-9E47-27E6E4DE2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D6303-0DFA-A02B-FDFF-21098724F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C0B00-AF47-FD65-37AA-7264B5740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B1528-7A86-BCE1-B391-896971FFF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82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0D5AD-F88C-3546-74A5-E4A204C0F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10EC6-7ECB-8346-4456-E64C3E171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34D71-CA9D-C9A9-BFD4-641336261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3C2D7-89F2-143E-1CF8-8BDCC1C01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2ED6A-A482-AF2C-69E1-A031527D8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1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F594F8-846A-5765-934B-E3FED081E3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B83E57-B97C-8679-1105-E29D1EAB7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6E10A-F5DA-94C0-764F-CE55DA91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B51C2-E7EE-E9B4-6F2E-D3C32EB05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30561-D147-E46A-21D6-16C1268A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19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37054-A206-4A01-A8F8-404F4940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pyright" hidden="1">
            <a:extLst>
              <a:ext uri="{FF2B5EF4-FFF2-40B4-BE49-F238E27FC236}">
                <a16:creationId xmlns:a16="http://schemas.microsoft.com/office/drawing/2014/main" id="{88CF4B53-97B2-FED8-597B-B3CB10BE11E6}"/>
              </a:ext>
            </a:extLst>
          </p:cNvPr>
          <p:cNvSpPr txBox="1"/>
          <p:nvPr userDrawn="1"/>
        </p:nvSpPr>
        <p:spPr>
          <a:xfrm rot="16200000">
            <a:off x="10717080" y="3686921"/>
            <a:ext cx="2700003" cy="969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b="0" i="0" dirty="0">
                <a:solidFill>
                  <a:schemeClr val="bg1">
                    <a:lumMod val="75000"/>
                  </a:schemeClr>
                </a:solidFill>
                <a:latin typeface="Trebuchet MS" panose="020B0703020202090204" pitchFamily="34" charset="0"/>
                <a:sym typeface="Trebuchet MS" panose="020B0603020202020204" pitchFamily="34" charset="0"/>
              </a:rPr>
              <a:t>Copyright © 2022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638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EDA4D8-8046-FD33-CAF8-3DDABB214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A224E-F404-31C6-B657-A1E08A6D1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10300-6FA4-9DD4-5436-7DD818529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837CF-9D1A-3840-9ACA-36F2352F1030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E9E59-06E4-2D57-E80F-57EE7108E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34780-D707-E263-85C8-EBDAD6638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4B47-A10F-6A45-826B-C34378E8B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3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81D3419-BAA1-18AB-785F-6F3A1F9C687A}"/>
              </a:ext>
            </a:extLst>
          </p:cNvPr>
          <p:cNvSpPr txBox="1"/>
          <p:nvPr/>
        </p:nvSpPr>
        <p:spPr>
          <a:xfrm>
            <a:off x="282053" y="2705725"/>
            <a:ext cx="1162789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600" dirty="0">
                <a:solidFill>
                  <a:srgbClr val="FF0000"/>
                </a:solidFill>
              </a:rPr>
              <a:t>MASSAGE</a:t>
            </a:r>
            <a:r>
              <a:rPr lang="en-IN" sz="6600" dirty="0"/>
              <a:t> ( </a:t>
            </a:r>
            <a:r>
              <a:rPr lang="en-IN" sz="8800" dirty="0">
                <a:solidFill>
                  <a:srgbClr val="FF0000"/>
                </a:solidFill>
              </a:rPr>
              <a:t>‘M’</a:t>
            </a:r>
            <a:r>
              <a:rPr lang="en-IN" sz="6600" dirty="0"/>
              <a:t> of  E</a:t>
            </a:r>
            <a:r>
              <a:rPr lang="en-IN" sz="8800" dirty="0">
                <a:solidFill>
                  <a:srgbClr val="FF0000"/>
                </a:solidFill>
              </a:rPr>
              <a:t>M</a:t>
            </a:r>
            <a:r>
              <a:rPr lang="en-IN" sz="6600" dirty="0"/>
              <a:t>OTIVE )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075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017D18C-3D03-482D-B0D4-B3C6ED0E5E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017D18C-3D03-482D-B0D4-B3C6ED0E5E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8BDA9AC-950F-6EDC-91E4-7BF80D03F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214" y="299030"/>
            <a:ext cx="10643460" cy="387798"/>
          </a:xfrm>
        </p:spPr>
        <p:txBody>
          <a:bodyPr vert="horz">
            <a:normAutofit fontScale="90000"/>
          </a:bodyPr>
          <a:lstStyle/>
          <a:p>
            <a:r>
              <a:rPr lang="en-US" sz="2800" b="1" dirty="0">
                <a:solidFill>
                  <a:srgbClr val="02786E"/>
                </a:solidFill>
              </a:rPr>
              <a:t>EMOTIVE Bundle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8BF4B7-B4AE-4035-B3E5-7518B8322EC8}"/>
              </a:ext>
            </a:extLst>
          </p:cNvPr>
          <p:cNvSpPr/>
          <p:nvPr/>
        </p:nvSpPr>
        <p:spPr>
          <a:xfrm>
            <a:off x="630000" y="883920"/>
            <a:ext cx="10490200" cy="5872480"/>
          </a:xfrm>
          <a:prstGeom prst="rect">
            <a:avLst/>
          </a:prstGeom>
          <a:solidFill>
            <a:schemeClr val="bg1"/>
          </a:solidFill>
          <a:ln w="9525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2326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277D3-6C6D-46C7-B3FB-AE5F68183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8298" y="710896"/>
            <a:ext cx="9245291" cy="6136640"/>
          </a:xfrm>
          <a:prstGeom prst="rect">
            <a:avLst/>
          </a:prstGeom>
        </p:spPr>
      </p:pic>
      <p:sp>
        <p:nvSpPr>
          <p:cNvPr id="5" name="Doughnut 4">
            <a:extLst>
              <a:ext uri="{FF2B5EF4-FFF2-40B4-BE49-F238E27FC236}">
                <a16:creationId xmlns:a16="http://schemas.microsoft.com/office/drawing/2014/main" id="{03571F29-2F84-C84D-98A0-8036B8A84993}"/>
              </a:ext>
            </a:extLst>
          </p:cNvPr>
          <p:cNvSpPr/>
          <p:nvPr/>
        </p:nvSpPr>
        <p:spPr>
          <a:xfrm>
            <a:off x="3425587" y="1542196"/>
            <a:ext cx="1405719" cy="1419367"/>
          </a:xfrm>
          <a:prstGeom prst="donut">
            <a:avLst>
              <a:gd name="adj" fmla="val 80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94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When to do ? </a:t>
            </a:r>
          </a:p>
          <a:p>
            <a:r>
              <a:rPr lang="en-US" sz="3600" dirty="0"/>
              <a:t>How to do ? </a:t>
            </a:r>
          </a:p>
          <a:p>
            <a:r>
              <a:rPr lang="en-US" sz="3600" dirty="0"/>
              <a:t>Who should do it?</a:t>
            </a:r>
          </a:p>
          <a:p>
            <a:r>
              <a:rPr lang="en-US" sz="3600" dirty="0"/>
              <a:t>How long to do ? </a:t>
            </a:r>
          </a:p>
          <a:p>
            <a:r>
              <a:rPr lang="en-US" sz="3600" dirty="0"/>
              <a:t>How does it help 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/>
              <a:t>When 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clinical care bundle </a:t>
            </a:r>
            <a:r>
              <a:rPr lang="en-US" dirty="0"/>
              <a:t>is a set of discrete, evidence  based interventions, administered concurrently, or in rapid succession, to every eligible </a:t>
            </a:r>
            <a:r>
              <a:rPr lang="en-US" dirty="0" err="1"/>
              <a:t>person,along</a:t>
            </a:r>
            <a:r>
              <a:rPr lang="en-US" dirty="0"/>
              <a:t> with teamwork, communication,&amp; cooperation.</a:t>
            </a:r>
          </a:p>
          <a:p>
            <a:r>
              <a:rPr lang="en-US" dirty="0"/>
              <a:t>Once triggered, all </a:t>
            </a:r>
            <a:r>
              <a:rPr lang="en-US" b="1" dirty="0"/>
              <a:t>bundle</a:t>
            </a:r>
            <a:r>
              <a:rPr lang="en-US" dirty="0"/>
              <a:t> component must delivered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OneDrive\Desktop\aaaa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52389"/>
            <a:ext cx="9143999" cy="6751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F5E4-03AC-1F9A-0DAD-E6E75A021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A7ECD-33C9-BECC-4B9A-55FB1CDC5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sz="3600" dirty="0"/>
              <a:t>Uterine massage as a therapeutic measure is defined as the rubbing of the uterus achieved through the manual massaging of the abdomen </a:t>
            </a:r>
          </a:p>
          <a:p>
            <a:endParaRPr lang="en-IN" sz="3600" dirty="0"/>
          </a:p>
          <a:p>
            <a:r>
              <a:rPr lang="en-IN" sz="3600" dirty="0"/>
              <a:t>Typically sustained until the bleeding stops or the uterus contracts</a:t>
            </a:r>
          </a:p>
          <a:p>
            <a:endParaRPr lang="en-IN" sz="3600" dirty="0"/>
          </a:p>
          <a:p>
            <a:r>
              <a:rPr lang="en-IN" sz="3600" dirty="0"/>
              <a:t>Uterine massage should be started once PPH has been diagnosed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4822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/>
              <a:t>When ?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300" dirty="0"/>
              <a:t>After birth of the baby</a:t>
            </a:r>
          </a:p>
          <a:p>
            <a:endParaRPr lang="en-US" sz="3300" dirty="0"/>
          </a:p>
          <a:p>
            <a:r>
              <a:rPr lang="en-US" sz="3300" dirty="0"/>
              <a:t>Before delivery of the placenta </a:t>
            </a:r>
          </a:p>
          <a:p>
            <a:pPr marL="0" indent="0">
              <a:buNone/>
            </a:pPr>
            <a:r>
              <a:rPr lang="en-US" sz="3300" dirty="0"/>
              <a:t>   or </a:t>
            </a:r>
          </a:p>
          <a:p>
            <a:r>
              <a:rPr lang="en-US" sz="3300" dirty="0"/>
              <a:t>If placenta has delivered  and PPH diagnosed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IN" sz="3500" b="0" i="0" dirty="0">
                <a:solidFill>
                  <a:srgbClr val="000000"/>
                </a:solidFill>
                <a:effectLst/>
              </a:rPr>
              <a:t>The first response PPH bundle must be implemented at both the primary healthcare and hospital levels</a:t>
            </a:r>
            <a:endParaRPr lang="en-US" sz="3500" dirty="0"/>
          </a:p>
          <a:p>
            <a:pPr marL="0" indent="0">
              <a:buNone/>
            </a:pPr>
            <a:endParaRPr lang="en-US" sz="3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/>
              <a:t>How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62353"/>
            <a:ext cx="10515600" cy="4351338"/>
          </a:xfrm>
        </p:spPr>
        <p:txBody>
          <a:bodyPr>
            <a:normAutofit/>
          </a:bodyPr>
          <a:lstStyle/>
          <a:p>
            <a:r>
              <a:rPr lang="en-US" sz="4800" dirty="0"/>
              <a:t>Single hand ( Provider / self )</a:t>
            </a:r>
          </a:p>
          <a:p>
            <a:endParaRPr lang="en-US" sz="4800" dirty="0"/>
          </a:p>
          <a:p>
            <a:endParaRPr lang="en-US" sz="4800" dirty="0"/>
          </a:p>
          <a:p>
            <a:r>
              <a:rPr lang="en-US" sz="4800" dirty="0"/>
              <a:t>Bimanual per abdomen </a:t>
            </a:r>
          </a:p>
          <a:p>
            <a:endParaRPr lang="en-US" sz="4800" dirty="0"/>
          </a:p>
          <a:p>
            <a:endParaRPr lang="en-US"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Typically, after birth fundus is located around the umbilicus or a little below, and directly midline in the abdomen</a:t>
            </a:r>
          </a:p>
          <a:p>
            <a:r>
              <a:rPr lang="en-US" sz="4000" dirty="0"/>
              <a:t>Massage the </a:t>
            </a:r>
            <a:r>
              <a:rPr lang="en-US" sz="4000" dirty="0" err="1"/>
              <a:t>fundus</a:t>
            </a:r>
            <a:r>
              <a:rPr lang="en-US" sz="4000" dirty="0"/>
              <a:t> and monitoring for any bleeding associated with the rubbing. </a:t>
            </a:r>
          </a:p>
          <a:p>
            <a:r>
              <a:rPr lang="en-US" sz="4000" dirty="0"/>
              <a:t> Assessing and monitoring the bleeding at the same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OneDrive\Desktop\bbbb.jpeg"/>
          <p:cNvPicPr>
            <a:picLocks noChangeAspect="1" noChangeArrowheads="1"/>
          </p:cNvPicPr>
          <p:nvPr/>
        </p:nvPicPr>
        <p:blipFill>
          <a:blip r:embed="rId2"/>
          <a:srcRect r="2343"/>
          <a:stretch>
            <a:fillRect/>
          </a:stretch>
        </p:blipFill>
        <p:spPr bwMode="auto">
          <a:xfrm>
            <a:off x="1524000" y="1451983"/>
            <a:ext cx="9144000" cy="5214949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1722" y="12642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/>
              <a:t> Uterine Massage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98C6-B544-0A13-DEDB-21F74806C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/>
              <a:t>Who can do it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AB511-9411-9893-5374-0DD314621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 dirty="0"/>
          </a:p>
          <a:p>
            <a:endParaRPr lang="en-US" sz="4000" dirty="0"/>
          </a:p>
          <a:p>
            <a:r>
              <a:rPr lang="en-US" sz="4400" dirty="0"/>
              <a:t>Skilled birth attendants who are trained to do the same</a:t>
            </a:r>
          </a:p>
        </p:txBody>
      </p:sp>
    </p:spTree>
    <p:extLst>
      <p:ext uri="{BB962C8B-B14F-4D97-AF65-F5344CB8AC3E}">
        <p14:creationId xmlns:p14="http://schemas.microsoft.com/office/powerpoint/2010/main" val="2062830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/>
              <a:t>How long to do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 dirty="0"/>
          </a:p>
          <a:p>
            <a:r>
              <a:rPr lang="en-US" sz="4000" dirty="0"/>
              <a:t>Immediately postpartum  every 15mins for the first hour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  Every 30mins for the next hour</a:t>
            </a:r>
          </a:p>
          <a:p>
            <a:pPr marL="0" indent="0">
              <a:buNone/>
            </a:pPr>
            <a:endParaRPr lang="en-US" sz="4000" i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7200" b="1" dirty="0"/>
              <a:t>How does it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89074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Helps to encourage the uterus continue to contract and prevent postpartum hemorrhage</a:t>
            </a:r>
          </a:p>
          <a:p>
            <a:endParaRPr lang="en-US" sz="3600" dirty="0"/>
          </a:p>
          <a:p>
            <a:r>
              <a:rPr lang="en-US" sz="3600" dirty="0"/>
              <a:t>After the placenta detaches and is delivered, the area where it was attached to the uterine wall bleeds –it helps in reduction of bleeding by contracting the large raw area</a:t>
            </a:r>
          </a:p>
          <a:p>
            <a:endParaRPr lang="en-US" sz="3600" dirty="0"/>
          </a:p>
          <a:p>
            <a:r>
              <a:rPr lang="en-US" sz="3600" dirty="0"/>
              <a:t>Helps in improving the tonicity and its maintenance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34005</TotalTime>
  <Words>310</Words>
  <Application>Microsoft Macintosh PowerPoint</Application>
  <PresentationFormat>Widescreen</PresentationFormat>
  <Paragraphs>48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Trebuchet MS</vt:lpstr>
      <vt:lpstr>Office Theme</vt:lpstr>
      <vt:lpstr>think-cell Slide</vt:lpstr>
      <vt:lpstr>PowerPoint Presentation</vt:lpstr>
      <vt:lpstr>EMOTIVE Bundle</vt:lpstr>
      <vt:lpstr>Learning Objectives </vt:lpstr>
      <vt:lpstr>When ? </vt:lpstr>
      <vt:lpstr>PowerPoint Presentation</vt:lpstr>
      <vt:lpstr>PowerPoint Presentation</vt:lpstr>
      <vt:lpstr>When ?</vt:lpstr>
      <vt:lpstr>How ?</vt:lpstr>
      <vt:lpstr>PowerPoint Presentation</vt:lpstr>
      <vt:lpstr> Uterine Massage </vt:lpstr>
      <vt:lpstr>Who can do it ?</vt:lpstr>
      <vt:lpstr>How long to do ?</vt:lpstr>
      <vt:lpstr>How does it help?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of EMOTIVE TRIAL</dc:title>
  <dc:creator>Microsoft Office User</dc:creator>
  <cp:lastModifiedBy>Ajey Bhardwaj</cp:lastModifiedBy>
  <cp:revision>26</cp:revision>
  <dcterms:created xsi:type="dcterms:W3CDTF">2023-08-17T05:45:31Z</dcterms:created>
  <dcterms:modified xsi:type="dcterms:W3CDTF">2023-09-27T16:22:05Z</dcterms:modified>
</cp:coreProperties>
</file>