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411" r:id="rId2"/>
    <p:sldId id="763" r:id="rId3"/>
    <p:sldId id="767" r:id="rId4"/>
    <p:sldId id="256" r:id="rId5"/>
    <p:sldId id="262" r:id="rId6"/>
    <p:sldId id="258" r:id="rId7"/>
    <p:sldId id="380" r:id="rId8"/>
    <p:sldId id="379" r:id="rId9"/>
    <p:sldId id="378" r:id="rId10"/>
    <p:sldId id="259" r:id="rId11"/>
    <p:sldId id="381" r:id="rId12"/>
    <p:sldId id="383" r:id="rId13"/>
    <p:sldId id="387" r:id="rId14"/>
    <p:sldId id="388" r:id="rId15"/>
    <p:sldId id="409" r:id="rId16"/>
    <p:sldId id="410" r:id="rId17"/>
    <p:sldId id="386" r:id="rId18"/>
    <p:sldId id="395" r:id="rId19"/>
    <p:sldId id="398" r:id="rId20"/>
    <p:sldId id="399" r:id="rId21"/>
    <p:sldId id="385" r:id="rId22"/>
    <p:sldId id="32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67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#1">
  <dgm:title val=""/>
  <dgm:desc val=""/>
  <dgm:catLst>
    <dgm:cat type="accent1" pri="11100"/>
  </dgm:catLst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E6870AE-12CF-4676-AC02-C8C9B415D8A2}" type="doc">
      <dgm:prSet loTypeId="urn:microsoft.com/office/officeart/2005/8/layout/vList2#1" loCatId="list" qsTypeId="urn:microsoft.com/office/officeart/2005/8/quickstyle/simple5#1" qsCatId="simple" csTypeId="urn:microsoft.com/office/officeart/2005/8/colors/accent1_1#1" csCatId="accent1" phldr="1"/>
      <dgm:spPr/>
      <dgm:t>
        <a:bodyPr/>
        <a:lstStyle/>
        <a:p>
          <a:endParaRPr lang="en-IN"/>
        </a:p>
      </dgm:t>
    </dgm:pt>
    <dgm:pt modelId="{79C86288-4353-4F67-817B-25BA83762CAE}">
      <dgm:prSet phldr="0" custT="1"/>
      <dgm:spPr/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IN" sz="3200" dirty="0"/>
            <a:t>3% in all vaginal deliveries even with appropriate management</a:t>
          </a:r>
          <a:endParaRPr sz="3200" dirty="0"/>
        </a:p>
      </dgm:t>
    </dgm:pt>
    <dgm:pt modelId="{C72DC575-699D-424A-8C80-32B5DC1C77BD}" type="parTrans" cxnId="{DDE549A9-D911-41BD-8C88-610E8F8AB41E}">
      <dgm:prSet/>
      <dgm:spPr/>
      <dgm:t>
        <a:bodyPr/>
        <a:lstStyle/>
        <a:p>
          <a:endParaRPr lang="en-IN"/>
        </a:p>
      </dgm:t>
    </dgm:pt>
    <dgm:pt modelId="{6C62CBF4-3C70-485E-8CDF-32D71E60C66B}" type="sibTrans" cxnId="{DDE549A9-D911-41BD-8C88-610E8F8AB41E}">
      <dgm:prSet/>
      <dgm:spPr/>
      <dgm:t>
        <a:bodyPr/>
        <a:lstStyle/>
        <a:p>
          <a:endParaRPr lang="en-IN"/>
        </a:p>
      </dgm:t>
    </dgm:pt>
    <dgm:pt modelId="{8505B4C7-878A-4E25-9DAC-C80E8622C8F4}">
      <dgm:prSet phldr="0" custT="1"/>
      <dgm:spPr/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IN" sz="3200" dirty="0"/>
            <a:t>Global Incidence 11%</a:t>
          </a:r>
          <a:endParaRPr sz="3200" dirty="0"/>
        </a:p>
      </dgm:t>
    </dgm:pt>
    <dgm:pt modelId="{EA00C121-5F81-4D79-B4DD-E769B4A8B7C7}" type="parTrans" cxnId="{7203AE25-D244-48DC-86DD-3011926732C6}">
      <dgm:prSet/>
      <dgm:spPr/>
      <dgm:t>
        <a:bodyPr/>
        <a:lstStyle/>
        <a:p>
          <a:endParaRPr lang="en-IN"/>
        </a:p>
      </dgm:t>
    </dgm:pt>
    <dgm:pt modelId="{C50355D9-26CB-490A-BF3F-AF638B499149}" type="sibTrans" cxnId="{7203AE25-D244-48DC-86DD-3011926732C6}">
      <dgm:prSet/>
      <dgm:spPr/>
      <dgm:t>
        <a:bodyPr/>
        <a:lstStyle/>
        <a:p>
          <a:endParaRPr lang="en-IN"/>
        </a:p>
      </dgm:t>
    </dgm:pt>
    <dgm:pt modelId="{C2B9D282-C42E-4C66-A2CE-95E4A5A847AD}">
      <dgm:prSet phldr="0" custT="1"/>
      <dgm:spPr/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IN" sz="3200" dirty="0"/>
            <a:t>40% die at level 1 facilities – clinics, district hospital</a:t>
          </a:r>
          <a:endParaRPr sz="3200" dirty="0"/>
        </a:p>
      </dgm:t>
    </dgm:pt>
    <dgm:pt modelId="{367E3ED9-422E-4ECF-928D-F9811B918F61}" type="parTrans" cxnId="{81250BDB-4987-4F15-8D9D-53F341FA94FC}">
      <dgm:prSet/>
      <dgm:spPr/>
      <dgm:t>
        <a:bodyPr/>
        <a:lstStyle/>
        <a:p>
          <a:endParaRPr lang="en-IN"/>
        </a:p>
      </dgm:t>
    </dgm:pt>
    <dgm:pt modelId="{980AAA26-8F5A-4D90-968C-A430E7FA879B}" type="sibTrans" cxnId="{81250BDB-4987-4F15-8D9D-53F341FA94FC}">
      <dgm:prSet/>
      <dgm:spPr/>
      <dgm:t>
        <a:bodyPr/>
        <a:lstStyle/>
        <a:p>
          <a:endParaRPr lang="en-IN"/>
        </a:p>
      </dgm:t>
    </dgm:pt>
    <dgm:pt modelId="{5E99C61E-1865-4348-9EB3-2D320E730674}">
      <dgm:prSet phldr="0" custT="1"/>
      <dgm:spPr/>
      <dgm:t>
        <a:bodyPr vert="horz" wrap="square"/>
        <a:lstStyle/>
        <a:p>
          <a:pPr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IN" sz="3200" dirty="0"/>
            <a:t>50% of maternal deaths occur within 24 hours</a:t>
          </a:r>
          <a:endParaRPr sz="3200" dirty="0"/>
        </a:p>
      </dgm:t>
    </dgm:pt>
    <dgm:pt modelId="{8D74F11B-0A2F-4B4B-929B-24D02F66D9E4}" type="parTrans" cxnId="{116A5412-CAD6-488E-8B26-C91B81E9D0FF}">
      <dgm:prSet/>
      <dgm:spPr/>
      <dgm:t>
        <a:bodyPr/>
        <a:lstStyle/>
        <a:p>
          <a:endParaRPr lang="en-IN"/>
        </a:p>
      </dgm:t>
    </dgm:pt>
    <dgm:pt modelId="{9D654252-7F6F-4865-BA7E-428BEDB00E50}" type="sibTrans" cxnId="{116A5412-CAD6-488E-8B26-C91B81E9D0FF}">
      <dgm:prSet/>
      <dgm:spPr/>
      <dgm:t>
        <a:bodyPr/>
        <a:lstStyle/>
        <a:p>
          <a:endParaRPr lang="en-IN"/>
        </a:p>
      </dgm:t>
    </dgm:pt>
    <dgm:pt modelId="{25625909-C755-46B7-80DA-F08E90DED52E}" type="pres">
      <dgm:prSet presAssocID="{5E6870AE-12CF-4676-AC02-C8C9B415D8A2}" presName="linear" presStyleCnt="0">
        <dgm:presLayoutVars>
          <dgm:animLvl val="lvl"/>
          <dgm:resizeHandles val="exact"/>
        </dgm:presLayoutVars>
      </dgm:prSet>
      <dgm:spPr/>
    </dgm:pt>
    <dgm:pt modelId="{ABBE3A37-95EF-4D95-A190-D7B5151D12DF}" type="pres">
      <dgm:prSet presAssocID="{79C86288-4353-4F67-817B-25BA83762CAE}" presName="parentText" presStyleLbl="node1" presStyleIdx="0" presStyleCnt="4" custLinFactY="-2522" custLinFactNeighborX="3316" custLinFactNeighborY="-100000">
        <dgm:presLayoutVars>
          <dgm:chMax val="0"/>
          <dgm:bulletEnabled val="1"/>
        </dgm:presLayoutVars>
      </dgm:prSet>
      <dgm:spPr/>
    </dgm:pt>
    <dgm:pt modelId="{C216511A-7FEC-423F-AADC-D1EBBAC3EA2A}" type="pres">
      <dgm:prSet presAssocID="{6C62CBF4-3C70-485E-8CDF-32D71E60C66B}" presName="spacer" presStyleCnt="0"/>
      <dgm:spPr/>
    </dgm:pt>
    <dgm:pt modelId="{4F94F395-76C9-4A1B-B863-ACA754B7E02F}" type="pres">
      <dgm:prSet presAssocID="{8505B4C7-878A-4E25-9DAC-C80E8622C8F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A46BE06-7576-419A-8776-C72B40EDC0E6}" type="pres">
      <dgm:prSet presAssocID="{C50355D9-26CB-490A-BF3F-AF638B499149}" presName="spacer" presStyleCnt="0"/>
      <dgm:spPr/>
    </dgm:pt>
    <dgm:pt modelId="{C6CBAFA2-D020-48F9-B6D2-C7CEA982F598}" type="pres">
      <dgm:prSet presAssocID="{C2B9D282-C42E-4C66-A2CE-95E4A5A847A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2ABB4DA-EEA8-44A6-9636-1DCBC69F4BF0}" type="pres">
      <dgm:prSet presAssocID="{980AAA26-8F5A-4D90-968C-A430E7FA879B}" presName="spacer" presStyleCnt="0"/>
      <dgm:spPr/>
    </dgm:pt>
    <dgm:pt modelId="{0630A816-72E9-455B-ADB5-518BD818CEEB}" type="pres">
      <dgm:prSet presAssocID="{5E99C61E-1865-4348-9EB3-2D320E73067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16A5412-CAD6-488E-8B26-C91B81E9D0FF}" srcId="{5E6870AE-12CF-4676-AC02-C8C9B415D8A2}" destId="{5E99C61E-1865-4348-9EB3-2D320E730674}" srcOrd="3" destOrd="0" parTransId="{8D74F11B-0A2F-4B4B-929B-24D02F66D9E4}" sibTransId="{9D654252-7F6F-4865-BA7E-428BEDB00E50}"/>
    <dgm:cxn modelId="{06E2FF23-6CDA-46C7-B875-0292B91128FF}" type="presOf" srcId="{5E6870AE-12CF-4676-AC02-C8C9B415D8A2}" destId="{25625909-C755-46B7-80DA-F08E90DED52E}" srcOrd="0" destOrd="0" presId="urn:microsoft.com/office/officeart/2005/8/layout/vList2#1"/>
    <dgm:cxn modelId="{7203AE25-D244-48DC-86DD-3011926732C6}" srcId="{5E6870AE-12CF-4676-AC02-C8C9B415D8A2}" destId="{8505B4C7-878A-4E25-9DAC-C80E8622C8F4}" srcOrd="1" destOrd="0" parTransId="{EA00C121-5F81-4D79-B4DD-E769B4A8B7C7}" sibTransId="{C50355D9-26CB-490A-BF3F-AF638B499149}"/>
    <dgm:cxn modelId="{2724582F-8D02-4635-81C5-5898C6952DD0}" type="presOf" srcId="{C2B9D282-C42E-4C66-A2CE-95E4A5A847AD}" destId="{C6CBAFA2-D020-48F9-B6D2-C7CEA982F598}" srcOrd="0" destOrd="0" presId="urn:microsoft.com/office/officeart/2005/8/layout/vList2#1"/>
    <dgm:cxn modelId="{64C08F47-FFDE-415E-8B1D-FD3AA27F6375}" type="presOf" srcId="{8505B4C7-878A-4E25-9DAC-C80E8622C8F4}" destId="{4F94F395-76C9-4A1B-B863-ACA754B7E02F}" srcOrd="0" destOrd="0" presId="urn:microsoft.com/office/officeart/2005/8/layout/vList2#1"/>
    <dgm:cxn modelId="{B0CBBA59-F64B-4975-ACF8-31F2FF88FBC4}" type="presOf" srcId="{79C86288-4353-4F67-817B-25BA83762CAE}" destId="{ABBE3A37-95EF-4D95-A190-D7B5151D12DF}" srcOrd="0" destOrd="0" presId="urn:microsoft.com/office/officeart/2005/8/layout/vList2#1"/>
    <dgm:cxn modelId="{50E91577-A382-4ED6-8C1C-53FDA0E934F3}" type="presOf" srcId="{5E99C61E-1865-4348-9EB3-2D320E730674}" destId="{0630A816-72E9-455B-ADB5-518BD818CEEB}" srcOrd="0" destOrd="0" presId="urn:microsoft.com/office/officeart/2005/8/layout/vList2#1"/>
    <dgm:cxn modelId="{DDE549A9-D911-41BD-8C88-610E8F8AB41E}" srcId="{5E6870AE-12CF-4676-AC02-C8C9B415D8A2}" destId="{79C86288-4353-4F67-817B-25BA83762CAE}" srcOrd="0" destOrd="0" parTransId="{C72DC575-699D-424A-8C80-32B5DC1C77BD}" sibTransId="{6C62CBF4-3C70-485E-8CDF-32D71E60C66B}"/>
    <dgm:cxn modelId="{81250BDB-4987-4F15-8D9D-53F341FA94FC}" srcId="{5E6870AE-12CF-4676-AC02-C8C9B415D8A2}" destId="{C2B9D282-C42E-4C66-A2CE-95E4A5A847AD}" srcOrd="2" destOrd="0" parTransId="{367E3ED9-422E-4ECF-928D-F9811B918F61}" sibTransId="{980AAA26-8F5A-4D90-968C-A430E7FA879B}"/>
    <dgm:cxn modelId="{6644AE7B-2935-46D3-9146-66159D3CD390}" type="presParOf" srcId="{25625909-C755-46B7-80DA-F08E90DED52E}" destId="{ABBE3A37-95EF-4D95-A190-D7B5151D12DF}" srcOrd="0" destOrd="0" presId="urn:microsoft.com/office/officeart/2005/8/layout/vList2#1"/>
    <dgm:cxn modelId="{BEB308CC-663B-4121-BBD3-129615E5064B}" type="presParOf" srcId="{25625909-C755-46B7-80DA-F08E90DED52E}" destId="{C216511A-7FEC-423F-AADC-D1EBBAC3EA2A}" srcOrd="1" destOrd="0" presId="urn:microsoft.com/office/officeart/2005/8/layout/vList2#1"/>
    <dgm:cxn modelId="{E6898B4C-4444-4B27-BE11-6AA30632E262}" type="presParOf" srcId="{25625909-C755-46B7-80DA-F08E90DED52E}" destId="{4F94F395-76C9-4A1B-B863-ACA754B7E02F}" srcOrd="2" destOrd="0" presId="urn:microsoft.com/office/officeart/2005/8/layout/vList2#1"/>
    <dgm:cxn modelId="{7873D26A-3873-404C-8217-3516A868AC6E}" type="presParOf" srcId="{25625909-C755-46B7-80DA-F08E90DED52E}" destId="{3A46BE06-7576-419A-8776-C72B40EDC0E6}" srcOrd="3" destOrd="0" presId="urn:microsoft.com/office/officeart/2005/8/layout/vList2#1"/>
    <dgm:cxn modelId="{9DC4CF2E-3701-4846-924D-06283DCB8736}" type="presParOf" srcId="{25625909-C755-46B7-80DA-F08E90DED52E}" destId="{C6CBAFA2-D020-48F9-B6D2-C7CEA982F598}" srcOrd="4" destOrd="0" presId="urn:microsoft.com/office/officeart/2005/8/layout/vList2#1"/>
    <dgm:cxn modelId="{C049BA75-5747-4EA4-ADA2-7C2BEBA50F02}" type="presParOf" srcId="{25625909-C755-46B7-80DA-F08E90DED52E}" destId="{22ABB4DA-EEA8-44A6-9636-1DCBC69F4BF0}" srcOrd="5" destOrd="0" presId="urn:microsoft.com/office/officeart/2005/8/layout/vList2#1"/>
    <dgm:cxn modelId="{EC0DD81B-55D1-40FE-B93F-85DC5632183B}" type="presParOf" srcId="{25625909-C755-46B7-80DA-F08E90DED52E}" destId="{0630A816-72E9-455B-ADB5-518BD818CEEB}" srcOrd="6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78315E-FD15-4BD8-BAC0-C27CDA1243C4}" type="doc">
      <dgm:prSet loTypeId="urn:microsoft.com/office/officeart/2005/8/layout/hProcess9#1" loCatId="process" qsTypeId="urn:microsoft.com/office/officeart/2005/8/quickstyle/3d5#1" qsCatId="3D" csTypeId="urn:microsoft.com/office/officeart/2005/8/colors/accent0_3#1" csCatId="mainScheme" phldr="1"/>
      <dgm:spPr/>
      <dgm:t>
        <a:bodyPr/>
        <a:lstStyle/>
        <a:p>
          <a:endParaRPr lang="en-IN"/>
        </a:p>
      </dgm:t>
    </dgm:pt>
    <dgm:pt modelId="{71076DC9-3FE5-4571-87E5-9C9077990A17}">
      <dgm:prSet/>
      <dgm:spPr/>
      <dgm:t>
        <a:bodyPr/>
        <a:lstStyle/>
        <a:p>
          <a:pPr rtl="0"/>
          <a:r>
            <a:rPr lang="en-IN"/>
            <a:t>Uterus can bleed up to 800cc/min  </a:t>
          </a:r>
        </a:p>
      </dgm:t>
    </dgm:pt>
    <dgm:pt modelId="{F3B7B6B3-5360-4C17-849C-62BC55F3526F}" type="parTrans" cxnId="{934748B5-DBAB-4B38-A106-C6496A229EFB}">
      <dgm:prSet/>
      <dgm:spPr/>
      <dgm:t>
        <a:bodyPr/>
        <a:lstStyle/>
        <a:p>
          <a:endParaRPr lang="en-IN"/>
        </a:p>
      </dgm:t>
    </dgm:pt>
    <dgm:pt modelId="{0EA1B6F2-25DE-4412-B662-FB68D60B8A33}" type="sibTrans" cxnId="{934748B5-DBAB-4B38-A106-C6496A229EFB}">
      <dgm:prSet/>
      <dgm:spPr/>
      <dgm:t>
        <a:bodyPr/>
        <a:lstStyle/>
        <a:p>
          <a:endParaRPr lang="en-IN"/>
        </a:p>
      </dgm:t>
    </dgm:pt>
    <dgm:pt modelId="{0F84C0BA-7EE6-428E-AF17-3DF46325D4ED}">
      <dgm:prSet/>
      <dgm:spPr/>
      <dgm:t>
        <a:bodyPr/>
        <a:lstStyle/>
        <a:p>
          <a:pPr rtl="0"/>
          <a:r>
            <a:rPr lang="en-IN" dirty="0"/>
            <a:t>Within 10 mins patient can collapse and die</a:t>
          </a:r>
        </a:p>
      </dgm:t>
    </dgm:pt>
    <dgm:pt modelId="{9D2D4059-D79C-4D29-849B-1F67DADE9348}" type="parTrans" cxnId="{8EA00361-9665-466E-B882-1F55EF6118B2}">
      <dgm:prSet/>
      <dgm:spPr/>
      <dgm:t>
        <a:bodyPr/>
        <a:lstStyle/>
        <a:p>
          <a:endParaRPr lang="en-IN"/>
        </a:p>
      </dgm:t>
    </dgm:pt>
    <dgm:pt modelId="{5B93BE60-396E-4E35-9B26-E1BBD4A8FD0E}" type="sibTrans" cxnId="{8EA00361-9665-466E-B882-1F55EF6118B2}">
      <dgm:prSet/>
      <dgm:spPr/>
      <dgm:t>
        <a:bodyPr/>
        <a:lstStyle/>
        <a:p>
          <a:endParaRPr lang="en-IN"/>
        </a:p>
      </dgm:t>
    </dgm:pt>
    <dgm:pt modelId="{A092BA43-9D5A-47EE-A530-A3DF3054696B}" type="pres">
      <dgm:prSet presAssocID="{BF78315E-FD15-4BD8-BAC0-C27CDA1243C4}" presName="CompostProcess" presStyleCnt="0">
        <dgm:presLayoutVars>
          <dgm:dir/>
          <dgm:resizeHandles val="exact"/>
        </dgm:presLayoutVars>
      </dgm:prSet>
      <dgm:spPr/>
    </dgm:pt>
    <dgm:pt modelId="{838C9DE5-B23E-4D42-8E49-3835DEA08574}" type="pres">
      <dgm:prSet presAssocID="{BF78315E-FD15-4BD8-BAC0-C27CDA1243C4}" presName="arrow" presStyleLbl="bgShp" presStyleIdx="0" presStyleCnt="1"/>
      <dgm:spPr/>
    </dgm:pt>
    <dgm:pt modelId="{2FA79731-5535-4462-A85A-846A4EBE69A5}" type="pres">
      <dgm:prSet presAssocID="{BF78315E-FD15-4BD8-BAC0-C27CDA1243C4}" presName="linearProcess" presStyleCnt="0"/>
      <dgm:spPr/>
    </dgm:pt>
    <dgm:pt modelId="{498C4FF4-5F8C-4306-98D8-43BC5B1534F2}" type="pres">
      <dgm:prSet presAssocID="{71076DC9-3FE5-4571-87E5-9C9077990A17}" presName="textNode" presStyleLbl="node1" presStyleIdx="0" presStyleCnt="2">
        <dgm:presLayoutVars>
          <dgm:bulletEnabled val="1"/>
        </dgm:presLayoutVars>
      </dgm:prSet>
      <dgm:spPr/>
    </dgm:pt>
    <dgm:pt modelId="{CBA6FDBA-65BF-4086-80E1-A0B0E0ADB9B4}" type="pres">
      <dgm:prSet presAssocID="{0EA1B6F2-25DE-4412-B662-FB68D60B8A33}" presName="sibTrans" presStyleCnt="0"/>
      <dgm:spPr/>
    </dgm:pt>
    <dgm:pt modelId="{2F28210F-3D09-4D33-A603-2D25CAF36242}" type="pres">
      <dgm:prSet presAssocID="{0F84C0BA-7EE6-428E-AF17-3DF46325D4ED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0CC3E32D-68FA-4B54-954A-A184F5A3D681}" type="presOf" srcId="{71076DC9-3FE5-4571-87E5-9C9077990A17}" destId="{498C4FF4-5F8C-4306-98D8-43BC5B1534F2}" srcOrd="0" destOrd="0" presId="urn:microsoft.com/office/officeart/2005/8/layout/hProcess9#1"/>
    <dgm:cxn modelId="{8EA00361-9665-466E-B882-1F55EF6118B2}" srcId="{BF78315E-FD15-4BD8-BAC0-C27CDA1243C4}" destId="{0F84C0BA-7EE6-428E-AF17-3DF46325D4ED}" srcOrd="1" destOrd="0" parTransId="{9D2D4059-D79C-4D29-849B-1F67DADE9348}" sibTransId="{5B93BE60-396E-4E35-9B26-E1BBD4A8FD0E}"/>
    <dgm:cxn modelId="{049A57A8-24C2-4BB2-82DE-39E4E89DCEDF}" type="presOf" srcId="{0F84C0BA-7EE6-428E-AF17-3DF46325D4ED}" destId="{2F28210F-3D09-4D33-A603-2D25CAF36242}" srcOrd="0" destOrd="0" presId="urn:microsoft.com/office/officeart/2005/8/layout/hProcess9#1"/>
    <dgm:cxn modelId="{934748B5-DBAB-4B38-A106-C6496A229EFB}" srcId="{BF78315E-FD15-4BD8-BAC0-C27CDA1243C4}" destId="{71076DC9-3FE5-4571-87E5-9C9077990A17}" srcOrd="0" destOrd="0" parTransId="{F3B7B6B3-5360-4C17-849C-62BC55F3526F}" sibTransId="{0EA1B6F2-25DE-4412-B662-FB68D60B8A33}"/>
    <dgm:cxn modelId="{2E4D76DD-AE8A-4F35-9616-96CFE192A0C9}" type="presOf" srcId="{BF78315E-FD15-4BD8-BAC0-C27CDA1243C4}" destId="{A092BA43-9D5A-47EE-A530-A3DF3054696B}" srcOrd="0" destOrd="0" presId="urn:microsoft.com/office/officeart/2005/8/layout/hProcess9#1"/>
    <dgm:cxn modelId="{8630F45C-C0C2-427A-A5F7-B034872DE303}" type="presParOf" srcId="{A092BA43-9D5A-47EE-A530-A3DF3054696B}" destId="{838C9DE5-B23E-4D42-8E49-3835DEA08574}" srcOrd="0" destOrd="0" presId="urn:microsoft.com/office/officeart/2005/8/layout/hProcess9#1"/>
    <dgm:cxn modelId="{E41441CB-84E8-499E-B97F-7BCC1398EAF8}" type="presParOf" srcId="{A092BA43-9D5A-47EE-A530-A3DF3054696B}" destId="{2FA79731-5535-4462-A85A-846A4EBE69A5}" srcOrd="1" destOrd="0" presId="urn:microsoft.com/office/officeart/2005/8/layout/hProcess9#1"/>
    <dgm:cxn modelId="{A0473671-AC20-44BB-8602-DE2D8065FCAD}" type="presParOf" srcId="{2FA79731-5535-4462-A85A-846A4EBE69A5}" destId="{498C4FF4-5F8C-4306-98D8-43BC5B1534F2}" srcOrd="0" destOrd="0" presId="urn:microsoft.com/office/officeart/2005/8/layout/hProcess9#1"/>
    <dgm:cxn modelId="{1F99A108-BEFE-4D20-A1CC-CB044D491C22}" type="presParOf" srcId="{2FA79731-5535-4462-A85A-846A4EBE69A5}" destId="{CBA6FDBA-65BF-4086-80E1-A0B0E0ADB9B4}" srcOrd="1" destOrd="0" presId="urn:microsoft.com/office/officeart/2005/8/layout/hProcess9#1"/>
    <dgm:cxn modelId="{80F81033-3A47-40A7-87DE-6B0C2287DDD6}" type="presParOf" srcId="{2FA79731-5535-4462-A85A-846A4EBE69A5}" destId="{2F28210F-3D09-4D33-A603-2D25CAF36242}" srcOrd="2" destOrd="0" presId="urn:microsoft.com/office/officeart/2005/8/layout/hProcess9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7A8668-BE28-4BDC-94B4-3C8B63A68AA4}" type="doc">
      <dgm:prSet loTypeId="urn:microsoft.com/office/officeart/2005/8/layout/vList2#2" qsTypeId="urn:microsoft.com/office/officeart/2005/8/quickstyle/simple4#1" csTypeId="urn:microsoft.com/office/officeart/2005/8/colors/colorful2#1"/>
      <dgm:spPr/>
      <dgm:t>
        <a:bodyPr/>
        <a:lstStyle/>
        <a:p>
          <a:endParaRPr altLang="en-US"/>
        </a:p>
      </dgm:t>
    </dgm:pt>
    <dgm:pt modelId="{150AC8A8-F43F-443E-B32D-7EB28A76C746}">
      <dgm:prSet phldr="0" custT="1"/>
      <dgm:spPr>
        <a:solidFill>
          <a:schemeClr val="accent3"/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4400" b="0" i="0" u="none" baseline="0">
              <a:solidFill>
                <a:schemeClr val="tx1"/>
              </a:solidFill>
              <a:rtl val="0"/>
            </a:rPr>
            <a:t>About 54%–93% of maternal deaths due to obstetric hemorrhage are preventable</a:t>
          </a:r>
          <a:r>
            <a:rPr lang="en-IN" sz="4400" b="0" i="0" u="none" baseline="0">
              <a:solidFill>
                <a:schemeClr val="tx1"/>
              </a:solidFill>
              <a:rtl val="0"/>
            </a:rPr>
            <a:t> </a:t>
          </a:r>
          <a:r>
            <a:rPr lang="en-US" sz="4400" b="0" i="0" u="none" baseline="0">
              <a:solidFill>
                <a:schemeClr val="tx1"/>
              </a:solidFill>
              <a:rtl val="0"/>
            </a:rPr>
            <a:t>when standardized and multidisciplinary programmes are implemented.</a:t>
          </a:r>
          <a:endParaRPr lang="en-US" altLang="en-US" sz="4400" b="0" i="0" u="none" baseline="0">
            <a:solidFill>
              <a:schemeClr val="tx1"/>
            </a:solidFill>
            <a:rtl val="0"/>
          </a:endParaRPr>
        </a:p>
      </dgm:t>
    </dgm:pt>
    <dgm:pt modelId="{5846FE0C-7F9E-49FE-85CD-4DA016A16F33}" type="parTrans" cxnId="{D5C61B87-2F5C-4DD9-9565-E5C431EB44AC}">
      <dgm:prSet/>
      <dgm:spPr/>
      <dgm:t>
        <a:bodyPr/>
        <a:lstStyle/>
        <a:p>
          <a:endParaRPr lang="en-GB"/>
        </a:p>
      </dgm:t>
    </dgm:pt>
    <dgm:pt modelId="{5FA8E081-E452-4A69-9584-108B1C05E4AB}" type="sibTrans" cxnId="{D5C61B87-2F5C-4DD9-9565-E5C431EB44AC}">
      <dgm:prSet/>
      <dgm:spPr/>
      <dgm:t>
        <a:bodyPr/>
        <a:lstStyle/>
        <a:p>
          <a:endParaRPr lang="en-GB"/>
        </a:p>
      </dgm:t>
    </dgm:pt>
    <dgm:pt modelId="{DE9603F0-754F-45AB-B17B-BC4D19F8052D}" type="pres">
      <dgm:prSet presAssocID="{477A8668-BE28-4BDC-94B4-3C8B63A68AA4}" presName="linear" presStyleCnt="0">
        <dgm:presLayoutVars>
          <dgm:animLvl val="lvl"/>
          <dgm:resizeHandles val="exact"/>
        </dgm:presLayoutVars>
      </dgm:prSet>
      <dgm:spPr/>
    </dgm:pt>
    <dgm:pt modelId="{134A32FD-41E0-4CA5-B1D1-FE0B6E11D02B}" type="pres">
      <dgm:prSet presAssocID="{150AC8A8-F43F-443E-B32D-7EB28A76C746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E6D0E477-7EB2-40C0-B3C9-83E1A8400EAF}" type="presOf" srcId="{150AC8A8-F43F-443E-B32D-7EB28A76C746}" destId="{134A32FD-41E0-4CA5-B1D1-FE0B6E11D02B}" srcOrd="0" destOrd="0" presId="urn:microsoft.com/office/officeart/2005/8/layout/vList2#2"/>
    <dgm:cxn modelId="{D5C61B87-2F5C-4DD9-9565-E5C431EB44AC}" srcId="{477A8668-BE28-4BDC-94B4-3C8B63A68AA4}" destId="{150AC8A8-F43F-443E-B32D-7EB28A76C746}" srcOrd="0" destOrd="0" parTransId="{5846FE0C-7F9E-49FE-85CD-4DA016A16F33}" sibTransId="{5FA8E081-E452-4A69-9584-108B1C05E4AB}"/>
    <dgm:cxn modelId="{7A556AF3-6AAA-4CF7-8A43-07696A0ED1F1}" type="presOf" srcId="{477A8668-BE28-4BDC-94B4-3C8B63A68AA4}" destId="{DE9603F0-754F-45AB-B17B-BC4D19F8052D}" srcOrd="0" destOrd="0" presId="urn:microsoft.com/office/officeart/2005/8/layout/vList2#2"/>
    <dgm:cxn modelId="{7D947EE9-E1AD-49EA-8D51-14A89C76922B}" type="presParOf" srcId="{DE9603F0-754F-45AB-B17B-BC4D19F8052D}" destId="{134A32FD-41E0-4CA5-B1D1-FE0B6E11D02B}" srcOrd="0" destOrd="0" presId="urn:microsoft.com/office/officeart/2005/8/layout/vList2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BE3A37-95EF-4D95-A190-D7B5151D12DF}">
      <dsp:nvSpPr>
        <dsp:cNvPr id="0" name=""/>
        <dsp:cNvSpPr/>
      </dsp:nvSpPr>
      <dsp:spPr bwMode="white">
        <a:xfrm>
          <a:off x="0" y="0"/>
          <a:ext cx="10902315" cy="123051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3% in all vaginal deliveries even with appropriate management</a:t>
          </a:r>
          <a:endParaRPr sz="3200" kern="1200" dirty="0"/>
        </a:p>
      </dsp:txBody>
      <dsp:txXfrm>
        <a:off x="60069" y="60069"/>
        <a:ext cx="10782177" cy="1110372"/>
      </dsp:txXfrm>
    </dsp:sp>
    <dsp:sp modelId="{4F94F395-76C9-4A1B-B863-ACA754B7E02F}">
      <dsp:nvSpPr>
        <dsp:cNvPr id="0" name=""/>
        <dsp:cNvSpPr/>
      </dsp:nvSpPr>
      <dsp:spPr bwMode="white">
        <a:xfrm>
          <a:off x="0" y="1247100"/>
          <a:ext cx="10902315" cy="123051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Global Incidence 11%</a:t>
          </a:r>
          <a:endParaRPr sz="3200" kern="1200" dirty="0"/>
        </a:p>
      </dsp:txBody>
      <dsp:txXfrm>
        <a:off x="60069" y="1307169"/>
        <a:ext cx="10782177" cy="1110372"/>
      </dsp:txXfrm>
    </dsp:sp>
    <dsp:sp modelId="{C6CBAFA2-D020-48F9-B6D2-C7CEA982F598}">
      <dsp:nvSpPr>
        <dsp:cNvPr id="0" name=""/>
        <dsp:cNvSpPr/>
      </dsp:nvSpPr>
      <dsp:spPr bwMode="white">
        <a:xfrm>
          <a:off x="0" y="2491898"/>
          <a:ext cx="10902315" cy="123051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40% die at level 1 facilities – clinics, district hospital</a:t>
          </a:r>
          <a:endParaRPr sz="3200" kern="1200" dirty="0"/>
        </a:p>
      </dsp:txBody>
      <dsp:txXfrm>
        <a:off x="60069" y="2551967"/>
        <a:ext cx="10782177" cy="1110372"/>
      </dsp:txXfrm>
    </dsp:sp>
    <dsp:sp modelId="{0630A816-72E9-455B-ADB5-518BD818CEEB}">
      <dsp:nvSpPr>
        <dsp:cNvPr id="0" name=""/>
        <dsp:cNvSpPr/>
      </dsp:nvSpPr>
      <dsp:spPr bwMode="white">
        <a:xfrm>
          <a:off x="0" y="3736697"/>
          <a:ext cx="10902315" cy="123051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200" kern="1200" dirty="0"/>
            <a:t>50% of maternal deaths occur within 24 hours</a:t>
          </a:r>
          <a:endParaRPr sz="3200" kern="1200" dirty="0"/>
        </a:p>
      </dsp:txBody>
      <dsp:txXfrm>
        <a:off x="60069" y="3796766"/>
        <a:ext cx="10782177" cy="11103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8C9DE5-B23E-4D42-8E49-3835DEA08574}">
      <dsp:nvSpPr>
        <dsp:cNvPr id="0" name=""/>
        <dsp:cNvSpPr/>
      </dsp:nvSpPr>
      <dsp:spPr>
        <a:xfrm>
          <a:off x="868679" y="0"/>
          <a:ext cx="9845040" cy="4995545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8C4FF4-5F8C-4306-98D8-43BC5B1534F2}">
      <dsp:nvSpPr>
        <dsp:cNvPr id="0" name=""/>
        <dsp:cNvSpPr/>
      </dsp:nvSpPr>
      <dsp:spPr bwMode="white">
        <a:xfrm>
          <a:off x="141" y="1498663"/>
          <a:ext cx="5649813" cy="199821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100" kern="1200"/>
            <a:t>Uterus can bleed up to 800cc/min  </a:t>
          </a:r>
        </a:p>
      </dsp:txBody>
      <dsp:txXfrm>
        <a:off x="97686" y="1596208"/>
        <a:ext cx="5454723" cy="1803128"/>
      </dsp:txXfrm>
    </dsp:sp>
    <dsp:sp modelId="{2F28210F-3D09-4D33-A603-2D25CAF36242}">
      <dsp:nvSpPr>
        <dsp:cNvPr id="0" name=""/>
        <dsp:cNvSpPr/>
      </dsp:nvSpPr>
      <dsp:spPr bwMode="white">
        <a:xfrm>
          <a:off x="5932445" y="1498663"/>
          <a:ext cx="5649813" cy="199821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4100" kern="1200" dirty="0"/>
            <a:t>Within 10 mins patient can collapse and die</a:t>
          </a:r>
        </a:p>
      </dsp:txBody>
      <dsp:txXfrm>
        <a:off x="6029990" y="1596208"/>
        <a:ext cx="5454723" cy="18031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A32FD-41E0-4CA5-B1D1-FE0B6E11D02B}">
      <dsp:nvSpPr>
        <dsp:cNvPr id="0" name=""/>
        <dsp:cNvSpPr/>
      </dsp:nvSpPr>
      <dsp:spPr bwMode="white">
        <a:xfrm>
          <a:off x="0" y="621397"/>
          <a:ext cx="10972800" cy="3270150"/>
        </a:xfrm>
        <a:prstGeom prst="roundRect">
          <a:avLst/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b="0" i="0" u="none" kern="1200" baseline="0">
              <a:solidFill>
                <a:schemeClr val="tx1"/>
              </a:solidFill>
              <a:rtl val="0"/>
            </a:rPr>
            <a:t>About 54%–93% of maternal deaths due to obstetric hemorrhage are preventable</a:t>
          </a:r>
          <a:r>
            <a:rPr lang="en-IN" sz="4400" b="0" i="0" u="none" kern="1200" baseline="0">
              <a:solidFill>
                <a:schemeClr val="tx1"/>
              </a:solidFill>
              <a:rtl val="0"/>
            </a:rPr>
            <a:t> </a:t>
          </a:r>
          <a:r>
            <a:rPr lang="en-US" sz="4400" b="0" i="0" u="none" kern="1200" baseline="0">
              <a:solidFill>
                <a:schemeClr val="tx1"/>
              </a:solidFill>
              <a:rtl val="0"/>
            </a:rPr>
            <a:t>when standardized and multidisciplinary programmes are implemented.</a:t>
          </a:r>
          <a:endParaRPr lang="en-US" altLang="en-US" sz="4400" b="0" i="0" u="none" kern="1200" baseline="0">
            <a:solidFill>
              <a:schemeClr val="tx1"/>
            </a:solidFill>
            <a:rtl val="0"/>
          </a:endParaRPr>
        </a:p>
      </dsp:txBody>
      <dsp:txXfrm>
        <a:off x="159636" y="781033"/>
        <a:ext cx="10653528" cy="2950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#1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#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#1">
  <dgm:title val=""/>
  <dgm:desc val=""/>
  <dgm:catLst>
    <dgm:cat type="3D" pri="11500"/>
  </dgm:catLst>
  <dgm:scene3d>
    <a:camera prst="isometricOffAxis2Left" zoom="95000"/>
    <a:lightRig rig="flat" dir="t"/>
  </dgm:scene3d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3/7/24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baseline="0" dirty="0"/>
              <a:t>The clinical working definition must include</a:t>
            </a:r>
            <a:r>
              <a:rPr lang="en-US" b="0" u="none" baseline="0" dirty="0"/>
              <a:t>:  </a:t>
            </a:r>
            <a:r>
              <a:rPr lang="en-US" b="1" i="1" u="none" baseline="0" dirty="0"/>
              <a:t>any bleeding from birth of a rate or amount that has the potential to deteriorate the condition of the mother and cause hemodynamic instability and shock</a:t>
            </a:r>
            <a:r>
              <a:rPr lang="en-US" b="0" u="none" baseline="0" dirty="0"/>
              <a:t>.   Notice we said, </a:t>
            </a:r>
            <a:r>
              <a:rPr lang="en-US" b="1" i="1" u="none" baseline="0" dirty="0"/>
              <a:t>“has the potential to” </a:t>
            </a:r>
            <a:r>
              <a:rPr lang="en-US" b="0" u="none" baseline="0" dirty="0"/>
              <a:t>deteriorate the condition of the mother.  Women must be recognized and treated </a:t>
            </a:r>
            <a:r>
              <a:rPr lang="en-US" b="1" i="1" u="none" baseline="0" dirty="0"/>
              <a:t>before</a:t>
            </a:r>
            <a:r>
              <a:rPr lang="en-US" b="1" u="none" baseline="0" dirty="0"/>
              <a:t> </a:t>
            </a:r>
            <a:r>
              <a:rPr lang="en-US" b="0" u="none" baseline="0" dirty="0"/>
              <a:t>they develop shock.</a:t>
            </a:r>
          </a:p>
          <a:p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0" i="1" dirty="0"/>
              <a:t>Key POINT:  </a:t>
            </a:r>
            <a:r>
              <a:rPr lang="en-US" b="1" i="1" dirty="0"/>
              <a:t>Women are dying or harmed because their PPH is under diagnosed and treated too late.   This should always be on the providers mind. </a:t>
            </a:r>
            <a:endParaRPr lang="en-IN" b="1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IN" b="1" i="1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can be done to make sure we detect PPH on the postpartum ward early, before large blood loss or signs of shock develop?</a:t>
            </a:r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Take time to discuss ideas with participants.  These may include: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Careful postpartum vitals and monitoring, including checking for bleeding.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Counseling of patient and family on warning signs to report to staff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Staffing issues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Careful staff communication on all patients and particularly at risk patients coming from the labor ward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Protocols written and followed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Access to emergency teams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F94619-23D9-7B45-A7C8-6A2F74C1611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743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关系图"/>
          <p:cNvPicPr>
            <a:picLocks noChangeAspect="1"/>
          </p:cNvPicPr>
          <p:nvPr/>
        </p:nvPicPr>
        <p:blipFill>
          <a:blip r:embed="rId2"/>
          <a:srcRect r="2528" b="10909"/>
          <a:stretch>
            <a:fillRect/>
          </a:stretch>
        </p:blipFill>
        <p:spPr>
          <a:xfrm>
            <a:off x="239184" y="692150"/>
            <a:ext cx="11885083" cy="6110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17" y="549275"/>
            <a:ext cx="12192000" cy="151130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44233" y="2492375"/>
            <a:ext cx="7393517" cy="12223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1007533" y="620713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  <a:t>3/7/24</a:t>
            </a:fld>
            <a:endParaRPr lang="en-US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3/7/24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117" y="333375"/>
            <a:ext cx="12192000" cy="100965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1027" name="Picture 3" descr="关系图"/>
          <p:cNvPicPr>
            <a:picLocks noChangeAspect="1"/>
          </p:cNvPicPr>
          <p:nvPr/>
        </p:nvPicPr>
        <p:blipFill>
          <a:blip r:embed="rId13"/>
          <a:srcRect t="1094" r="8122" b="13318"/>
          <a:stretch>
            <a:fillRect/>
          </a:stretch>
        </p:blipFill>
        <p:spPr>
          <a:xfrm>
            <a:off x="7730067" y="4438650"/>
            <a:ext cx="4453467" cy="2333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9" name="Rectangle 5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  <a:t>3/7/24</a:t>
            </a:fld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ldLvl="0" animBg="1"/>
      <p:bldP spid="1028" grpId="0" bldLvl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Post-Partum </a:t>
            </a:r>
            <a:r>
              <a:rPr lang="en-US" dirty="0" err="1">
                <a:solidFill>
                  <a:srgbClr val="FF0000"/>
                </a:solidFill>
              </a:rPr>
              <a:t>Haemorrhage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08BAF3-402A-7683-43C0-C4C6511B582A}"/>
              </a:ext>
            </a:extLst>
          </p:cNvPr>
          <p:cNvSpPr txBox="1"/>
          <p:nvPr/>
        </p:nvSpPr>
        <p:spPr>
          <a:xfrm>
            <a:off x="695753" y="3640149"/>
            <a:ext cx="10986760" cy="1754326"/>
          </a:xfrm>
          <a:prstGeom prst="rect">
            <a:avLst/>
          </a:prstGeom>
          <a:solidFill>
            <a:srgbClr val="FF85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LDI PPH CORE COMMITTEE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-Training materials prepared and curated by –</a:t>
            </a:r>
          </a:p>
          <a:p>
            <a:pPr algn="ctr"/>
            <a:endParaRPr lang="en-US" b="1" dirty="0"/>
          </a:p>
          <a:p>
            <a:pPr algn="ctr"/>
            <a:r>
              <a:rPr lang="en-US" dirty="0"/>
              <a:t>Dr Nandita </a:t>
            </a:r>
            <a:r>
              <a:rPr lang="en-US" dirty="0" err="1"/>
              <a:t>Palshetkar</a:t>
            </a:r>
            <a:r>
              <a:rPr lang="en-US" dirty="0"/>
              <a:t>, Dr Suvarna </a:t>
            </a:r>
            <a:r>
              <a:rPr lang="en-US" dirty="0" err="1"/>
              <a:t>Khadilkar</a:t>
            </a:r>
            <a:r>
              <a:rPr lang="en-US" dirty="0"/>
              <a:t>, Dr </a:t>
            </a:r>
            <a:r>
              <a:rPr lang="en-US" dirty="0" err="1"/>
              <a:t>Kiranmai</a:t>
            </a:r>
            <a:r>
              <a:rPr lang="en-US" dirty="0"/>
              <a:t> </a:t>
            </a:r>
            <a:r>
              <a:rPr lang="en-US" dirty="0" err="1"/>
              <a:t>Devineni</a:t>
            </a:r>
            <a:r>
              <a:rPr lang="en-US" dirty="0"/>
              <a:t>, Dr Seetha Pal, Dr Alka Pandey, Dr Uma Jaiswal, Dr </a:t>
            </a:r>
            <a:r>
              <a:rPr lang="en-US" dirty="0" err="1"/>
              <a:t>Shyjus</a:t>
            </a:r>
            <a:r>
              <a:rPr lang="en-US" dirty="0"/>
              <a:t> P, Dr </a:t>
            </a:r>
            <a:r>
              <a:rPr lang="en-US" dirty="0" err="1"/>
              <a:t>Basab</a:t>
            </a:r>
            <a:r>
              <a:rPr lang="en-US" dirty="0"/>
              <a:t> Mukherjee, Dr Niranjan Chavan, Dr </a:t>
            </a:r>
            <a:r>
              <a:rPr lang="en-US" dirty="0" err="1"/>
              <a:t>Ameya</a:t>
            </a:r>
            <a:r>
              <a:rPr lang="en-US" dirty="0"/>
              <a:t> </a:t>
            </a:r>
            <a:r>
              <a:rPr lang="en-US" dirty="0" err="1"/>
              <a:t>Purandare</a:t>
            </a:r>
            <a:r>
              <a:rPr lang="en-US"/>
              <a:t>, Ajey </a:t>
            </a:r>
            <a:r>
              <a:rPr lang="en-US" dirty="0"/>
              <a:t>Bhardwaj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5E9437-E8BA-FD8C-A1CB-4A6BB4C2E608}"/>
              </a:ext>
            </a:extLst>
          </p:cNvPr>
          <p:cNvSpPr txBox="1"/>
          <p:nvPr/>
        </p:nvSpPr>
        <p:spPr>
          <a:xfrm>
            <a:off x="695753" y="2591448"/>
            <a:ext cx="10986760" cy="923330"/>
          </a:xfrm>
          <a:prstGeom prst="rect">
            <a:avLst/>
          </a:prstGeom>
          <a:solidFill>
            <a:srgbClr val="FF85FF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/>
            </a:lvl1pPr>
          </a:lstStyle>
          <a:p>
            <a:r>
              <a:rPr lang="en-US" dirty="0"/>
              <a:t>LDI NATIONAL CORE TEAM</a:t>
            </a:r>
          </a:p>
          <a:p>
            <a:endParaRPr lang="en-US" dirty="0"/>
          </a:p>
          <a:p>
            <a:r>
              <a:rPr lang="en-US" dirty="0"/>
              <a:t>Dr Hrishikesh Pai – </a:t>
            </a:r>
            <a:r>
              <a:rPr lang="en-US" dirty="0" err="1"/>
              <a:t>Imm</a:t>
            </a:r>
            <a:r>
              <a:rPr lang="en-US"/>
              <a:t>. </a:t>
            </a:r>
            <a:r>
              <a:rPr lang="en-US" dirty="0"/>
              <a:t>Past President, Dr Madhuri Patel – Secretary General </a:t>
            </a:r>
          </a:p>
        </p:txBody>
      </p:sp>
    </p:spTree>
    <p:extLst>
      <p:ext uri="{BB962C8B-B14F-4D97-AF65-F5344CB8AC3E}">
        <p14:creationId xmlns:p14="http://schemas.microsoft.com/office/powerpoint/2010/main" val="1780925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A83C2-EE6B-4D23-9C5A-2FDBDDE4A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2" y="1073370"/>
            <a:ext cx="4218178" cy="5341390"/>
          </a:xfr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6600" b="1" dirty="0">
                <a:solidFill>
                  <a:srgbClr val="C00000"/>
                </a:solidFill>
              </a:rPr>
              <a:t>L</a:t>
            </a:r>
            <a:r>
              <a:rPr lang="en-US" sz="4800" b="1" dirty="0">
                <a:solidFill>
                  <a:schemeClr val="tx1"/>
                </a:solidFill>
              </a:rPr>
              <a:t>eadership </a:t>
            </a:r>
            <a:r>
              <a:rPr lang="en-US" sz="6600" b="1" dirty="0">
                <a:solidFill>
                  <a:srgbClr val="C00000"/>
                </a:solidFill>
              </a:rPr>
              <a:t>D</a:t>
            </a:r>
            <a:r>
              <a:rPr lang="en-US" sz="4800" b="1" dirty="0">
                <a:solidFill>
                  <a:schemeClr val="tx1"/>
                </a:solidFill>
              </a:rPr>
              <a:t>evelopment </a:t>
            </a:r>
            <a:r>
              <a:rPr lang="en-US" sz="6600" b="1" dirty="0">
                <a:solidFill>
                  <a:srgbClr val="C00000"/>
                </a:solidFill>
              </a:rPr>
              <a:t>I</a:t>
            </a:r>
            <a:r>
              <a:rPr lang="en-US" sz="4800" b="1" dirty="0">
                <a:solidFill>
                  <a:schemeClr val="tx1"/>
                </a:solidFill>
              </a:rPr>
              <a:t>nitiative</a:t>
            </a:r>
            <a:r>
              <a:rPr lang="en-US" sz="4800" b="1" dirty="0">
                <a:solidFill>
                  <a:srgbClr val="C00000"/>
                </a:solidFill>
              </a:rPr>
              <a:t>(LDI) - </a:t>
            </a:r>
            <a:br>
              <a:rPr lang="en-US" sz="3200" b="1" dirty="0">
                <a:solidFill>
                  <a:srgbClr val="C00000"/>
                </a:solidFill>
              </a:rPr>
            </a:br>
            <a:r>
              <a:rPr lang="en-US" sz="3200" b="1" dirty="0">
                <a:solidFill>
                  <a:srgbClr val="C00000"/>
                </a:solidFill>
              </a:rPr>
              <a:t>at a Glance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E8C7E48-A776-4AF1-875A-01AEFD1B78D2}"/>
              </a:ext>
            </a:extLst>
          </p:cNvPr>
          <p:cNvSpPr txBox="1">
            <a:spLocks/>
          </p:cNvSpPr>
          <p:nvPr/>
        </p:nvSpPr>
        <p:spPr>
          <a:xfrm>
            <a:off x="4924851" y="1451872"/>
            <a:ext cx="7092977" cy="5267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42913" indent="-1984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Calibri" panose="020F0502020204030204" pitchFamily="34" charset="0"/>
              <a:buChar char="›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63575" indent="-212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Calibri" panose="020F0502020204030204" pitchFamily="34" charset="0"/>
              <a:buChar char="»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3200" dirty="0">
                <a:solidFill>
                  <a:schemeClr val="tx1"/>
                </a:solidFill>
              </a:rPr>
              <a:t>A FIGO - FOGSI project</a:t>
            </a:r>
          </a:p>
          <a:p>
            <a:pPr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3200" b="0" i="0" u="none" strike="noStrike" dirty="0">
                <a:solidFill>
                  <a:schemeClr val="tx1"/>
                </a:solidFill>
              </a:rPr>
              <a:t>Funder: The Bill and Melinda Gates Foundation</a:t>
            </a:r>
          </a:p>
          <a:p>
            <a:pPr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3200" dirty="0">
                <a:solidFill>
                  <a:schemeClr val="tx1"/>
                </a:solidFill>
              </a:rPr>
              <a:t>C</a:t>
            </a:r>
            <a:r>
              <a:rPr lang="en-US" sz="3200" b="0" i="0" u="none" strike="noStrike" dirty="0">
                <a:solidFill>
                  <a:schemeClr val="tx1"/>
                </a:solidFill>
              </a:rPr>
              <a:t>ountries: </a:t>
            </a:r>
            <a:r>
              <a:rPr lang="en-US" sz="3200" b="1" i="0" u="none" strike="noStrike" dirty="0">
                <a:solidFill>
                  <a:schemeClr val="tx1"/>
                </a:solidFill>
              </a:rPr>
              <a:t>India</a:t>
            </a:r>
            <a:r>
              <a:rPr lang="en-US" sz="3200" b="0" i="0" u="none" strike="noStrike" dirty="0">
                <a:solidFill>
                  <a:schemeClr val="tx1"/>
                </a:solidFill>
              </a:rPr>
              <a:t>, Bangladesh, Ethiopia, Kenya, Nigeria and Pakistan</a:t>
            </a:r>
          </a:p>
          <a:p>
            <a:pPr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3200" dirty="0">
                <a:solidFill>
                  <a:schemeClr val="tx1"/>
                </a:solidFill>
              </a:rPr>
              <a:t>Duration: 4 years</a:t>
            </a:r>
          </a:p>
          <a:p>
            <a:pPr>
              <a:lnSpc>
                <a:spcPct val="110000"/>
              </a:lnSpc>
              <a:buClr>
                <a:schemeClr val="accent1"/>
              </a:buClr>
              <a:buSzPct val="100000"/>
            </a:pPr>
            <a:r>
              <a:rPr lang="en-US" sz="3200" dirty="0">
                <a:solidFill>
                  <a:schemeClr val="tx1"/>
                </a:solidFill>
              </a:rPr>
              <a:t>Goal: Improving maternal and newborn health outcomes</a:t>
            </a:r>
          </a:p>
        </p:txBody>
      </p:sp>
    </p:spTree>
    <p:extLst>
      <p:ext uri="{BB962C8B-B14F-4D97-AF65-F5344CB8AC3E}">
        <p14:creationId xmlns:p14="http://schemas.microsoft.com/office/powerpoint/2010/main" val="152537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A83C2-EE6B-4D23-9C5A-2FDBDDE4A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487" y="2564457"/>
            <a:ext cx="10298488" cy="573908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n-US" sz="3600" b="1" dirty="0"/>
              <a:t>LDI CORE FOCUS: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499974E3-4FD3-360C-BC62-DA3DBC07D5D7}"/>
              </a:ext>
            </a:extLst>
          </p:cNvPr>
          <p:cNvSpPr txBox="1">
            <a:spLocks/>
          </p:cNvSpPr>
          <p:nvPr/>
        </p:nvSpPr>
        <p:spPr>
          <a:xfrm>
            <a:off x="779487" y="3235252"/>
            <a:ext cx="10928808" cy="344475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42913" indent="-1984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Calibri" panose="020F0502020204030204" pitchFamily="34" charset="0"/>
              <a:buChar char="›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63575" indent="-212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Calibri" panose="020F0502020204030204" pitchFamily="34" charset="0"/>
              <a:buChar char="»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3712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Effective Coverage of specific clinical interventions (PPH, </a:t>
            </a:r>
            <a:r>
              <a:rPr lang="en-US" sz="2000" dirty="0" err="1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Anaemia</a:t>
            </a:r>
            <a:r>
              <a:rPr lang="en-US" sz="20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 at implementing facilities</a:t>
            </a:r>
          </a:p>
          <a:p>
            <a:pPr marL="493712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 lang="en-US" sz="2000" dirty="0">
              <a:solidFill>
                <a:schemeClr val="tx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3712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What are the barriers to effective coverage of those interventions</a:t>
            </a:r>
          </a:p>
          <a:p>
            <a:pPr marL="493712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endParaRPr lang="en-US" sz="2000" dirty="0">
              <a:solidFill>
                <a:schemeClr val="tx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93712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Implementation of strategies to address those barriers and increase uptake and adoption of clinical interventions.</a:t>
            </a:r>
          </a:p>
          <a:p>
            <a:pPr marL="708025" lvl="1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Identify and Create a large pool of Leaders</a:t>
            </a:r>
          </a:p>
          <a:p>
            <a:pPr marL="708025" lvl="1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Leadership Empowerment</a:t>
            </a:r>
            <a:endParaRPr lang="en-US" sz="2000" dirty="0">
              <a:solidFill>
                <a:schemeClr val="tx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08025" lvl="1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Gender – Roadmap and LDI Voices</a:t>
            </a:r>
            <a:endParaRPr lang="en-US" sz="2000" dirty="0">
              <a:solidFill>
                <a:schemeClr val="tx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08025" lvl="1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Advocacy</a:t>
            </a:r>
          </a:p>
          <a:p>
            <a:pPr marL="36512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endParaRPr lang="en-US" sz="2000" dirty="0">
              <a:solidFill>
                <a:schemeClr val="tx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8A9C944-ED3F-4099-81D3-8BF23D814064}"/>
              </a:ext>
            </a:extLst>
          </p:cNvPr>
          <p:cNvSpPr txBox="1">
            <a:spLocks/>
          </p:cNvSpPr>
          <p:nvPr/>
        </p:nvSpPr>
        <p:spPr>
          <a:xfrm>
            <a:off x="779487" y="102935"/>
            <a:ext cx="10298488" cy="5739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LDI AIM: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813276EB-8A50-0BFA-D0B9-AD26901F399A}"/>
              </a:ext>
            </a:extLst>
          </p:cNvPr>
          <p:cNvSpPr txBox="1">
            <a:spLocks/>
          </p:cNvSpPr>
          <p:nvPr/>
        </p:nvSpPr>
        <p:spPr>
          <a:xfrm>
            <a:off x="779487" y="737982"/>
            <a:ext cx="10928808" cy="167638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42913" indent="-1984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Calibri" panose="020F0502020204030204" pitchFamily="34" charset="0"/>
              <a:buChar char="›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63575" indent="-212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Calibri" panose="020F0502020204030204" pitchFamily="34" charset="0"/>
              <a:buChar char="»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3712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Strengthening Leadership skills </a:t>
            </a:r>
          </a:p>
          <a:p>
            <a:pPr marL="493712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Increase adoption of maternal and newborn interventions</a:t>
            </a:r>
          </a:p>
          <a:p>
            <a:pPr marL="493712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Address the barriers </a:t>
            </a:r>
          </a:p>
          <a:p>
            <a:pPr marL="493712" indent="-4572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lang="en-US" sz="2000" dirty="0">
                <a:solidFill>
                  <a:schemeClr val="tx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Building a gender-transformative approach to champion women in leadership</a:t>
            </a:r>
          </a:p>
        </p:txBody>
      </p:sp>
    </p:spTree>
    <p:extLst>
      <p:ext uri="{BB962C8B-B14F-4D97-AF65-F5344CB8AC3E}">
        <p14:creationId xmlns:p14="http://schemas.microsoft.com/office/powerpoint/2010/main" val="3245536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2538" y="2817812"/>
            <a:ext cx="8826500" cy="1222375"/>
          </a:xfrm>
        </p:spPr>
        <p:txBody>
          <a:bodyPr/>
          <a:lstStyle/>
          <a:p>
            <a:r>
              <a:rPr lang="en-IN" altLang="en-US" dirty="0"/>
              <a:t>Background and Introduction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819359"/>
            <a:ext cx="10515600" cy="2852737"/>
          </a:xfrm>
        </p:spPr>
        <p:txBody>
          <a:bodyPr/>
          <a:lstStyle/>
          <a:p>
            <a:br>
              <a:rPr lang="en-IN" altLang="en-US" sz="3600" dirty="0"/>
            </a:br>
            <a:br>
              <a:rPr lang="en-US" sz="3600" dirty="0"/>
            </a:br>
            <a:r>
              <a:rPr lang="en-US" sz="3600" dirty="0"/>
              <a:t>Postpartum hemorrhage, defined as</a:t>
            </a:r>
            <a:br>
              <a:rPr lang="en-US" sz="3600" dirty="0"/>
            </a:br>
            <a:r>
              <a:rPr lang="en-US" sz="3600" dirty="0"/>
              <a:t>blood loss of at least 500 ml after birth,</a:t>
            </a:r>
            <a:r>
              <a:rPr lang="en-IN" altLang="en-US" sz="3600" dirty="0"/>
              <a:t>regardless of delivery-</a:t>
            </a:r>
            <a:r>
              <a:rPr lang="en-IN" altLang="en-US" sz="2000" i="1" dirty="0"/>
              <a:t>RCOG 2016, FOGSI 2015, EMOTIVE Trial</a:t>
            </a:r>
            <a:br>
              <a:rPr lang="en-US" sz="3600" dirty="0"/>
            </a:br>
            <a:endParaRPr lang="en-IN" altLang="en-US" sz="2400" i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0A2C919-5DC7-9CA5-54E6-DD065E98E5AA}"/>
              </a:ext>
            </a:extLst>
          </p:cNvPr>
          <p:cNvSpPr txBox="1">
            <a:spLocks/>
          </p:cNvSpPr>
          <p:nvPr/>
        </p:nvSpPr>
        <p:spPr>
          <a:xfrm>
            <a:off x="468571" y="488614"/>
            <a:ext cx="11242158" cy="74541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r>
              <a:rPr lang="en-US" sz="3600" b="1" dirty="0"/>
              <a:t>PPH Definition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921" y="251564"/>
            <a:ext cx="11242158" cy="1143000"/>
          </a:xfrm>
        </p:spPr>
        <p:txBody>
          <a:bodyPr/>
          <a:lstStyle/>
          <a:p>
            <a:r>
              <a:rPr lang="en-US" sz="3600" b="1" dirty="0"/>
              <a:t>PPH is the most common cause of Maternal Death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399"/>
            <a:ext cx="10972800" cy="4525963"/>
          </a:xfrm>
        </p:spPr>
        <p:txBody>
          <a:bodyPr/>
          <a:lstStyle/>
          <a:p>
            <a:r>
              <a:rPr lang="en-US" dirty="0"/>
              <a:t>…..accounting for about 35% of all maternal</a:t>
            </a:r>
            <a:r>
              <a:rPr lang="en-IN" altLang="en-US" dirty="0"/>
              <a:t> </a:t>
            </a:r>
            <a:r>
              <a:rPr lang="en-US" dirty="0"/>
              <a:t>deaths worldwide. </a:t>
            </a:r>
          </a:p>
          <a:p>
            <a:r>
              <a:rPr lang="en-US" dirty="0"/>
              <a:t>…..incidence of PPH is 2% – 4% after vaginal delivery and 6% after a cesarean</a:t>
            </a:r>
            <a:r>
              <a:rPr lang="en-IN" altLang="en-US" dirty="0"/>
              <a:t> </a:t>
            </a:r>
            <a:r>
              <a:rPr lang="en-US" dirty="0"/>
              <a:t>section.</a:t>
            </a:r>
          </a:p>
          <a:p>
            <a:endParaRPr lang="en-US" dirty="0"/>
          </a:p>
          <a:p>
            <a:pPr marL="0" indent="0">
              <a:buNone/>
            </a:pPr>
            <a:endParaRPr lang="en-US" sz="2000" i="1" dirty="0"/>
          </a:p>
          <a:p>
            <a:pPr marL="0" indent="0">
              <a:buNone/>
            </a:pPr>
            <a:endParaRPr lang="en-US" sz="2000" i="1" dirty="0"/>
          </a:p>
          <a:p>
            <a:pPr marL="0" indent="0">
              <a:buNone/>
            </a:pPr>
            <a:r>
              <a:rPr lang="en-US" sz="2000" i="1" dirty="0"/>
              <a:t>PPH Prevention and</a:t>
            </a:r>
            <a:r>
              <a:rPr lang="en-IN" altLang="en-US" sz="2000" i="1" dirty="0"/>
              <a:t> </a:t>
            </a:r>
            <a:r>
              <a:rPr lang="en-US" sz="2000" i="1" dirty="0"/>
              <a:t>Management : Updated PPH Guidelines </a:t>
            </a:r>
            <a:r>
              <a:rPr lang="en-IN" altLang="en-US" sz="2000" i="1" dirty="0"/>
              <a:t> </a:t>
            </a:r>
            <a:r>
              <a:rPr lang="en-US" sz="2000" i="1" dirty="0"/>
              <a:t>SEPTEMBER 2022</a:t>
            </a:r>
            <a:r>
              <a:rPr lang="en-IN" altLang="en-US" sz="2000" i="1" dirty="0"/>
              <a:t> -FOGSI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758" y="303028"/>
            <a:ext cx="11348483" cy="760228"/>
          </a:xfrm>
        </p:spPr>
        <p:txBody>
          <a:bodyPr/>
          <a:lstStyle/>
          <a:p>
            <a:r>
              <a:rPr lang="en-IN" sz="3200" b="1" dirty="0"/>
              <a:t>Some more painful facts - PPH related Maternal Deaths…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0442956"/>
              </p:ext>
            </p:extLst>
          </p:nvPr>
        </p:nvGraphicFramePr>
        <p:xfrm>
          <a:off x="644842" y="1585462"/>
          <a:ext cx="10902315" cy="4969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PPH – Fastest of Killers ??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8176649"/>
              </p:ext>
            </p:extLst>
          </p:nvPr>
        </p:nvGraphicFramePr>
        <p:xfrm>
          <a:off x="304800" y="1862455"/>
          <a:ext cx="11582400" cy="4995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3600" b="1" dirty="0"/>
              <a:t>How Fast can PPH or Obstetric Haemorrhage lead to MD?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4379" y="1652792"/>
            <a:ext cx="4215016" cy="4905457"/>
          </a:xfrm>
          <a:prstGeom prst="rect">
            <a:avLst/>
          </a:prstGeom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5487251" y="5702645"/>
            <a:ext cx="586122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 dirty="0"/>
              <a:t>Ref: Maine </a:t>
            </a:r>
            <a:r>
              <a:rPr lang="en-US" altLang="en-US" b="1" dirty="0" err="1"/>
              <a:t>D:Safe</a:t>
            </a:r>
            <a:r>
              <a:rPr lang="en-US" altLang="en-US" b="1" dirty="0"/>
              <a:t> motherhood </a:t>
            </a:r>
            <a:r>
              <a:rPr lang="en-US" altLang="en-US" b="1" dirty="0" err="1"/>
              <a:t>programmes</a:t>
            </a:r>
            <a:r>
              <a:rPr lang="en-US" altLang="en-US" b="1" dirty="0"/>
              <a:t>: options and issues, </a:t>
            </a:r>
            <a:r>
              <a:rPr lang="en-US" altLang="en-US" b="1" dirty="0" err="1"/>
              <a:t>centre</a:t>
            </a:r>
            <a:r>
              <a:rPr lang="en-US" altLang="en-US" b="1" dirty="0"/>
              <a:t>  for population and family health, 1991</a:t>
            </a:r>
          </a:p>
        </p:txBody>
      </p:sp>
      <p:sp>
        <p:nvSpPr>
          <p:cNvPr id="6" name="Rectangle 5"/>
          <p:cNvSpPr/>
          <p:nvPr/>
        </p:nvSpPr>
        <p:spPr>
          <a:xfrm>
            <a:off x="5585607" y="2274838"/>
            <a:ext cx="59967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PPH </a:t>
            </a:r>
            <a:r>
              <a:rPr lang="en-US" sz="3600" dirty="0"/>
              <a:t>recognized as </a:t>
            </a:r>
            <a:r>
              <a:rPr lang="en-US" sz="3600" dirty="0">
                <a:solidFill>
                  <a:schemeClr val="tx1"/>
                </a:solidFill>
              </a:rPr>
              <a:t>QUICKEST OF KILLERS as early as 1991…yet MD is a reality !! 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45C431C8-5001-EA7A-AFE5-E90A99DAD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7251" y="5128322"/>
            <a:ext cx="58612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 dirty="0"/>
              <a:t>MD – Maternal Death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 dirty="0"/>
              <a:t>And its Preventable ...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4739606"/>
              </p:ext>
            </p:extLst>
          </p:nvPr>
        </p:nvGraphicFramePr>
        <p:xfrm>
          <a:off x="459120" y="1662253"/>
          <a:ext cx="10972800" cy="45129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</a:ln>
        </p:spPr>
        <p:txBody>
          <a:bodyPr anchor="ctr" anchorCtr="0"/>
          <a:lstStyle/>
          <a:p>
            <a:r>
              <a:rPr lang="en-IN" b="1" dirty="0">
                <a:sym typeface="+mn-ea"/>
              </a:rPr>
              <a:t>Reasons for high mortality from PPH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cap="small" dirty="0">
                <a:solidFill>
                  <a:schemeClr val="dk1"/>
                </a:solidFill>
                <a:sym typeface="+mn-ea"/>
              </a:rPr>
              <a:t>FAILURE TO RECOGNISE EXCESSIVE BLOOD LOSS AND ESTIMATE AMOUNT OF BLOOD LOSS</a:t>
            </a:r>
          </a:p>
          <a:p>
            <a:pPr marL="0" indent="0">
              <a:buNone/>
            </a:pPr>
            <a:endParaRPr lang="en-IN" cap="small" dirty="0">
              <a:solidFill>
                <a:schemeClr val="dk1"/>
              </a:solidFill>
              <a:sym typeface="+mn-ea"/>
            </a:endParaRPr>
          </a:p>
          <a:p>
            <a:r>
              <a:rPr lang="en-IN" cap="small" dirty="0">
                <a:solidFill>
                  <a:schemeClr val="dk1"/>
                </a:solidFill>
                <a:sym typeface="+mn-ea"/>
              </a:rPr>
              <a:t>FAILURE TO </a:t>
            </a:r>
            <a:r>
              <a:rPr lang="en-IN" cap="small" dirty="0">
                <a:solidFill>
                  <a:schemeClr val="accent4"/>
                </a:solidFill>
                <a:uFillTx/>
                <a:sym typeface="+mn-ea"/>
              </a:rPr>
              <a:t>PROVIDE </a:t>
            </a:r>
            <a:r>
              <a:rPr lang="en-IN" cap="small" dirty="0">
                <a:solidFill>
                  <a:schemeClr val="dk1"/>
                </a:solidFill>
                <a:sym typeface="+mn-ea"/>
              </a:rPr>
              <a:t>TIMELY TREATMENT FOR THE CAUSE OF PPH</a:t>
            </a:r>
          </a:p>
          <a:p>
            <a:endParaRPr lang="en-IN" cap="small" dirty="0">
              <a:solidFill>
                <a:schemeClr val="dk1"/>
              </a:solidFill>
              <a:sym typeface="+mn-ea"/>
            </a:endParaRPr>
          </a:p>
          <a:p>
            <a:r>
              <a:rPr lang="en-IN" cap="small" dirty="0">
                <a:solidFill>
                  <a:schemeClr val="dk1"/>
                </a:solidFill>
                <a:sym typeface="+mn-ea"/>
              </a:rPr>
              <a:t>FAILURE TO PROVDE EARLY AND ADEQUATE  FLUID REPLACEMENT AND TREATMENT FOR SHOCK</a:t>
            </a:r>
            <a:endParaRPr cap="small" dirty="0">
              <a:solidFill>
                <a:schemeClr val="dk1"/>
              </a:solidFill>
            </a:endParaRPr>
          </a:p>
          <a:p>
            <a:endParaRPr cap="small" dirty="0">
              <a:solidFill>
                <a:schemeClr val="dk1"/>
              </a:solidFill>
            </a:endParaRPr>
          </a:p>
          <a:p>
            <a:endParaRPr cap="small" dirty="0">
              <a:solidFill>
                <a:schemeClr val="dk1"/>
              </a:solidFill>
            </a:endParaRPr>
          </a:p>
          <a:p>
            <a:endParaRPr lang="en-US" cap="small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94943"/>
          </a:xfrm>
          <a:noFill/>
          <a:ln w="9525">
            <a:noFill/>
          </a:ln>
        </p:spPr>
        <p:txBody>
          <a:bodyPr anchor="ctr" anchorCtr="0"/>
          <a:lstStyle/>
          <a:p>
            <a:r>
              <a:rPr lang="en-IN" altLang="en-US" b="1" dirty="0"/>
              <a:t>Challenges in Management of PPH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altLang="en-US" sz="2800" dirty="0"/>
              <a:t>Challenge ONE -  estimation of blood loss </a:t>
            </a:r>
            <a:endParaRPr lang="en-US" sz="2800" dirty="0"/>
          </a:p>
          <a:p>
            <a:r>
              <a:rPr lang="en-US" sz="2800" dirty="0"/>
              <a:t>Challenge TWO - delayed or inconsistent</a:t>
            </a:r>
            <a:r>
              <a:rPr lang="en-IN" altLang="en-US" sz="2800" dirty="0"/>
              <a:t> </a:t>
            </a:r>
            <a:r>
              <a:rPr lang="en-US" sz="2800" dirty="0"/>
              <a:t>use of interventions for the management of</a:t>
            </a:r>
            <a:r>
              <a:rPr lang="en-IN" altLang="en-US" sz="2800" dirty="0"/>
              <a:t> </a:t>
            </a:r>
            <a:r>
              <a:rPr lang="en-US" sz="2800" dirty="0"/>
              <a:t>postpartum hemorrhage. </a:t>
            </a:r>
          </a:p>
          <a:p>
            <a:r>
              <a:rPr lang="en-US" sz="2800" dirty="0"/>
              <a:t>Treatments for postpartum</a:t>
            </a:r>
            <a:r>
              <a:rPr lang="en-IN" altLang="en-US" sz="2800" dirty="0"/>
              <a:t> </a:t>
            </a:r>
            <a:r>
              <a:rPr lang="en-US" sz="2800" dirty="0"/>
              <a:t>hemorrhage are often administered in a</a:t>
            </a:r>
            <a:r>
              <a:rPr lang="en-IN" altLang="en-US" sz="2800" dirty="0"/>
              <a:t> </a:t>
            </a:r>
            <a:r>
              <a:rPr lang="en-US" sz="2800" dirty="0"/>
              <a:t>sequential manner; a health care provider administers</a:t>
            </a:r>
            <a:r>
              <a:rPr lang="en-IN" altLang="en-US" sz="2800" dirty="0"/>
              <a:t> </a:t>
            </a:r>
            <a:r>
              <a:rPr lang="en-US" sz="2800" dirty="0"/>
              <a:t>an intervention and waits to see whether</a:t>
            </a:r>
            <a:r>
              <a:rPr lang="en-IN" altLang="en-US" sz="2800" dirty="0"/>
              <a:t> </a:t>
            </a:r>
            <a:r>
              <a:rPr lang="en-US" sz="2800" dirty="0"/>
              <a:t>it has had an effect before another intervention</a:t>
            </a:r>
            <a:r>
              <a:rPr lang="en-IN" altLang="en-US" sz="2800" dirty="0"/>
              <a:t> </a:t>
            </a:r>
            <a:r>
              <a:rPr lang="en-US" sz="2800" dirty="0"/>
              <a:t>is administered.</a:t>
            </a:r>
          </a:p>
          <a:p>
            <a:r>
              <a:rPr lang="en-US" sz="2800" b="1" dirty="0">
                <a:highlight>
                  <a:srgbClr val="FFFF00"/>
                </a:highlight>
              </a:rPr>
              <a:t>However, postpartum hemorrhage</a:t>
            </a:r>
            <a:r>
              <a:rPr lang="en-IN" altLang="en-US" sz="2800" b="1" dirty="0">
                <a:highlight>
                  <a:srgbClr val="FFFF00"/>
                </a:highlight>
              </a:rPr>
              <a:t> </a:t>
            </a:r>
            <a:r>
              <a:rPr lang="en-US" sz="2800" b="1" dirty="0">
                <a:highlight>
                  <a:srgbClr val="FFFF00"/>
                </a:highlight>
              </a:rPr>
              <a:t>is a time - critical condition, and delays in</a:t>
            </a:r>
            <a:r>
              <a:rPr lang="en-IN" altLang="en-US" sz="2800" b="1" dirty="0">
                <a:highlight>
                  <a:srgbClr val="FFFF00"/>
                </a:highlight>
              </a:rPr>
              <a:t> </a:t>
            </a:r>
            <a:r>
              <a:rPr lang="en-US" sz="2800" b="1" dirty="0">
                <a:highlight>
                  <a:srgbClr val="FFFF00"/>
                </a:highlight>
              </a:rPr>
              <a:t>the use of lifesaving interventions can result in</a:t>
            </a:r>
            <a:r>
              <a:rPr lang="en-IN" altLang="en-US" sz="2800" b="1" dirty="0">
                <a:highlight>
                  <a:srgbClr val="FFFF00"/>
                </a:highlight>
              </a:rPr>
              <a:t> </a:t>
            </a:r>
            <a:r>
              <a:rPr lang="en-US" sz="2800" b="1" dirty="0">
                <a:highlight>
                  <a:srgbClr val="FFFF00"/>
                </a:highlight>
              </a:rPr>
              <a:t>loss of life.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609600" y="6398696"/>
            <a:ext cx="9248790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dirty="0"/>
              <a:t>N </a:t>
            </a:r>
            <a:r>
              <a:rPr lang="en-US" dirty="0" err="1"/>
              <a:t>Engl</a:t>
            </a:r>
            <a:r>
              <a:rPr lang="en-US" dirty="0"/>
              <a:t> J Med 2023;389:11-21. DOI: 10.1056/NEJMoa2303966</a:t>
            </a:r>
            <a:r>
              <a:rPr lang="en-IN" altLang="en-US" dirty="0"/>
              <a:t>  EMOTIVE TRIAL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Priority…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STOP the bleeding </a:t>
            </a:r>
          </a:p>
          <a:p>
            <a:pPr lvl="1"/>
            <a:r>
              <a:rPr lang="en-US" dirty="0"/>
              <a:t>before the patient develops</a:t>
            </a:r>
            <a:r>
              <a:rPr lang="en-IN" altLang="en-US" dirty="0"/>
              <a:t> </a:t>
            </a:r>
            <a:r>
              <a:rPr lang="en-US" dirty="0"/>
              <a:t>coagulation problems </a:t>
            </a:r>
          </a:p>
          <a:p>
            <a:pPr lvl="1"/>
            <a:r>
              <a:rPr lang="en-US" dirty="0"/>
              <a:t>organ damage from under-perfusion.</a:t>
            </a:r>
          </a:p>
          <a:p>
            <a:pPr lvl="1"/>
            <a:endParaRPr lang="en-US" dirty="0"/>
          </a:p>
          <a:p>
            <a:r>
              <a:rPr lang="en-US" dirty="0"/>
              <a:t>Conservative approaches should be tried first, rapidly moving to</a:t>
            </a:r>
            <a:r>
              <a:rPr lang="en-IN" altLang="en-US" dirty="0"/>
              <a:t> </a:t>
            </a:r>
            <a:r>
              <a:rPr lang="en-US" dirty="0"/>
              <a:t>more invasive procedures if these do not work.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382773" y="6157520"/>
            <a:ext cx="9224778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i="1" dirty="0">
                <a:sym typeface="+mn-ea"/>
              </a:rPr>
              <a:t>FIGO recommendations on the management of postpartum</a:t>
            </a:r>
            <a:r>
              <a:rPr lang="en-IN" altLang="en-US" sz="2000" i="1" dirty="0">
                <a:sym typeface="+mn-ea"/>
              </a:rPr>
              <a:t> </a:t>
            </a:r>
            <a:r>
              <a:rPr lang="en-US" sz="2000" i="1" dirty="0">
                <a:sym typeface="+mn-ea"/>
              </a:rPr>
              <a:t>hemorrhage 2022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First 24hrs …Critical 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deaths due to severe PPH seem to occur during the first 24 hours after birth. </a:t>
            </a:r>
          </a:p>
          <a:p>
            <a:endParaRPr lang="en-US" dirty="0"/>
          </a:p>
          <a:p>
            <a:r>
              <a:rPr lang="en-US" dirty="0"/>
              <a:t>The transition</a:t>
            </a:r>
            <a:r>
              <a:rPr lang="en-IN" altLang="en-US" dirty="0"/>
              <a:t> </a:t>
            </a:r>
            <a:r>
              <a:rPr lang="en-US" dirty="0"/>
              <a:t>of hemorrhage from the compensated to the decompensated stage is rapid and easily</a:t>
            </a:r>
            <a:r>
              <a:rPr lang="en-IN" altLang="en-US" dirty="0"/>
              <a:t> </a:t>
            </a:r>
            <a:r>
              <a:rPr lang="en-US" dirty="0"/>
              <a:t>overlooked. Hence, prediction, early recognition, and intervention are crucial for lowering the</a:t>
            </a:r>
            <a:r>
              <a:rPr lang="en-IN" altLang="en-US" dirty="0"/>
              <a:t> </a:t>
            </a:r>
            <a:r>
              <a:rPr lang="en-US" dirty="0"/>
              <a:t>risk of severe PPH or improving its clinical outcomes.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b="1" dirty="0"/>
              <a:t>PPH and Anaemia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Anemia is strongly associated with postpartum </a:t>
            </a:r>
            <a:r>
              <a:rPr lang="en-US" dirty="0" err="1"/>
              <a:t>haemorrhage</a:t>
            </a:r>
            <a:r>
              <a:rPr lang="en-US" dirty="0"/>
              <a:t> and the risk of death or near miss.</a:t>
            </a:r>
          </a:p>
          <a:p>
            <a:endParaRPr lang="en-US" dirty="0"/>
          </a:p>
          <a:p>
            <a:r>
              <a:rPr lang="en-US" dirty="0"/>
              <a:t>Attention should be given to the prevention and treatment of anemia in women of reproductive age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6B130F44-71EF-0150-8273-5E1F6F003060}"/>
              </a:ext>
            </a:extLst>
          </p:cNvPr>
          <p:cNvSpPr txBox="1"/>
          <p:nvPr/>
        </p:nvSpPr>
        <p:spPr>
          <a:xfrm>
            <a:off x="382773" y="6157520"/>
            <a:ext cx="9224778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i="1" dirty="0">
                <a:sym typeface="+mn-ea"/>
              </a:rPr>
              <a:t>Women 2 Trial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451" y="295903"/>
            <a:ext cx="11157098" cy="1143000"/>
          </a:xfrm>
        </p:spPr>
        <p:txBody>
          <a:bodyPr/>
          <a:lstStyle/>
          <a:p>
            <a:r>
              <a:rPr lang="en-IN" altLang="en-US" sz="4000" b="1" dirty="0"/>
              <a:t>Impact of maternal age and still births in PPH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76645"/>
            <a:ext cx="10972800" cy="4525963"/>
          </a:xfrm>
        </p:spPr>
        <p:txBody>
          <a:bodyPr/>
          <a:lstStyle/>
          <a:p>
            <a:r>
              <a:rPr lang="en-US" sz="3600" dirty="0"/>
              <a:t>The odds of death increased</a:t>
            </a:r>
            <a:r>
              <a:rPr lang="en-IN" altLang="en-US" sz="3600" dirty="0"/>
              <a:t> </a:t>
            </a:r>
            <a:r>
              <a:rPr lang="en-US" sz="3600" dirty="0"/>
              <a:t>with increasing age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The odds of death for</a:t>
            </a:r>
            <a:r>
              <a:rPr lang="en-IN" altLang="en-US" sz="3600" dirty="0"/>
              <a:t> </a:t>
            </a:r>
            <a:r>
              <a:rPr lang="en-US" sz="3600" dirty="0"/>
              <a:t>mothers with stillbirths was five times higher than for</a:t>
            </a:r>
            <a:r>
              <a:rPr lang="en-IN" altLang="en-US" sz="3600" dirty="0"/>
              <a:t> </a:t>
            </a:r>
            <a:r>
              <a:rPr lang="en-US" sz="3600" dirty="0"/>
              <a:t>those with live infants </a:t>
            </a:r>
          </a:p>
          <a:p>
            <a:pPr lvl="1"/>
            <a:r>
              <a:rPr lang="en-US" sz="3200" dirty="0"/>
              <a:t>Over one third of the women</a:t>
            </a:r>
            <a:r>
              <a:rPr lang="en-IN" altLang="en-US" sz="3200" dirty="0"/>
              <a:t> </a:t>
            </a:r>
            <a:r>
              <a:rPr lang="en-US" sz="3200" dirty="0"/>
              <a:t>who died (35.1%) gave birth to a stillborn baby, compared</a:t>
            </a:r>
            <a:r>
              <a:rPr lang="en-IN" altLang="en-US" sz="3200" dirty="0"/>
              <a:t> </a:t>
            </a:r>
            <a:r>
              <a:rPr lang="en-US" sz="3200" dirty="0"/>
              <a:t>to less than one tenth (9.3%) of those who survived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First, all should be done to avoid PPH </a:t>
            </a:r>
          </a:p>
          <a:p>
            <a:r>
              <a:rPr lang="en-US" sz="2800" dirty="0"/>
              <a:t>R</a:t>
            </a:r>
            <a:r>
              <a:rPr lang="en-US" sz="2800" u="sng" dirty="0"/>
              <a:t>educe</a:t>
            </a:r>
            <a:r>
              <a:rPr lang="en-IN" altLang="en-US" sz="2800" u="sng" dirty="0"/>
              <a:t> </a:t>
            </a:r>
            <a:r>
              <a:rPr lang="en-US" sz="2800" u="sng" dirty="0"/>
              <a:t>the need for expensive, lifesaving surgical interventions</a:t>
            </a:r>
          </a:p>
          <a:p>
            <a:r>
              <a:rPr lang="en-US" sz="2800" dirty="0"/>
              <a:t>Health workers at all levels of care (particularly in LMICs) need</a:t>
            </a:r>
            <a:r>
              <a:rPr lang="en-IN" altLang="en-US" sz="2800" dirty="0"/>
              <a:t> </a:t>
            </a:r>
            <a:r>
              <a:rPr lang="en-US" sz="2800" dirty="0"/>
              <a:t>to have </a:t>
            </a:r>
          </a:p>
          <a:p>
            <a:pPr lvl="1"/>
            <a:r>
              <a:rPr lang="en-US" sz="2400" u="sng" dirty="0"/>
              <a:t>access to appropriate medications</a:t>
            </a:r>
            <a:r>
              <a:rPr lang="en-US" sz="2400" dirty="0"/>
              <a:t> </a:t>
            </a:r>
          </a:p>
          <a:p>
            <a:pPr lvl="1"/>
            <a:r>
              <a:rPr lang="en-US" sz="2400" u="sng" dirty="0"/>
              <a:t>training in PPH</a:t>
            </a:r>
            <a:r>
              <a:rPr lang="en-IN" altLang="en-US" sz="2400" u="sng" dirty="0"/>
              <a:t> </a:t>
            </a:r>
            <a:r>
              <a:rPr lang="en-US" sz="2400" u="sng" dirty="0"/>
              <a:t>prevention and management procedures</a:t>
            </a:r>
            <a:endParaRPr lang="en-US" sz="2800" u="sng" dirty="0"/>
          </a:p>
          <a:p>
            <a:r>
              <a:rPr lang="en-US" sz="2800" dirty="0"/>
              <a:t>All attempts should be</a:t>
            </a:r>
            <a:r>
              <a:rPr lang="en-IN" altLang="en-US" sz="2800" dirty="0"/>
              <a:t> </a:t>
            </a:r>
            <a:r>
              <a:rPr lang="en-US" sz="2800" dirty="0"/>
              <a:t>made to reduce PPH using </a:t>
            </a:r>
            <a:r>
              <a:rPr lang="en-US" sz="2800" u="sng" dirty="0"/>
              <a:t>cost-effective, resource-appropriate</a:t>
            </a:r>
            <a:r>
              <a:rPr lang="en-IN" altLang="en-US" sz="2800" u="sng" dirty="0"/>
              <a:t> </a:t>
            </a:r>
            <a:r>
              <a:rPr lang="en-US" sz="2800" u="sng" dirty="0"/>
              <a:t>interventions.</a:t>
            </a:r>
            <a:r>
              <a:rPr lang="en-US" sz="2800" dirty="0"/>
              <a:t> </a:t>
            </a:r>
            <a:endParaRPr lang="en-US" sz="2800" u="sng" dirty="0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BF831AD2-6D58-B0A1-3B2D-F420BA94CAA3}"/>
              </a:ext>
            </a:extLst>
          </p:cNvPr>
          <p:cNvSpPr txBox="1"/>
          <p:nvPr/>
        </p:nvSpPr>
        <p:spPr>
          <a:xfrm>
            <a:off x="382773" y="6157520"/>
            <a:ext cx="9224778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000" i="1" dirty="0">
                <a:sym typeface="+mn-ea"/>
              </a:rPr>
              <a:t>FIGO recommendations on the management of postpartum</a:t>
            </a:r>
            <a:r>
              <a:rPr lang="en-IN" altLang="en-US" sz="2000" i="1" dirty="0">
                <a:sym typeface="+mn-ea"/>
              </a:rPr>
              <a:t> </a:t>
            </a:r>
            <a:r>
              <a:rPr lang="en-US" sz="2000" i="1" dirty="0">
                <a:sym typeface="+mn-ea"/>
              </a:rPr>
              <a:t>hemorrhage 2022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2C2F928-2938-6169-B64A-496A4407B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451" y="295903"/>
            <a:ext cx="11157098" cy="1143000"/>
          </a:xfrm>
        </p:spPr>
        <p:txBody>
          <a:bodyPr/>
          <a:lstStyle/>
          <a:p>
            <a:r>
              <a:rPr lang="en-IN" altLang="en-US" sz="4000" b="1" dirty="0"/>
              <a:t>Is there a Way Forward??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9192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ym typeface="+mn-ea"/>
              </a:rPr>
              <a:t>FIGO believes that the greatest impediment in the adoption of</a:t>
            </a:r>
            <a:r>
              <a:rPr lang="en-IN" altLang="en-US" dirty="0">
                <a:sym typeface="+mn-ea"/>
              </a:rPr>
              <a:t> </a:t>
            </a:r>
            <a:r>
              <a:rPr lang="en-US" dirty="0">
                <a:sym typeface="+mn-ea"/>
              </a:rPr>
              <a:t>a given strategy is the absence of an </a:t>
            </a:r>
            <a:r>
              <a:rPr lang="en-US" b="1" dirty="0">
                <a:sym typeface="+mn-ea"/>
              </a:rPr>
              <a:t>effective implementation</a:t>
            </a:r>
            <a:r>
              <a:rPr lang="en-IN" altLang="en-US" b="1" dirty="0">
                <a:sym typeface="+mn-ea"/>
              </a:rPr>
              <a:t> </a:t>
            </a:r>
            <a:r>
              <a:rPr lang="en-US" b="1" dirty="0">
                <a:sym typeface="+mn-ea"/>
              </a:rPr>
              <a:t>tool</a:t>
            </a:r>
            <a:endParaRPr lang="en-IN" altLang="en-US" b="1" dirty="0"/>
          </a:p>
          <a:p>
            <a:r>
              <a:rPr lang="en-IN" altLang="en-US" dirty="0"/>
              <a:t>PREVENTION</a:t>
            </a:r>
          </a:p>
          <a:p>
            <a:endParaRPr lang="en-IN" altLang="en-US" dirty="0"/>
          </a:p>
          <a:p>
            <a:r>
              <a:rPr lang="en-IN" altLang="en-US" dirty="0"/>
              <a:t>MANAGEMENT - GOAL- EARLY QUICK MANAGEMENT </a:t>
            </a:r>
          </a:p>
          <a:p>
            <a:endParaRPr lang="en-IN" altLang="en-US" dirty="0"/>
          </a:p>
          <a:p>
            <a:r>
              <a:rPr lang="en-IN" altLang="en-US" dirty="0"/>
              <a:t>PREVENT PPH FROM BECOMING MAJOR DECOMPENSATED </a:t>
            </a:r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736600" y="401638"/>
            <a:ext cx="10972800" cy="826869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r>
              <a:rPr lang="en-IN" altLang="en-US" sz="3600" b="1" dirty="0"/>
              <a:t>Need for an Effective Implementation Tool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dirty="0"/>
              <a:t>E MOTIVE TRIAL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3815715"/>
          </a:xfrm>
        </p:spPr>
        <p:txBody>
          <a:bodyPr/>
          <a:lstStyle/>
          <a:p>
            <a:r>
              <a:rPr lang="en-US" sz="2400" dirty="0"/>
              <a:t>Early detection of postpartum hemorrhage and use of bundled treatment led to</a:t>
            </a:r>
            <a:r>
              <a:rPr lang="en-IN" altLang="en-US" sz="2400" dirty="0"/>
              <a:t> </a:t>
            </a:r>
            <a:r>
              <a:rPr lang="en-US" sz="2400" dirty="0"/>
              <a:t>a lower risk of the primary outcome, a composite of severe postpartum hemorrhage, laparotomy for bleeding, or death from bleeding, than usual care among</a:t>
            </a:r>
            <a:r>
              <a:rPr lang="en-IN" altLang="en-US" sz="2400" dirty="0"/>
              <a:t> </a:t>
            </a:r>
            <a:r>
              <a:rPr lang="en-US" sz="2400" dirty="0"/>
              <a:t>patients having vaginal delivery. (Funded by the Bill and Melinda Gates Foundation;</a:t>
            </a:r>
            <a:r>
              <a:rPr lang="en-IN" altLang="en-US" sz="2400" dirty="0"/>
              <a:t> </a:t>
            </a:r>
            <a:r>
              <a:rPr lang="en-US" sz="2400" dirty="0"/>
              <a:t>E-MOTIVE </a:t>
            </a:r>
            <a:r>
              <a:rPr lang="en-US" sz="2400" dirty="0" err="1"/>
              <a:t>ClinicalTrials.gov</a:t>
            </a:r>
            <a:r>
              <a:rPr lang="en-US" sz="2400" dirty="0"/>
              <a:t> number, NCT04341662.)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1800" i="1" dirty="0"/>
          </a:p>
          <a:p>
            <a:pPr marL="0" indent="0">
              <a:buNone/>
            </a:pPr>
            <a:endParaRPr lang="en-US" sz="1800" i="1" dirty="0"/>
          </a:p>
          <a:p>
            <a:pPr marL="0" indent="0">
              <a:buNone/>
            </a:pPr>
            <a:endParaRPr lang="en-US" sz="1800" i="1" dirty="0"/>
          </a:p>
          <a:p>
            <a:pPr marL="0" indent="0">
              <a:buNone/>
            </a:pPr>
            <a:r>
              <a:rPr lang="en-US" sz="1050" i="1" dirty="0"/>
              <a:t>Randomized Trial of Early Detection and Treatment</a:t>
            </a:r>
            <a:r>
              <a:rPr lang="en-IN" altLang="en-US" sz="1050" i="1" dirty="0"/>
              <a:t> </a:t>
            </a:r>
            <a:r>
              <a:rPr lang="en-US" sz="1050" i="1" dirty="0"/>
              <a:t>of Postpartum Hemorrhage</a:t>
            </a:r>
            <a:r>
              <a:rPr lang="en-IN" altLang="en-US" sz="1050" i="1" dirty="0"/>
              <a:t> </a:t>
            </a:r>
            <a:r>
              <a:rPr lang="en-US" sz="1050" i="1" dirty="0"/>
              <a:t>I. </a:t>
            </a:r>
            <a:r>
              <a:rPr lang="en-US" sz="1050" i="1" dirty="0" err="1"/>
              <a:t>Gallos</a:t>
            </a:r>
            <a:r>
              <a:rPr lang="en-US" sz="1050" i="1" dirty="0"/>
              <a:t>, A. Devall, J. Martin, L. Middleton, L. Beeson, H. </a:t>
            </a:r>
            <a:r>
              <a:rPr lang="en-US" sz="1050" i="1" dirty="0" err="1"/>
              <a:t>Galadanci</a:t>
            </a:r>
            <a:r>
              <a:rPr lang="en-US" sz="1050" i="1" dirty="0"/>
              <a:t>, F. </a:t>
            </a:r>
            <a:r>
              <a:rPr lang="en-US" sz="1050" i="1" dirty="0" err="1"/>
              <a:t>Alwy</a:t>
            </a:r>
            <a:r>
              <a:rPr lang="en-US" sz="1050" i="1" dirty="0"/>
              <a:t> Al‑</a:t>
            </a:r>
            <a:r>
              <a:rPr lang="en-US" sz="1050" i="1" dirty="0" err="1"/>
              <a:t>beity</a:t>
            </a:r>
            <a:r>
              <a:rPr lang="en-US" sz="1050" i="1" dirty="0"/>
              <a:t>, Z. Qureshi, G.J. Hofmeyr</a:t>
            </a:r>
            <a:r>
              <a:rPr lang="en-IN" altLang="en-US" sz="1050" i="1" dirty="0"/>
              <a:t> </a:t>
            </a:r>
            <a:r>
              <a:rPr lang="en-US" sz="1050" i="1" dirty="0"/>
              <a:t>The New England Journal of Medicine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E-MOTIVE Intervention and Usual Care</a:t>
            </a:r>
          </a:p>
          <a:p>
            <a:endParaRPr lang="en-US" dirty="0"/>
          </a:p>
          <a:p>
            <a:r>
              <a:rPr lang="en-US" dirty="0"/>
              <a:t>The E-MOTIVE intervention consisted of a </a:t>
            </a:r>
            <a:r>
              <a:rPr lang="en-US" b="1" dirty="0"/>
              <a:t>calibrated drape</a:t>
            </a:r>
            <a:r>
              <a:rPr lang="en-US" dirty="0"/>
              <a:t> for early detection of postpartum</a:t>
            </a:r>
            <a:r>
              <a:rPr lang="en-IN" altLang="en-US" dirty="0"/>
              <a:t> </a:t>
            </a:r>
            <a:r>
              <a:rPr lang="en-US" dirty="0"/>
              <a:t>hemorrhage and the </a:t>
            </a:r>
            <a:r>
              <a:rPr lang="en-US" b="1" dirty="0"/>
              <a:t>WHO first-response treatment</a:t>
            </a:r>
            <a:r>
              <a:rPr lang="en-IN" altLang="en-US" b="1" dirty="0"/>
              <a:t> </a:t>
            </a:r>
            <a:r>
              <a:rPr lang="en-US" b="1" dirty="0"/>
              <a:t>bundle</a:t>
            </a:r>
            <a:r>
              <a:rPr lang="en-US" dirty="0"/>
              <a:t>, which included </a:t>
            </a:r>
            <a:r>
              <a:rPr lang="en-US" b="1" dirty="0"/>
              <a:t>uterine massage,</a:t>
            </a:r>
            <a:r>
              <a:rPr lang="en-IN" altLang="en-US" b="1" dirty="0"/>
              <a:t> </a:t>
            </a:r>
            <a:r>
              <a:rPr lang="en-US" b="1" dirty="0"/>
              <a:t>oxytocic drugs, tranexamic acid, intravenous</a:t>
            </a:r>
            <a:r>
              <a:rPr lang="en-IN" altLang="en-US" b="1" dirty="0"/>
              <a:t> </a:t>
            </a:r>
            <a:r>
              <a:rPr lang="en-US" b="1" dirty="0"/>
              <a:t>fluids</a:t>
            </a:r>
            <a:r>
              <a:rPr lang="en-US" dirty="0"/>
              <a:t>, and a </a:t>
            </a:r>
            <a:r>
              <a:rPr lang="en-US" b="1" dirty="0"/>
              <a:t>process for examination and escalation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/>
        </p:nvSpPr>
        <p:spPr>
          <a:xfrm>
            <a:off x="736600" y="401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r>
              <a:rPr lang="en-IN" altLang="en-US"/>
              <a:t>E MOTIVE TRIAL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E-MOTIVE intervention resulted in a 60%</a:t>
            </a:r>
            <a:r>
              <a:rPr lang="en-IN" altLang="en-US" dirty="0"/>
              <a:t> </a:t>
            </a:r>
            <a:r>
              <a:rPr lang="en-US" dirty="0"/>
              <a:t>lower risk of the primary outcome</a:t>
            </a:r>
          </a:p>
          <a:p>
            <a:pPr lvl="1"/>
            <a:r>
              <a:rPr lang="en-US" dirty="0"/>
              <a:t>a composite</a:t>
            </a:r>
            <a:r>
              <a:rPr lang="en-IN" altLang="en-US" dirty="0"/>
              <a:t> </a:t>
            </a:r>
            <a:r>
              <a:rPr lang="en-US" dirty="0"/>
              <a:t>of severe postpartum hemorrhage, laparotomy</a:t>
            </a:r>
            <a:r>
              <a:rPr lang="en-IN" altLang="en-US" dirty="0"/>
              <a:t> </a:t>
            </a:r>
            <a:r>
              <a:rPr lang="en-US" dirty="0"/>
              <a:t>for postpartum hemorrhage, or maternal</a:t>
            </a:r>
            <a:r>
              <a:rPr lang="en-IN" altLang="en-US" dirty="0"/>
              <a:t> </a:t>
            </a:r>
            <a:r>
              <a:rPr lang="en-US" dirty="0"/>
              <a:t>death from postpartum hemorrhage</a:t>
            </a:r>
          </a:p>
          <a:p>
            <a:pPr lvl="1"/>
            <a:r>
              <a:rPr lang="en-US" dirty="0"/>
              <a:t>after</a:t>
            </a:r>
            <a:r>
              <a:rPr lang="en-IN" altLang="en-US" dirty="0"/>
              <a:t> </a:t>
            </a:r>
            <a:r>
              <a:rPr lang="en-US" dirty="0"/>
              <a:t>vaginal birth across secondary-level hospitals in</a:t>
            </a:r>
            <a:r>
              <a:rPr lang="en-IN" altLang="en-US" dirty="0"/>
              <a:t> </a:t>
            </a:r>
            <a:r>
              <a:rPr lang="en-US" dirty="0"/>
              <a:t>Kenya, Nigeria, South Africa, and Tanzania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/>
              <a:t>E MOTIVE TRIAL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26214" t="17408" r="11200" b="9076"/>
          <a:stretch>
            <a:fillRect/>
          </a:stretch>
        </p:blipFill>
        <p:spPr>
          <a:xfrm>
            <a:off x="516890" y="122555"/>
            <a:ext cx="11430000" cy="66128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usiness Cooperate">
  <a:themeElements>
    <a:clrScheme name="Business Coope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 Cooperat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usiness Coope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2632</TotalTime>
  <Words>1313</Words>
  <Application>Microsoft Macintosh PowerPoint</Application>
  <PresentationFormat>Widescreen</PresentationFormat>
  <Paragraphs>133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Business Cooperate</vt:lpstr>
      <vt:lpstr>Post-Partum Haemorrhage</vt:lpstr>
      <vt:lpstr> Leadership Development Initiative(LDI) -  at a Glance</vt:lpstr>
      <vt:lpstr>LDI CORE FOCUS:</vt:lpstr>
      <vt:lpstr>PowerPoint Presentation</vt:lpstr>
      <vt:lpstr>  Postpartum hemorrhage, defined as blood loss of at least 500 ml after birth,regardless of delivery-RCOG 2016, FOGSI 2015, EMOTIVE Trial </vt:lpstr>
      <vt:lpstr>PPH is the most common cause of Maternal Death</vt:lpstr>
      <vt:lpstr>Some more painful facts - PPH related Maternal Deaths…</vt:lpstr>
      <vt:lpstr>PPH – Fastest of Killers ??</vt:lpstr>
      <vt:lpstr>How Fast can PPH or Obstetric Haemorrhage lead to MD?</vt:lpstr>
      <vt:lpstr>And its Preventable ...</vt:lpstr>
      <vt:lpstr>Reasons for high mortality from PPH</vt:lpstr>
      <vt:lpstr>Challenges in Management of PPH</vt:lpstr>
      <vt:lpstr>Priority…</vt:lpstr>
      <vt:lpstr>First 24hrs …Critical !</vt:lpstr>
      <vt:lpstr>PPH and Anaemia</vt:lpstr>
      <vt:lpstr>Impact of maternal age and still births in PPH</vt:lpstr>
      <vt:lpstr>Is there a Way Forward??</vt:lpstr>
      <vt:lpstr>PowerPoint Presentation</vt:lpstr>
      <vt:lpstr>E MOTIVE TRIAL</vt:lpstr>
      <vt:lpstr>PowerPoint Presentation</vt:lpstr>
      <vt:lpstr>E MOTIVE TRIAL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 M O T IV E</dc:title>
  <dc:creator/>
  <cp:lastModifiedBy>Ajey Bhardwaj</cp:lastModifiedBy>
  <cp:revision>46</cp:revision>
  <dcterms:created xsi:type="dcterms:W3CDTF">2023-08-19T17:19:00Z</dcterms:created>
  <dcterms:modified xsi:type="dcterms:W3CDTF">2024-03-07T17:38:08Z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D5A835C6FC794B6DAB2974D28EE66EA9_11</vt:lpwstr>
  </property>
  <property fmtid="{D5CDD505-2E9C-101B-9397-08002B2CF9AE}" pid="3" name="KSOProductBuildVer">
    <vt:lpwstr>1033-12.2.0.13215</vt:lpwstr>
  </property>
</Properties>
</file>