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embeddedFontLst>
    <p:embeddedFont>
      <p:font typeface="Baumans" panose="020B0604020202020204" charset="0"/>
      <p:regular r:id="rId30"/>
    </p:embeddedFont>
    <p:embeddedFont>
      <p:font typeface="Calibri" panose="020F0502020204030204" pitchFamily="34" charset="0"/>
      <p:regular r:id="rId31"/>
      <p:bold r:id="rId32"/>
      <p:italic r:id="rId33"/>
      <p:boldItalic r:id="rId34"/>
    </p:embeddedFont>
    <p:embeddedFont>
      <p:font typeface="Century" panose="02040604050505020304" pitchFamily="18" charset="0"/>
      <p:regular r:id="rId35"/>
    </p:embeddedFont>
    <p:embeddedFont>
      <p:font typeface="Chonburi" panose="00000500000000000000" pitchFamily="2" charset="-34"/>
      <p:regular r:id="rId36"/>
    </p:embeddedFont>
    <p:embeddedFont>
      <p:font typeface="Comic Sans MS" panose="030F0702030302020204" pitchFamily="66" charset="0"/>
      <p:regular r:id="rId37"/>
      <p:bold r:id="rId38"/>
      <p:italic r:id="rId39"/>
      <p:boldItalic r:id="rId40"/>
    </p:embeddedFont>
    <p:embeddedFont>
      <p:font typeface="EB Garamond" panose="00000500000000000000" pitchFamily="2" charset="0"/>
      <p:regular r:id="rId41"/>
      <p:bold r:id="rId42"/>
      <p:italic r:id="rId43"/>
      <p:boldItalic r:id="rId44"/>
    </p:embeddedFont>
    <p:embeddedFont>
      <p:font typeface="Langar" panose="020B0604020202020204" charset="0"/>
      <p:regular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7" d="100"/>
          <a:sy n="47" d="100"/>
        </p:scale>
        <p:origin x="48" y="9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9" name="Google Shape;209;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9" name="Google Shape;229;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6" name="Google Shape;236;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6" name="Google Shape;246;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4" name="Google Shape;254;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3" name="Google Shape;263;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2" name="Google Shape;282;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1" name="Google Shape;291;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8" name="Google Shape;308;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9" name="Google Shape;319;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8" name="Google Shape;328;p1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8" name="Google Shape;338;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8" name="Google Shape;348;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8" name="Google Shape;358;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5" name="Google Shape;375;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4" name="Google Shape;38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0" name="Google Shape;400;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7" name="Google Shape;407;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2" name="Google Shape;422;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ddadf6e72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ddadf6e72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1.png"/><Relationship Id="rId16"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hyperlink" Target="http://www.pptmon.com/" TargetMode="External"/><Relationship Id="rId11" Type="http://schemas.openxmlformats.org/officeDocument/2006/relationships/image" Target="../media/image9.png"/><Relationship Id="rId5" Type="http://schemas.openxmlformats.org/officeDocument/2006/relationships/image" Target="../media/image4.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png"/><Relationship Id="rId14"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5.png"/><Relationship Id="rId7" Type="http://schemas.openxmlformats.org/officeDocument/2006/relationships/image" Target="../media/image4.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hyperlink" Target="http://www.pptmon.com/" TargetMode="External"/><Relationship Id="rId16"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image" Target="../media/image9.png"/><Relationship Id="rId5" Type="http://schemas.openxmlformats.org/officeDocument/2006/relationships/image" Target="../media/image2.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7.png"/><Relationship Id="rId14" Type="http://schemas.openxmlformats.org/officeDocument/2006/relationships/image" Target="../media/image12.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5.png"/><Relationship Id="rId7" Type="http://schemas.openxmlformats.org/officeDocument/2006/relationships/image" Target="../media/image4.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hyperlink" Target="http://www.pptmon.com/" TargetMode="External"/><Relationship Id="rId16"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image" Target="../media/image9.png"/><Relationship Id="rId5" Type="http://schemas.openxmlformats.org/officeDocument/2006/relationships/image" Target="../media/image2.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1.png"/><Relationship Id="rId9" Type="http://schemas.openxmlformats.org/officeDocument/2006/relationships/image" Target="../media/image7.png"/><Relationship Id="rId14"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9.png"/><Relationship Id="rId5" Type="http://schemas.openxmlformats.org/officeDocument/2006/relationships/image" Target="../media/image5.png"/><Relationship Id="rId10" Type="http://schemas.openxmlformats.org/officeDocument/2006/relationships/image" Target="../media/image3.png"/><Relationship Id="rId4" Type="http://schemas.openxmlformats.org/officeDocument/2006/relationships/hyperlink" Target="http://www.pptmon.com/" TargetMode="External"/><Relationship Id="rId9"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PTMON title">
  <p:cSld name="PPTMON title">
    <p:spTree>
      <p:nvGrpSpPr>
        <p:cNvPr id="1" name="Shape 80"/>
        <p:cNvGrpSpPr/>
        <p:nvPr/>
      </p:nvGrpSpPr>
      <p:grpSpPr>
        <a:xfrm>
          <a:off x="0" y="0"/>
          <a:ext cx="0" cy="0"/>
          <a:chOff x="0" y="0"/>
          <a:chExt cx="0" cy="0"/>
        </a:xfrm>
      </p:grpSpPr>
      <p:pic>
        <p:nvPicPr>
          <p:cNvPr id="81" name="Google Shape;81;p13"/>
          <p:cNvPicPr preferRelativeResize="0"/>
          <p:nvPr/>
        </p:nvPicPr>
        <p:blipFill rotWithShape="1">
          <a:blip r:embed="rId2">
            <a:alphaModFix/>
          </a:blip>
          <a:srcRect/>
          <a:stretch/>
        </p:blipFill>
        <p:spPr>
          <a:xfrm>
            <a:off x="0" y="0"/>
            <a:ext cx="3599543" cy="2361642"/>
          </a:xfrm>
          <a:prstGeom prst="rect">
            <a:avLst/>
          </a:prstGeom>
          <a:noFill/>
          <a:ln>
            <a:noFill/>
          </a:ln>
        </p:spPr>
      </p:pic>
      <p:pic>
        <p:nvPicPr>
          <p:cNvPr id="82" name="Google Shape;82;p13"/>
          <p:cNvPicPr preferRelativeResize="0"/>
          <p:nvPr/>
        </p:nvPicPr>
        <p:blipFill rotWithShape="1">
          <a:blip r:embed="rId3">
            <a:alphaModFix/>
          </a:blip>
          <a:srcRect/>
          <a:stretch/>
        </p:blipFill>
        <p:spPr>
          <a:xfrm>
            <a:off x="8501413" y="1"/>
            <a:ext cx="3690587" cy="2902856"/>
          </a:xfrm>
          <a:prstGeom prst="rect">
            <a:avLst/>
          </a:prstGeom>
          <a:noFill/>
          <a:ln>
            <a:noFill/>
          </a:ln>
        </p:spPr>
      </p:pic>
      <p:pic>
        <p:nvPicPr>
          <p:cNvPr id="83" name="Google Shape;83;p13"/>
          <p:cNvPicPr preferRelativeResize="0"/>
          <p:nvPr/>
        </p:nvPicPr>
        <p:blipFill rotWithShape="1">
          <a:blip r:embed="rId4">
            <a:alphaModFix/>
          </a:blip>
          <a:srcRect/>
          <a:stretch/>
        </p:blipFill>
        <p:spPr>
          <a:xfrm>
            <a:off x="0" y="5312518"/>
            <a:ext cx="4782861" cy="1545482"/>
          </a:xfrm>
          <a:prstGeom prst="rect">
            <a:avLst/>
          </a:prstGeom>
          <a:noFill/>
          <a:ln>
            <a:noFill/>
          </a:ln>
        </p:spPr>
      </p:pic>
      <p:pic>
        <p:nvPicPr>
          <p:cNvPr id="84" name="Google Shape;84;p13"/>
          <p:cNvPicPr preferRelativeResize="0"/>
          <p:nvPr/>
        </p:nvPicPr>
        <p:blipFill rotWithShape="1">
          <a:blip r:embed="rId5">
            <a:alphaModFix/>
          </a:blip>
          <a:srcRect/>
          <a:stretch/>
        </p:blipFill>
        <p:spPr>
          <a:xfrm flipH="1">
            <a:off x="9020521" y="5034147"/>
            <a:ext cx="3171479" cy="1823853"/>
          </a:xfrm>
          <a:prstGeom prst="rect">
            <a:avLst/>
          </a:prstGeom>
          <a:noFill/>
          <a:ln>
            <a:noFill/>
          </a:ln>
        </p:spPr>
      </p:pic>
      <p:pic>
        <p:nvPicPr>
          <p:cNvPr id="85" name="Google Shape;85;p13">
            <a:hlinkClick r:id="rId6"/>
          </p:cNvPr>
          <p:cNvPicPr preferRelativeResize="0"/>
          <p:nvPr/>
        </p:nvPicPr>
        <p:blipFill rotWithShape="1">
          <a:blip r:embed="rId7">
            <a:alphaModFix/>
          </a:blip>
          <a:srcRect/>
          <a:stretch/>
        </p:blipFill>
        <p:spPr>
          <a:xfrm>
            <a:off x="5647236" y="7063924"/>
            <a:ext cx="2471738" cy="190500"/>
          </a:xfrm>
          <a:prstGeom prst="rect">
            <a:avLst/>
          </a:prstGeom>
          <a:noFill/>
          <a:ln>
            <a:noFill/>
          </a:ln>
        </p:spPr>
      </p:pic>
      <p:sp>
        <p:nvSpPr>
          <p:cNvPr id="86" name="Google Shape;86;p13"/>
          <p:cNvSpPr txBox="1"/>
          <p:nvPr/>
        </p:nvSpPr>
        <p:spPr>
          <a:xfrm>
            <a:off x="4073025" y="7063924"/>
            <a:ext cx="269063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u="sng">
                <a:solidFill>
                  <a:schemeClr val="dk1"/>
                </a:solidFill>
                <a:latin typeface="Arial"/>
                <a:ea typeface="Arial"/>
                <a:cs typeface="Arial"/>
                <a:sym typeface="Arial"/>
                <a:hlinkClick r:id="rId6">
                  <a:extLst>
                    <a:ext uri="{A12FA001-AC4F-418D-AE19-62706E023703}">
                      <ahyp:hlinkClr xmlns:ahyp="http://schemas.microsoft.com/office/drawing/2018/hyperlinkcolor" val="tx"/>
                    </a:ext>
                  </a:extLst>
                </a:hlinkClick>
              </a:rPr>
              <a:t>Presentation template by</a:t>
            </a:r>
            <a:endParaRPr sz="1000" u="none">
              <a:solidFill>
                <a:schemeClr val="dk1"/>
              </a:solidFill>
              <a:latin typeface="Arial"/>
              <a:ea typeface="Arial"/>
              <a:cs typeface="Arial"/>
              <a:sym typeface="Arial"/>
            </a:endParaRPr>
          </a:p>
        </p:txBody>
      </p:sp>
      <p:pic>
        <p:nvPicPr>
          <p:cNvPr id="87" name="Google Shape;87;p13"/>
          <p:cNvPicPr preferRelativeResize="0"/>
          <p:nvPr/>
        </p:nvPicPr>
        <p:blipFill rotWithShape="1">
          <a:blip r:embed="rId8">
            <a:alphaModFix/>
          </a:blip>
          <a:srcRect/>
          <a:stretch/>
        </p:blipFill>
        <p:spPr>
          <a:xfrm>
            <a:off x="10203542" y="-1992"/>
            <a:ext cx="1988457" cy="1705916"/>
          </a:xfrm>
          <a:prstGeom prst="rect">
            <a:avLst/>
          </a:prstGeom>
          <a:noFill/>
          <a:ln>
            <a:noFill/>
          </a:ln>
        </p:spPr>
      </p:pic>
      <p:pic>
        <p:nvPicPr>
          <p:cNvPr id="88" name="Google Shape;88;p13"/>
          <p:cNvPicPr preferRelativeResize="0"/>
          <p:nvPr/>
        </p:nvPicPr>
        <p:blipFill rotWithShape="1">
          <a:blip r:embed="rId9">
            <a:alphaModFix/>
          </a:blip>
          <a:srcRect/>
          <a:stretch/>
        </p:blipFill>
        <p:spPr>
          <a:xfrm rot="5400000">
            <a:off x="10319635" y="5140497"/>
            <a:ext cx="770469" cy="2664540"/>
          </a:xfrm>
          <a:prstGeom prst="rect">
            <a:avLst/>
          </a:prstGeom>
          <a:noFill/>
          <a:ln>
            <a:noFill/>
          </a:ln>
        </p:spPr>
      </p:pic>
      <p:pic>
        <p:nvPicPr>
          <p:cNvPr id="89" name="Google Shape;89;p13"/>
          <p:cNvPicPr preferRelativeResize="0"/>
          <p:nvPr/>
        </p:nvPicPr>
        <p:blipFill rotWithShape="1">
          <a:blip r:embed="rId10">
            <a:alphaModFix/>
          </a:blip>
          <a:srcRect l="7747"/>
          <a:stretch/>
        </p:blipFill>
        <p:spPr>
          <a:xfrm>
            <a:off x="-5977" y="-1992"/>
            <a:ext cx="1566691" cy="1557040"/>
          </a:xfrm>
          <a:prstGeom prst="rect">
            <a:avLst/>
          </a:prstGeom>
          <a:noFill/>
          <a:ln>
            <a:noFill/>
          </a:ln>
        </p:spPr>
      </p:pic>
      <p:pic>
        <p:nvPicPr>
          <p:cNvPr id="90" name="Google Shape;90;p13"/>
          <p:cNvPicPr preferRelativeResize="0"/>
          <p:nvPr/>
        </p:nvPicPr>
        <p:blipFill rotWithShape="1">
          <a:blip r:embed="rId11">
            <a:alphaModFix/>
          </a:blip>
          <a:srcRect l="10420"/>
          <a:stretch/>
        </p:blipFill>
        <p:spPr>
          <a:xfrm>
            <a:off x="0" y="4980891"/>
            <a:ext cx="1822825" cy="1877109"/>
          </a:xfrm>
          <a:prstGeom prst="rect">
            <a:avLst/>
          </a:prstGeom>
          <a:noFill/>
          <a:ln>
            <a:noFill/>
          </a:ln>
        </p:spPr>
      </p:pic>
      <p:pic>
        <p:nvPicPr>
          <p:cNvPr id="91" name="Google Shape;91;p13"/>
          <p:cNvPicPr preferRelativeResize="0"/>
          <p:nvPr/>
        </p:nvPicPr>
        <p:blipFill rotWithShape="1">
          <a:blip r:embed="rId12">
            <a:alphaModFix/>
          </a:blip>
          <a:srcRect t="47815" r="8927"/>
          <a:stretch/>
        </p:blipFill>
        <p:spPr>
          <a:xfrm flipH="1">
            <a:off x="-5977" y="-1994"/>
            <a:ext cx="4840191" cy="1812717"/>
          </a:xfrm>
          <a:prstGeom prst="rect">
            <a:avLst/>
          </a:prstGeom>
          <a:noFill/>
          <a:ln>
            <a:noFill/>
          </a:ln>
        </p:spPr>
      </p:pic>
      <p:pic>
        <p:nvPicPr>
          <p:cNvPr id="92" name="Google Shape;92;p13"/>
          <p:cNvPicPr preferRelativeResize="0"/>
          <p:nvPr/>
        </p:nvPicPr>
        <p:blipFill rotWithShape="1">
          <a:blip r:embed="rId13">
            <a:alphaModFix/>
          </a:blip>
          <a:srcRect t="-1" r="23150" b="27911"/>
          <a:stretch/>
        </p:blipFill>
        <p:spPr>
          <a:xfrm>
            <a:off x="8849415" y="1914164"/>
            <a:ext cx="3342586" cy="4943836"/>
          </a:xfrm>
          <a:prstGeom prst="rect">
            <a:avLst/>
          </a:prstGeom>
          <a:noFill/>
          <a:ln>
            <a:noFill/>
          </a:ln>
        </p:spPr>
      </p:pic>
      <p:pic>
        <p:nvPicPr>
          <p:cNvPr id="93" name="Google Shape;93;p13"/>
          <p:cNvPicPr preferRelativeResize="0"/>
          <p:nvPr/>
        </p:nvPicPr>
        <p:blipFill rotWithShape="1">
          <a:blip r:embed="rId14">
            <a:alphaModFix/>
          </a:blip>
          <a:srcRect/>
          <a:stretch/>
        </p:blipFill>
        <p:spPr>
          <a:xfrm rot="4280492">
            <a:off x="743355" y="837871"/>
            <a:ext cx="647978" cy="769171"/>
          </a:xfrm>
          <a:prstGeom prst="rect">
            <a:avLst/>
          </a:prstGeom>
          <a:noFill/>
          <a:ln>
            <a:noFill/>
          </a:ln>
        </p:spPr>
      </p:pic>
      <p:pic>
        <p:nvPicPr>
          <p:cNvPr id="94" name="Google Shape;94;p13"/>
          <p:cNvPicPr preferRelativeResize="0"/>
          <p:nvPr/>
        </p:nvPicPr>
        <p:blipFill rotWithShape="1">
          <a:blip r:embed="rId15">
            <a:alphaModFix/>
          </a:blip>
          <a:srcRect/>
          <a:stretch/>
        </p:blipFill>
        <p:spPr>
          <a:xfrm rot="-6690677">
            <a:off x="8546553" y="5934105"/>
            <a:ext cx="605723" cy="451399"/>
          </a:xfrm>
          <a:prstGeom prst="rect">
            <a:avLst/>
          </a:prstGeom>
          <a:noFill/>
          <a:ln>
            <a:noFill/>
          </a:ln>
        </p:spPr>
      </p:pic>
      <p:pic>
        <p:nvPicPr>
          <p:cNvPr id="95" name="Google Shape;95;p13"/>
          <p:cNvPicPr preferRelativeResize="0"/>
          <p:nvPr/>
        </p:nvPicPr>
        <p:blipFill rotWithShape="1">
          <a:blip r:embed="rId16">
            <a:alphaModFix/>
          </a:blip>
          <a:srcRect/>
          <a:stretch/>
        </p:blipFill>
        <p:spPr>
          <a:xfrm>
            <a:off x="11120296" y="0"/>
            <a:ext cx="1071704" cy="1095206"/>
          </a:xfrm>
          <a:prstGeom prst="rect">
            <a:avLst/>
          </a:prstGeom>
          <a:noFill/>
          <a:ln>
            <a:noFill/>
          </a:ln>
        </p:spPr>
      </p:pic>
      <p:pic>
        <p:nvPicPr>
          <p:cNvPr id="96" name="Google Shape;96;p13"/>
          <p:cNvPicPr preferRelativeResize="0"/>
          <p:nvPr/>
        </p:nvPicPr>
        <p:blipFill rotWithShape="1">
          <a:blip r:embed="rId17">
            <a:alphaModFix/>
          </a:blip>
          <a:srcRect/>
          <a:stretch/>
        </p:blipFill>
        <p:spPr>
          <a:xfrm>
            <a:off x="256609" y="1668386"/>
            <a:ext cx="363437" cy="1557039"/>
          </a:xfrm>
          <a:prstGeom prst="rect">
            <a:avLst/>
          </a:prstGeom>
          <a:noFill/>
          <a:ln>
            <a:noFill/>
          </a:ln>
        </p:spPr>
      </p:pic>
      <p:pic>
        <p:nvPicPr>
          <p:cNvPr id="97" name="Google Shape;97;p13"/>
          <p:cNvPicPr preferRelativeResize="0"/>
          <p:nvPr/>
        </p:nvPicPr>
        <p:blipFill rotWithShape="1">
          <a:blip r:embed="rId16">
            <a:alphaModFix/>
          </a:blip>
          <a:srcRect l="22180" b="33296"/>
          <a:stretch/>
        </p:blipFill>
        <p:spPr>
          <a:xfrm>
            <a:off x="0" y="6127458"/>
            <a:ext cx="833990" cy="73054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PPTMON slide">
  <p:cSld name="1_PPTMON slide">
    <p:spTree>
      <p:nvGrpSpPr>
        <p:cNvPr id="1" name="Shape 98"/>
        <p:cNvGrpSpPr/>
        <p:nvPr/>
      </p:nvGrpSpPr>
      <p:grpSpPr>
        <a:xfrm>
          <a:off x="0" y="0"/>
          <a:ext cx="0" cy="0"/>
          <a:chOff x="0" y="0"/>
          <a:chExt cx="0" cy="0"/>
        </a:xfrm>
      </p:grpSpPr>
      <p:pic>
        <p:nvPicPr>
          <p:cNvPr id="99" name="Google Shape;99;p14">
            <a:hlinkClick r:id="rId2"/>
          </p:cNvPr>
          <p:cNvPicPr preferRelativeResize="0"/>
          <p:nvPr/>
        </p:nvPicPr>
        <p:blipFill rotWithShape="1">
          <a:blip r:embed="rId3">
            <a:alphaModFix/>
          </a:blip>
          <a:srcRect/>
          <a:stretch/>
        </p:blipFill>
        <p:spPr>
          <a:xfrm>
            <a:off x="5647236" y="7063924"/>
            <a:ext cx="2471738" cy="190500"/>
          </a:xfrm>
          <a:prstGeom prst="rect">
            <a:avLst/>
          </a:prstGeom>
          <a:noFill/>
          <a:ln>
            <a:noFill/>
          </a:ln>
        </p:spPr>
      </p:pic>
      <p:sp>
        <p:nvSpPr>
          <p:cNvPr id="100" name="Google Shape;100;p14"/>
          <p:cNvSpPr txBox="1"/>
          <p:nvPr/>
        </p:nvSpPr>
        <p:spPr>
          <a:xfrm>
            <a:off x="4073025" y="7063924"/>
            <a:ext cx="269063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u="sng">
                <a:solidFill>
                  <a:schemeClr val="dk1"/>
                </a:solidFill>
                <a:latin typeface="Arial"/>
                <a:ea typeface="Arial"/>
                <a:cs typeface="Arial"/>
                <a:sym typeface="Arial"/>
                <a:hlinkClick r:id="rId2">
                  <a:extLst>
                    <a:ext uri="{A12FA001-AC4F-418D-AE19-62706E023703}">
                      <ahyp:hlinkClr xmlns:ahyp="http://schemas.microsoft.com/office/drawing/2018/hyperlinkcolor" val="tx"/>
                    </a:ext>
                  </a:extLst>
                </a:hlinkClick>
              </a:rPr>
              <a:t>Presentation template by</a:t>
            </a:r>
            <a:endParaRPr sz="1000" u="none">
              <a:solidFill>
                <a:schemeClr val="dk1"/>
              </a:solidFill>
              <a:latin typeface="Arial"/>
              <a:ea typeface="Arial"/>
              <a:cs typeface="Arial"/>
              <a:sym typeface="Arial"/>
            </a:endParaRPr>
          </a:p>
        </p:txBody>
      </p:sp>
      <p:pic>
        <p:nvPicPr>
          <p:cNvPr id="101" name="Google Shape;101;p14"/>
          <p:cNvPicPr preferRelativeResize="0"/>
          <p:nvPr/>
        </p:nvPicPr>
        <p:blipFill rotWithShape="1">
          <a:blip r:embed="rId4">
            <a:alphaModFix/>
          </a:blip>
          <a:srcRect/>
          <a:stretch/>
        </p:blipFill>
        <p:spPr>
          <a:xfrm>
            <a:off x="1" y="0"/>
            <a:ext cx="1908070" cy="1251875"/>
          </a:xfrm>
          <a:prstGeom prst="rect">
            <a:avLst/>
          </a:prstGeom>
          <a:noFill/>
          <a:ln>
            <a:noFill/>
          </a:ln>
        </p:spPr>
      </p:pic>
      <p:pic>
        <p:nvPicPr>
          <p:cNvPr id="102" name="Google Shape;102;p14"/>
          <p:cNvPicPr preferRelativeResize="0"/>
          <p:nvPr/>
        </p:nvPicPr>
        <p:blipFill rotWithShape="1">
          <a:blip r:embed="rId5">
            <a:alphaModFix/>
          </a:blip>
          <a:srcRect/>
          <a:stretch/>
        </p:blipFill>
        <p:spPr>
          <a:xfrm>
            <a:off x="9870501" y="1"/>
            <a:ext cx="2321499" cy="1825991"/>
          </a:xfrm>
          <a:prstGeom prst="rect">
            <a:avLst/>
          </a:prstGeom>
          <a:noFill/>
          <a:ln>
            <a:noFill/>
          </a:ln>
        </p:spPr>
      </p:pic>
      <p:pic>
        <p:nvPicPr>
          <p:cNvPr id="103" name="Google Shape;103;p14"/>
          <p:cNvPicPr preferRelativeResize="0"/>
          <p:nvPr/>
        </p:nvPicPr>
        <p:blipFill rotWithShape="1">
          <a:blip r:embed="rId6">
            <a:alphaModFix/>
          </a:blip>
          <a:srcRect/>
          <a:stretch/>
        </p:blipFill>
        <p:spPr>
          <a:xfrm>
            <a:off x="1" y="6153927"/>
            <a:ext cx="2179870" cy="704380"/>
          </a:xfrm>
          <a:prstGeom prst="rect">
            <a:avLst/>
          </a:prstGeom>
          <a:noFill/>
          <a:ln>
            <a:noFill/>
          </a:ln>
        </p:spPr>
      </p:pic>
      <p:pic>
        <p:nvPicPr>
          <p:cNvPr id="104" name="Google Shape;104;p14"/>
          <p:cNvPicPr preferRelativeResize="0"/>
          <p:nvPr/>
        </p:nvPicPr>
        <p:blipFill rotWithShape="1">
          <a:blip r:embed="rId7">
            <a:alphaModFix/>
          </a:blip>
          <a:srcRect/>
          <a:stretch/>
        </p:blipFill>
        <p:spPr>
          <a:xfrm flipH="1">
            <a:off x="10197036" y="5711044"/>
            <a:ext cx="1994963" cy="1147263"/>
          </a:xfrm>
          <a:prstGeom prst="rect">
            <a:avLst/>
          </a:prstGeom>
          <a:noFill/>
          <a:ln>
            <a:noFill/>
          </a:ln>
        </p:spPr>
      </p:pic>
      <p:pic>
        <p:nvPicPr>
          <p:cNvPr id="105" name="Google Shape;105;p14"/>
          <p:cNvPicPr preferRelativeResize="0"/>
          <p:nvPr/>
        </p:nvPicPr>
        <p:blipFill rotWithShape="1">
          <a:blip r:embed="rId8">
            <a:alphaModFix/>
          </a:blip>
          <a:srcRect/>
          <a:stretch/>
        </p:blipFill>
        <p:spPr>
          <a:xfrm>
            <a:off x="11056158" y="-1992"/>
            <a:ext cx="1135841" cy="974449"/>
          </a:xfrm>
          <a:prstGeom prst="rect">
            <a:avLst/>
          </a:prstGeom>
          <a:noFill/>
          <a:ln>
            <a:noFill/>
          </a:ln>
        </p:spPr>
      </p:pic>
      <p:pic>
        <p:nvPicPr>
          <p:cNvPr id="106" name="Google Shape;106;p14"/>
          <p:cNvPicPr preferRelativeResize="0"/>
          <p:nvPr/>
        </p:nvPicPr>
        <p:blipFill rotWithShape="1">
          <a:blip r:embed="rId9">
            <a:alphaModFix/>
          </a:blip>
          <a:srcRect/>
          <a:stretch/>
        </p:blipFill>
        <p:spPr>
          <a:xfrm rot="5400000">
            <a:off x="11165840" y="5831841"/>
            <a:ext cx="460333" cy="1591986"/>
          </a:xfrm>
          <a:prstGeom prst="rect">
            <a:avLst/>
          </a:prstGeom>
          <a:noFill/>
          <a:ln>
            <a:noFill/>
          </a:ln>
        </p:spPr>
      </p:pic>
      <p:pic>
        <p:nvPicPr>
          <p:cNvPr id="107" name="Google Shape;107;p14"/>
          <p:cNvPicPr preferRelativeResize="0"/>
          <p:nvPr/>
        </p:nvPicPr>
        <p:blipFill rotWithShape="1">
          <a:blip r:embed="rId10">
            <a:alphaModFix/>
          </a:blip>
          <a:srcRect l="7747"/>
          <a:stretch/>
        </p:blipFill>
        <p:spPr>
          <a:xfrm>
            <a:off x="-5977" y="-1992"/>
            <a:ext cx="936053" cy="930287"/>
          </a:xfrm>
          <a:prstGeom prst="rect">
            <a:avLst/>
          </a:prstGeom>
          <a:noFill/>
          <a:ln>
            <a:noFill/>
          </a:ln>
        </p:spPr>
      </p:pic>
      <p:pic>
        <p:nvPicPr>
          <p:cNvPr id="108" name="Google Shape;108;p14"/>
          <p:cNvPicPr preferRelativeResize="0"/>
          <p:nvPr/>
        </p:nvPicPr>
        <p:blipFill rotWithShape="1">
          <a:blip r:embed="rId11">
            <a:alphaModFix/>
          </a:blip>
          <a:srcRect l="10420"/>
          <a:stretch/>
        </p:blipFill>
        <p:spPr>
          <a:xfrm>
            <a:off x="0" y="5785764"/>
            <a:ext cx="1041229" cy="1072237"/>
          </a:xfrm>
          <a:prstGeom prst="rect">
            <a:avLst/>
          </a:prstGeom>
          <a:noFill/>
          <a:ln>
            <a:noFill/>
          </a:ln>
        </p:spPr>
      </p:pic>
      <p:pic>
        <p:nvPicPr>
          <p:cNvPr id="109" name="Google Shape;109;p14"/>
          <p:cNvPicPr preferRelativeResize="0"/>
          <p:nvPr/>
        </p:nvPicPr>
        <p:blipFill rotWithShape="1">
          <a:blip r:embed="rId12">
            <a:alphaModFix/>
          </a:blip>
          <a:srcRect t="47815" r="8927"/>
          <a:stretch/>
        </p:blipFill>
        <p:spPr>
          <a:xfrm flipH="1">
            <a:off x="-5977" y="1"/>
            <a:ext cx="2321498" cy="869432"/>
          </a:xfrm>
          <a:prstGeom prst="rect">
            <a:avLst/>
          </a:prstGeom>
          <a:noFill/>
          <a:ln>
            <a:noFill/>
          </a:ln>
        </p:spPr>
      </p:pic>
      <p:pic>
        <p:nvPicPr>
          <p:cNvPr id="110" name="Google Shape;110;p14"/>
          <p:cNvPicPr preferRelativeResize="0"/>
          <p:nvPr/>
        </p:nvPicPr>
        <p:blipFill rotWithShape="1">
          <a:blip r:embed="rId13">
            <a:alphaModFix/>
          </a:blip>
          <a:srcRect t="-1" r="23150" b="27911"/>
          <a:stretch/>
        </p:blipFill>
        <p:spPr>
          <a:xfrm>
            <a:off x="10588797" y="4486791"/>
            <a:ext cx="1603203" cy="2371210"/>
          </a:xfrm>
          <a:prstGeom prst="rect">
            <a:avLst/>
          </a:prstGeom>
          <a:noFill/>
          <a:ln>
            <a:noFill/>
          </a:ln>
        </p:spPr>
      </p:pic>
      <p:pic>
        <p:nvPicPr>
          <p:cNvPr id="111" name="Google Shape;111;p14"/>
          <p:cNvPicPr preferRelativeResize="0"/>
          <p:nvPr/>
        </p:nvPicPr>
        <p:blipFill rotWithShape="1">
          <a:blip r:embed="rId14">
            <a:alphaModFix/>
          </a:blip>
          <a:srcRect/>
          <a:stretch/>
        </p:blipFill>
        <p:spPr>
          <a:xfrm rot="4280492">
            <a:off x="1816166" y="679431"/>
            <a:ext cx="297561" cy="353215"/>
          </a:xfrm>
          <a:prstGeom prst="rect">
            <a:avLst/>
          </a:prstGeom>
          <a:noFill/>
          <a:ln>
            <a:noFill/>
          </a:ln>
        </p:spPr>
      </p:pic>
      <p:pic>
        <p:nvPicPr>
          <p:cNvPr id="112" name="Google Shape;112;p14"/>
          <p:cNvPicPr preferRelativeResize="0"/>
          <p:nvPr/>
        </p:nvPicPr>
        <p:blipFill rotWithShape="1">
          <a:blip r:embed="rId15">
            <a:alphaModFix/>
          </a:blip>
          <a:srcRect/>
          <a:stretch/>
        </p:blipFill>
        <p:spPr>
          <a:xfrm rot="-1691921">
            <a:off x="11664492" y="4484566"/>
            <a:ext cx="278156" cy="207288"/>
          </a:xfrm>
          <a:prstGeom prst="rect">
            <a:avLst/>
          </a:prstGeom>
          <a:noFill/>
          <a:ln>
            <a:noFill/>
          </a:ln>
        </p:spPr>
      </p:pic>
      <p:pic>
        <p:nvPicPr>
          <p:cNvPr id="113" name="Google Shape;113;p14"/>
          <p:cNvPicPr preferRelativeResize="0"/>
          <p:nvPr/>
        </p:nvPicPr>
        <p:blipFill rotWithShape="1">
          <a:blip r:embed="rId16">
            <a:alphaModFix/>
          </a:blip>
          <a:srcRect/>
          <a:stretch/>
        </p:blipFill>
        <p:spPr>
          <a:xfrm>
            <a:off x="11283624" y="0"/>
            <a:ext cx="908375" cy="928295"/>
          </a:xfrm>
          <a:prstGeom prst="rect">
            <a:avLst/>
          </a:prstGeom>
          <a:noFill/>
          <a:ln>
            <a:noFill/>
          </a:ln>
        </p:spPr>
      </p:pic>
      <p:pic>
        <p:nvPicPr>
          <p:cNvPr id="114" name="Google Shape;114;p14"/>
          <p:cNvPicPr preferRelativeResize="0"/>
          <p:nvPr/>
        </p:nvPicPr>
        <p:blipFill rotWithShape="1">
          <a:blip r:embed="rId16">
            <a:alphaModFix/>
          </a:blip>
          <a:srcRect l="22180" b="33296"/>
          <a:stretch/>
        </p:blipFill>
        <p:spPr>
          <a:xfrm>
            <a:off x="0" y="6238795"/>
            <a:ext cx="706888" cy="619206"/>
          </a:xfrm>
          <a:prstGeom prst="rect">
            <a:avLst/>
          </a:prstGeom>
          <a:noFill/>
          <a:ln>
            <a:noFill/>
          </a:ln>
        </p:spPr>
      </p:pic>
      <p:pic>
        <p:nvPicPr>
          <p:cNvPr id="115" name="Google Shape;115;p14"/>
          <p:cNvPicPr preferRelativeResize="0"/>
          <p:nvPr/>
        </p:nvPicPr>
        <p:blipFill rotWithShape="1">
          <a:blip r:embed="rId17">
            <a:alphaModFix/>
          </a:blip>
          <a:srcRect/>
          <a:stretch/>
        </p:blipFill>
        <p:spPr>
          <a:xfrm>
            <a:off x="575356" y="221672"/>
            <a:ext cx="196672" cy="842585"/>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9_PPTMON slide">
  <p:cSld name="9_PPTMON slide">
    <p:spTree>
      <p:nvGrpSpPr>
        <p:cNvPr id="1" name="Shape 116"/>
        <p:cNvGrpSpPr/>
        <p:nvPr/>
      </p:nvGrpSpPr>
      <p:grpSpPr>
        <a:xfrm>
          <a:off x="0" y="0"/>
          <a:ext cx="0" cy="0"/>
          <a:chOff x="0" y="0"/>
          <a:chExt cx="0" cy="0"/>
        </a:xfrm>
      </p:grpSpPr>
      <p:pic>
        <p:nvPicPr>
          <p:cNvPr id="117" name="Google Shape;117;p15">
            <a:hlinkClick r:id="rId2"/>
          </p:cNvPr>
          <p:cNvPicPr preferRelativeResize="0"/>
          <p:nvPr/>
        </p:nvPicPr>
        <p:blipFill rotWithShape="1">
          <a:blip r:embed="rId3">
            <a:alphaModFix/>
          </a:blip>
          <a:srcRect/>
          <a:stretch/>
        </p:blipFill>
        <p:spPr>
          <a:xfrm>
            <a:off x="5647236" y="7063924"/>
            <a:ext cx="2471738" cy="190500"/>
          </a:xfrm>
          <a:prstGeom prst="rect">
            <a:avLst/>
          </a:prstGeom>
          <a:noFill/>
          <a:ln>
            <a:noFill/>
          </a:ln>
        </p:spPr>
      </p:pic>
      <p:sp>
        <p:nvSpPr>
          <p:cNvPr id="118" name="Google Shape;118;p15"/>
          <p:cNvSpPr txBox="1"/>
          <p:nvPr/>
        </p:nvSpPr>
        <p:spPr>
          <a:xfrm>
            <a:off x="4073025" y="7063924"/>
            <a:ext cx="269063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u="sng">
                <a:solidFill>
                  <a:schemeClr val="dk1"/>
                </a:solidFill>
                <a:latin typeface="Arial"/>
                <a:ea typeface="Arial"/>
                <a:cs typeface="Arial"/>
                <a:sym typeface="Arial"/>
                <a:hlinkClick r:id="rId2">
                  <a:extLst>
                    <a:ext uri="{A12FA001-AC4F-418D-AE19-62706E023703}">
                      <ahyp:hlinkClr xmlns:ahyp="http://schemas.microsoft.com/office/drawing/2018/hyperlinkcolor" val="tx"/>
                    </a:ext>
                  </a:extLst>
                </a:hlinkClick>
              </a:rPr>
              <a:t>Presentation template by</a:t>
            </a:r>
            <a:endParaRPr sz="1000" u="none">
              <a:solidFill>
                <a:schemeClr val="dk1"/>
              </a:solidFill>
              <a:latin typeface="Arial"/>
              <a:ea typeface="Arial"/>
              <a:cs typeface="Arial"/>
              <a:sym typeface="Arial"/>
            </a:endParaRPr>
          </a:p>
        </p:txBody>
      </p:sp>
      <p:pic>
        <p:nvPicPr>
          <p:cNvPr id="119" name="Google Shape;119;p15"/>
          <p:cNvPicPr preferRelativeResize="0"/>
          <p:nvPr/>
        </p:nvPicPr>
        <p:blipFill rotWithShape="1">
          <a:blip r:embed="rId4">
            <a:alphaModFix/>
          </a:blip>
          <a:srcRect/>
          <a:stretch/>
        </p:blipFill>
        <p:spPr>
          <a:xfrm>
            <a:off x="1" y="0"/>
            <a:ext cx="1908070" cy="1251875"/>
          </a:xfrm>
          <a:prstGeom prst="rect">
            <a:avLst/>
          </a:prstGeom>
          <a:noFill/>
          <a:ln>
            <a:noFill/>
          </a:ln>
        </p:spPr>
      </p:pic>
      <p:pic>
        <p:nvPicPr>
          <p:cNvPr id="120" name="Google Shape;120;p15"/>
          <p:cNvPicPr preferRelativeResize="0"/>
          <p:nvPr/>
        </p:nvPicPr>
        <p:blipFill rotWithShape="1">
          <a:blip r:embed="rId5">
            <a:alphaModFix/>
          </a:blip>
          <a:srcRect/>
          <a:stretch/>
        </p:blipFill>
        <p:spPr>
          <a:xfrm>
            <a:off x="9870501" y="1"/>
            <a:ext cx="2321499" cy="1825991"/>
          </a:xfrm>
          <a:prstGeom prst="rect">
            <a:avLst/>
          </a:prstGeom>
          <a:noFill/>
          <a:ln>
            <a:noFill/>
          </a:ln>
        </p:spPr>
      </p:pic>
      <p:pic>
        <p:nvPicPr>
          <p:cNvPr id="121" name="Google Shape;121;p15"/>
          <p:cNvPicPr preferRelativeResize="0"/>
          <p:nvPr/>
        </p:nvPicPr>
        <p:blipFill rotWithShape="1">
          <a:blip r:embed="rId6">
            <a:alphaModFix/>
          </a:blip>
          <a:srcRect/>
          <a:stretch/>
        </p:blipFill>
        <p:spPr>
          <a:xfrm>
            <a:off x="1" y="6153927"/>
            <a:ext cx="2179870" cy="704380"/>
          </a:xfrm>
          <a:prstGeom prst="rect">
            <a:avLst/>
          </a:prstGeom>
          <a:noFill/>
          <a:ln>
            <a:noFill/>
          </a:ln>
        </p:spPr>
      </p:pic>
      <p:pic>
        <p:nvPicPr>
          <p:cNvPr id="122" name="Google Shape;122;p15"/>
          <p:cNvPicPr preferRelativeResize="0"/>
          <p:nvPr/>
        </p:nvPicPr>
        <p:blipFill rotWithShape="1">
          <a:blip r:embed="rId7">
            <a:alphaModFix/>
          </a:blip>
          <a:srcRect/>
          <a:stretch/>
        </p:blipFill>
        <p:spPr>
          <a:xfrm flipH="1">
            <a:off x="10197036" y="5711044"/>
            <a:ext cx="1994963" cy="1147263"/>
          </a:xfrm>
          <a:prstGeom prst="rect">
            <a:avLst/>
          </a:prstGeom>
          <a:noFill/>
          <a:ln>
            <a:noFill/>
          </a:ln>
        </p:spPr>
      </p:pic>
      <p:pic>
        <p:nvPicPr>
          <p:cNvPr id="123" name="Google Shape;123;p15"/>
          <p:cNvPicPr preferRelativeResize="0"/>
          <p:nvPr/>
        </p:nvPicPr>
        <p:blipFill rotWithShape="1">
          <a:blip r:embed="rId8">
            <a:alphaModFix/>
          </a:blip>
          <a:srcRect/>
          <a:stretch/>
        </p:blipFill>
        <p:spPr>
          <a:xfrm>
            <a:off x="11056158" y="-1992"/>
            <a:ext cx="1135841" cy="974449"/>
          </a:xfrm>
          <a:prstGeom prst="rect">
            <a:avLst/>
          </a:prstGeom>
          <a:noFill/>
          <a:ln>
            <a:noFill/>
          </a:ln>
        </p:spPr>
      </p:pic>
      <p:pic>
        <p:nvPicPr>
          <p:cNvPr id="124" name="Google Shape;124;p15"/>
          <p:cNvPicPr preferRelativeResize="0"/>
          <p:nvPr/>
        </p:nvPicPr>
        <p:blipFill rotWithShape="1">
          <a:blip r:embed="rId9">
            <a:alphaModFix/>
          </a:blip>
          <a:srcRect/>
          <a:stretch/>
        </p:blipFill>
        <p:spPr>
          <a:xfrm rot="5400000">
            <a:off x="11165840" y="5831841"/>
            <a:ext cx="460333" cy="1591986"/>
          </a:xfrm>
          <a:prstGeom prst="rect">
            <a:avLst/>
          </a:prstGeom>
          <a:noFill/>
          <a:ln>
            <a:noFill/>
          </a:ln>
        </p:spPr>
      </p:pic>
      <p:pic>
        <p:nvPicPr>
          <p:cNvPr id="125" name="Google Shape;125;p15"/>
          <p:cNvPicPr preferRelativeResize="0"/>
          <p:nvPr/>
        </p:nvPicPr>
        <p:blipFill rotWithShape="1">
          <a:blip r:embed="rId10">
            <a:alphaModFix/>
          </a:blip>
          <a:srcRect l="7747"/>
          <a:stretch/>
        </p:blipFill>
        <p:spPr>
          <a:xfrm>
            <a:off x="-5977" y="-1992"/>
            <a:ext cx="936053" cy="930287"/>
          </a:xfrm>
          <a:prstGeom prst="rect">
            <a:avLst/>
          </a:prstGeom>
          <a:noFill/>
          <a:ln>
            <a:noFill/>
          </a:ln>
        </p:spPr>
      </p:pic>
      <p:pic>
        <p:nvPicPr>
          <p:cNvPr id="126" name="Google Shape;126;p15"/>
          <p:cNvPicPr preferRelativeResize="0"/>
          <p:nvPr/>
        </p:nvPicPr>
        <p:blipFill rotWithShape="1">
          <a:blip r:embed="rId11">
            <a:alphaModFix/>
          </a:blip>
          <a:srcRect l="10420"/>
          <a:stretch/>
        </p:blipFill>
        <p:spPr>
          <a:xfrm>
            <a:off x="0" y="5785764"/>
            <a:ext cx="1041229" cy="1072237"/>
          </a:xfrm>
          <a:prstGeom prst="rect">
            <a:avLst/>
          </a:prstGeom>
          <a:noFill/>
          <a:ln>
            <a:noFill/>
          </a:ln>
        </p:spPr>
      </p:pic>
      <p:pic>
        <p:nvPicPr>
          <p:cNvPr id="127" name="Google Shape;127;p15"/>
          <p:cNvPicPr preferRelativeResize="0"/>
          <p:nvPr/>
        </p:nvPicPr>
        <p:blipFill rotWithShape="1">
          <a:blip r:embed="rId12">
            <a:alphaModFix/>
          </a:blip>
          <a:srcRect t="47815" r="8927"/>
          <a:stretch/>
        </p:blipFill>
        <p:spPr>
          <a:xfrm flipH="1">
            <a:off x="-5977" y="1"/>
            <a:ext cx="2321498" cy="869432"/>
          </a:xfrm>
          <a:prstGeom prst="rect">
            <a:avLst/>
          </a:prstGeom>
          <a:noFill/>
          <a:ln>
            <a:noFill/>
          </a:ln>
        </p:spPr>
      </p:pic>
      <p:pic>
        <p:nvPicPr>
          <p:cNvPr id="128" name="Google Shape;128;p15"/>
          <p:cNvPicPr preferRelativeResize="0"/>
          <p:nvPr/>
        </p:nvPicPr>
        <p:blipFill rotWithShape="1">
          <a:blip r:embed="rId13">
            <a:alphaModFix/>
          </a:blip>
          <a:srcRect t="-1" r="23150" b="27911"/>
          <a:stretch/>
        </p:blipFill>
        <p:spPr>
          <a:xfrm>
            <a:off x="10588797" y="4486791"/>
            <a:ext cx="1603203" cy="2371210"/>
          </a:xfrm>
          <a:prstGeom prst="rect">
            <a:avLst/>
          </a:prstGeom>
          <a:noFill/>
          <a:ln>
            <a:noFill/>
          </a:ln>
        </p:spPr>
      </p:pic>
      <p:pic>
        <p:nvPicPr>
          <p:cNvPr id="129" name="Google Shape;129;p15"/>
          <p:cNvPicPr preferRelativeResize="0"/>
          <p:nvPr/>
        </p:nvPicPr>
        <p:blipFill rotWithShape="1">
          <a:blip r:embed="rId14">
            <a:alphaModFix/>
          </a:blip>
          <a:srcRect/>
          <a:stretch/>
        </p:blipFill>
        <p:spPr>
          <a:xfrm rot="4280492">
            <a:off x="1816166" y="679431"/>
            <a:ext cx="297561" cy="353215"/>
          </a:xfrm>
          <a:prstGeom prst="rect">
            <a:avLst/>
          </a:prstGeom>
          <a:noFill/>
          <a:ln>
            <a:noFill/>
          </a:ln>
        </p:spPr>
      </p:pic>
      <p:pic>
        <p:nvPicPr>
          <p:cNvPr id="130" name="Google Shape;130;p15"/>
          <p:cNvPicPr preferRelativeResize="0"/>
          <p:nvPr/>
        </p:nvPicPr>
        <p:blipFill rotWithShape="1">
          <a:blip r:embed="rId15">
            <a:alphaModFix/>
          </a:blip>
          <a:srcRect/>
          <a:stretch/>
        </p:blipFill>
        <p:spPr>
          <a:xfrm rot="-1691921">
            <a:off x="11664492" y="4484566"/>
            <a:ext cx="278156" cy="207288"/>
          </a:xfrm>
          <a:prstGeom prst="rect">
            <a:avLst/>
          </a:prstGeom>
          <a:noFill/>
          <a:ln>
            <a:noFill/>
          </a:ln>
        </p:spPr>
      </p:pic>
      <p:pic>
        <p:nvPicPr>
          <p:cNvPr id="131" name="Google Shape;131;p15"/>
          <p:cNvPicPr preferRelativeResize="0"/>
          <p:nvPr/>
        </p:nvPicPr>
        <p:blipFill rotWithShape="1">
          <a:blip r:embed="rId16">
            <a:alphaModFix/>
          </a:blip>
          <a:srcRect/>
          <a:stretch/>
        </p:blipFill>
        <p:spPr>
          <a:xfrm>
            <a:off x="11283624" y="0"/>
            <a:ext cx="908375" cy="928295"/>
          </a:xfrm>
          <a:prstGeom prst="rect">
            <a:avLst/>
          </a:prstGeom>
          <a:noFill/>
          <a:ln>
            <a:noFill/>
          </a:ln>
        </p:spPr>
      </p:pic>
      <p:pic>
        <p:nvPicPr>
          <p:cNvPr id="132" name="Google Shape;132;p15"/>
          <p:cNvPicPr preferRelativeResize="0"/>
          <p:nvPr/>
        </p:nvPicPr>
        <p:blipFill rotWithShape="1">
          <a:blip r:embed="rId16">
            <a:alphaModFix/>
          </a:blip>
          <a:srcRect l="22180" b="33296"/>
          <a:stretch/>
        </p:blipFill>
        <p:spPr>
          <a:xfrm>
            <a:off x="0" y="6238795"/>
            <a:ext cx="706888" cy="619206"/>
          </a:xfrm>
          <a:prstGeom prst="rect">
            <a:avLst/>
          </a:prstGeom>
          <a:noFill/>
          <a:ln>
            <a:noFill/>
          </a:ln>
        </p:spPr>
      </p:pic>
      <p:pic>
        <p:nvPicPr>
          <p:cNvPr id="133" name="Google Shape;133;p15"/>
          <p:cNvPicPr preferRelativeResize="0"/>
          <p:nvPr/>
        </p:nvPicPr>
        <p:blipFill rotWithShape="1">
          <a:blip r:embed="rId17">
            <a:alphaModFix/>
          </a:blip>
          <a:srcRect/>
          <a:stretch/>
        </p:blipFill>
        <p:spPr>
          <a:xfrm>
            <a:off x="575356" y="221672"/>
            <a:ext cx="196672" cy="842585"/>
          </a:xfrm>
          <a:prstGeom prst="rect">
            <a:avLst/>
          </a:prstGeom>
          <a:noFill/>
          <a:ln>
            <a:noFill/>
          </a:ln>
        </p:spPr>
      </p:pic>
      <p:sp>
        <p:nvSpPr>
          <p:cNvPr id="134" name="Google Shape;134;p15"/>
          <p:cNvSpPr>
            <a:spLocks noGrp="1"/>
          </p:cNvSpPr>
          <p:nvPr>
            <p:ph type="pic" idx="2"/>
          </p:nvPr>
        </p:nvSpPr>
        <p:spPr>
          <a:xfrm>
            <a:off x="6479973" y="1357875"/>
            <a:ext cx="4142254" cy="4142250"/>
          </a:xfrm>
          <a:prstGeom prst="roundRect">
            <a:avLst>
              <a:gd name="adj" fmla="val 6205"/>
            </a:avLst>
          </a:prstGeom>
          <a:solidFill>
            <a:srgbClr val="F2F2F2"/>
          </a:solidFill>
          <a:ln>
            <a:noFill/>
          </a:ln>
        </p:spPr>
        <p:txBody>
          <a:bodyPr spcFirstLastPara="1" wrap="square" lIns="91425" tIns="45700" rIns="91425" bIns="45700" anchor="b" anchorCtr="1">
            <a:noAutofit/>
          </a:bodyPr>
          <a:lstStyle>
            <a:lvl1pPr marR="0" lvl="0" algn="l" rtl="0">
              <a:lnSpc>
                <a:spcPct val="90000"/>
              </a:lnSpc>
              <a:spcBef>
                <a:spcPts val="10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3_PPTMON slide">
  <p:cSld name="13_PPTMON slide">
    <p:spTree>
      <p:nvGrpSpPr>
        <p:cNvPr id="1" name="Shape 135"/>
        <p:cNvGrpSpPr/>
        <p:nvPr/>
      </p:nvGrpSpPr>
      <p:grpSpPr>
        <a:xfrm>
          <a:off x="0" y="0"/>
          <a:ext cx="0" cy="0"/>
          <a:chOff x="0" y="0"/>
          <a:chExt cx="0" cy="0"/>
        </a:xfrm>
      </p:grpSpPr>
      <p:pic>
        <p:nvPicPr>
          <p:cNvPr id="136" name="Google Shape;136;p16"/>
          <p:cNvPicPr preferRelativeResize="0"/>
          <p:nvPr/>
        </p:nvPicPr>
        <p:blipFill rotWithShape="1">
          <a:blip r:embed="rId2">
            <a:alphaModFix/>
          </a:blip>
          <a:srcRect/>
          <a:stretch/>
        </p:blipFill>
        <p:spPr>
          <a:xfrm flipH="1">
            <a:off x="10191059" y="5710737"/>
            <a:ext cx="1994963" cy="1147263"/>
          </a:xfrm>
          <a:prstGeom prst="rect">
            <a:avLst/>
          </a:prstGeom>
          <a:noFill/>
          <a:ln>
            <a:noFill/>
          </a:ln>
        </p:spPr>
      </p:pic>
      <p:pic>
        <p:nvPicPr>
          <p:cNvPr id="137" name="Google Shape;137;p16"/>
          <p:cNvPicPr preferRelativeResize="0"/>
          <p:nvPr/>
        </p:nvPicPr>
        <p:blipFill rotWithShape="1">
          <a:blip r:embed="rId3">
            <a:alphaModFix/>
          </a:blip>
          <a:srcRect/>
          <a:stretch/>
        </p:blipFill>
        <p:spPr>
          <a:xfrm rot="10800000" flipH="1">
            <a:off x="-13033" y="5604133"/>
            <a:ext cx="1908070" cy="1251875"/>
          </a:xfrm>
          <a:prstGeom prst="rect">
            <a:avLst/>
          </a:prstGeom>
          <a:noFill/>
          <a:ln>
            <a:noFill/>
          </a:ln>
        </p:spPr>
      </p:pic>
      <p:pic>
        <p:nvPicPr>
          <p:cNvPr id="138" name="Google Shape;138;p16">
            <a:hlinkClick r:id="rId4"/>
          </p:cNvPr>
          <p:cNvPicPr preferRelativeResize="0"/>
          <p:nvPr/>
        </p:nvPicPr>
        <p:blipFill rotWithShape="1">
          <a:blip r:embed="rId5">
            <a:alphaModFix/>
          </a:blip>
          <a:srcRect/>
          <a:stretch/>
        </p:blipFill>
        <p:spPr>
          <a:xfrm>
            <a:off x="5647236" y="7063924"/>
            <a:ext cx="2471738" cy="190500"/>
          </a:xfrm>
          <a:prstGeom prst="rect">
            <a:avLst/>
          </a:prstGeom>
          <a:noFill/>
          <a:ln>
            <a:noFill/>
          </a:ln>
        </p:spPr>
      </p:pic>
      <p:sp>
        <p:nvSpPr>
          <p:cNvPr id="139" name="Google Shape;139;p16"/>
          <p:cNvSpPr txBox="1"/>
          <p:nvPr/>
        </p:nvSpPr>
        <p:spPr>
          <a:xfrm>
            <a:off x="4073025" y="7063924"/>
            <a:ext cx="2690631"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00" u="sng">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Presentation template by</a:t>
            </a:r>
            <a:endParaRPr sz="1000" u="none">
              <a:solidFill>
                <a:schemeClr val="dk1"/>
              </a:solidFill>
              <a:latin typeface="Arial"/>
              <a:ea typeface="Arial"/>
              <a:cs typeface="Arial"/>
              <a:sym typeface="Arial"/>
            </a:endParaRPr>
          </a:p>
        </p:txBody>
      </p:sp>
      <p:pic>
        <p:nvPicPr>
          <p:cNvPr id="140" name="Google Shape;140;p16"/>
          <p:cNvPicPr preferRelativeResize="0"/>
          <p:nvPr/>
        </p:nvPicPr>
        <p:blipFill rotWithShape="1">
          <a:blip r:embed="rId6">
            <a:alphaModFix/>
          </a:blip>
          <a:srcRect/>
          <a:stretch/>
        </p:blipFill>
        <p:spPr>
          <a:xfrm rot="-5400000" flipH="1">
            <a:off x="552793" y="5831534"/>
            <a:ext cx="460333" cy="1591986"/>
          </a:xfrm>
          <a:prstGeom prst="rect">
            <a:avLst/>
          </a:prstGeom>
          <a:noFill/>
          <a:ln>
            <a:noFill/>
          </a:ln>
        </p:spPr>
      </p:pic>
      <p:pic>
        <p:nvPicPr>
          <p:cNvPr id="141" name="Google Shape;141;p16"/>
          <p:cNvPicPr preferRelativeResize="0"/>
          <p:nvPr/>
        </p:nvPicPr>
        <p:blipFill rotWithShape="1">
          <a:blip r:embed="rId7">
            <a:alphaModFix/>
          </a:blip>
          <a:srcRect/>
          <a:stretch/>
        </p:blipFill>
        <p:spPr>
          <a:xfrm flipH="1">
            <a:off x="-13033" y="0"/>
            <a:ext cx="1135841" cy="974449"/>
          </a:xfrm>
          <a:prstGeom prst="rect">
            <a:avLst/>
          </a:prstGeom>
          <a:noFill/>
          <a:ln>
            <a:noFill/>
          </a:ln>
        </p:spPr>
      </p:pic>
      <p:pic>
        <p:nvPicPr>
          <p:cNvPr id="142" name="Google Shape;142;p16"/>
          <p:cNvPicPr preferRelativeResize="0"/>
          <p:nvPr/>
        </p:nvPicPr>
        <p:blipFill rotWithShape="1">
          <a:blip r:embed="rId8">
            <a:alphaModFix/>
          </a:blip>
          <a:srcRect/>
          <a:stretch/>
        </p:blipFill>
        <p:spPr>
          <a:xfrm flipH="1">
            <a:off x="-13033" y="1992"/>
            <a:ext cx="908375" cy="928295"/>
          </a:xfrm>
          <a:prstGeom prst="rect">
            <a:avLst/>
          </a:prstGeom>
          <a:noFill/>
          <a:ln>
            <a:noFill/>
          </a:ln>
        </p:spPr>
      </p:pic>
      <p:pic>
        <p:nvPicPr>
          <p:cNvPr id="143" name="Google Shape;143;p16"/>
          <p:cNvPicPr preferRelativeResize="0"/>
          <p:nvPr/>
        </p:nvPicPr>
        <p:blipFill rotWithShape="1">
          <a:blip r:embed="rId9">
            <a:alphaModFix/>
          </a:blip>
          <a:srcRect/>
          <a:stretch/>
        </p:blipFill>
        <p:spPr>
          <a:xfrm>
            <a:off x="9870500" y="1993"/>
            <a:ext cx="2321499" cy="1825991"/>
          </a:xfrm>
          <a:prstGeom prst="rect">
            <a:avLst/>
          </a:prstGeom>
          <a:noFill/>
          <a:ln>
            <a:noFill/>
          </a:ln>
        </p:spPr>
      </p:pic>
      <p:pic>
        <p:nvPicPr>
          <p:cNvPr id="144" name="Google Shape;144;p16"/>
          <p:cNvPicPr preferRelativeResize="0"/>
          <p:nvPr/>
        </p:nvPicPr>
        <p:blipFill rotWithShape="1">
          <a:blip r:embed="rId10">
            <a:alphaModFix/>
          </a:blip>
          <a:srcRect/>
          <a:stretch/>
        </p:blipFill>
        <p:spPr>
          <a:xfrm rot="10800000" flipH="1">
            <a:off x="-13034" y="0"/>
            <a:ext cx="2179870" cy="704380"/>
          </a:xfrm>
          <a:prstGeom prst="rect">
            <a:avLst/>
          </a:prstGeom>
          <a:noFill/>
          <a:ln>
            <a:noFill/>
          </a:ln>
        </p:spPr>
      </p:pic>
      <p:pic>
        <p:nvPicPr>
          <p:cNvPr id="145" name="Google Shape;145;p16"/>
          <p:cNvPicPr preferRelativeResize="0"/>
          <p:nvPr/>
        </p:nvPicPr>
        <p:blipFill rotWithShape="1">
          <a:blip r:embed="rId11">
            <a:alphaModFix/>
          </a:blip>
          <a:srcRect l="10420"/>
          <a:stretch/>
        </p:blipFill>
        <p:spPr>
          <a:xfrm rot="10800000">
            <a:off x="11150771" y="306"/>
            <a:ext cx="1041229" cy="1072237"/>
          </a:xfrm>
          <a:prstGeom prst="rect">
            <a:avLst/>
          </a:prstGeom>
          <a:noFill/>
          <a:ln>
            <a:noFill/>
          </a:ln>
        </p:spPr>
      </p:pic>
      <p:pic>
        <p:nvPicPr>
          <p:cNvPr id="146" name="Google Shape;146;p16"/>
          <p:cNvPicPr preferRelativeResize="0"/>
          <p:nvPr/>
        </p:nvPicPr>
        <p:blipFill rotWithShape="1">
          <a:blip r:embed="rId8">
            <a:alphaModFix/>
          </a:blip>
          <a:srcRect l="22180" b="33296"/>
          <a:stretch/>
        </p:blipFill>
        <p:spPr>
          <a:xfrm rot="10800000">
            <a:off x="11485112" y="306"/>
            <a:ext cx="706888" cy="619206"/>
          </a:xfrm>
          <a:prstGeom prst="rect">
            <a:avLst/>
          </a:prstGeom>
          <a:noFill/>
          <a:ln>
            <a:noFill/>
          </a:ln>
        </p:spPr>
      </p:pic>
      <p:sp>
        <p:nvSpPr>
          <p:cNvPr id="147" name="Google Shape;147;p16"/>
          <p:cNvSpPr>
            <a:spLocks noGrp="1"/>
          </p:cNvSpPr>
          <p:nvPr>
            <p:ph type="pic" idx="2"/>
          </p:nvPr>
        </p:nvSpPr>
        <p:spPr>
          <a:xfrm>
            <a:off x="493486" y="3428993"/>
            <a:ext cx="11205028" cy="2935509"/>
          </a:xfrm>
          <a:prstGeom prst="rect">
            <a:avLst/>
          </a:prstGeom>
          <a:solidFill>
            <a:srgbClr val="F2F2F2"/>
          </a:solidFill>
          <a:ln>
            <a:noFill/>
          </a:ln>
        </p:spPr>
        <p:txBody>
          <a:bodyPr spcFirstLastPara="1" wrap="square" lIns="91425" tIns="828000" rIns="91425" bIns="45700" anchor="ctr" anchorCtr="1">
            <a:noAutofit/>
          </a:bodyPr>
          <a:lstStyle>
            <a:lvl1pPr marR="0" lvl="0" algn="l" rtl="0">
              <a:lnSpc>
                <a:spcPct val="90000"/>
              </a:lnSpc>
              <a:spcBef>
                <a:spcPts val="10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8.jpg"/><Relationship Id="rId4" Type="http://schemas.openxmlformats.org/officeDocument/2006/relationships/image" Target="../media/image17.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8.jpg"/><Relationship Id="rId4" Type="http://schemas.openxmlformats.org/officeDocument/2006/relationships/image" Target="../media/image17.jpg"/></Relationships>
</file>

<file path=ppt/slides/_rels/slide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8.jpg"/><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1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2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18.jpg"/><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5.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13.png"/><Relationship Id="rId9" Type="http://schemas.openxmlformats.org/officeDocument/2006/relationships/image" Target="../media/image37.jpg"/></Relationships>
</file>

<file path=ppt/slides/_rels/slide2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7.xml"/><Relationship Id="rId1" Type="http://schemas.openxmlformats.org/officeDocument/2006/relationships/slideLayout" Target="../slideLayouts/slideLayout13.xml"/><Relationship Id="rId5" Type="http://schemas.openxmlformats.org/officeDocument/2006/relationships/image" Target="../media/image18.jpg"/><Relationship Id="rId4"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151"/>
        <p:cNvGrpSpPr/>
        <p:nvPr/>
      </p:nvGrpSpPr>
      <p:grpSpPr>
        <a:xfrm>
          <a:off x="0" y="0"/>
          <a:ext cx="0" cy="0"/>
          <a:chOff x="0" y="0"/>
          <a:chExt cx="0" cy="0"/>
        </a:xfrm>
      </p:grpSpPr>
      <p:sp>
        <p:nvSpPr>
          <p:cNvPr id="152" name="Google Shape;152;p17"/>
          <p:cNvSpPr txBox="1"/>
          <p:nvPr/>
        </p:nvSpPr>
        <p:spPr>
          <a:xfrm>
            <a:off x="1634769" y="2557632"/>
            <a:ext cx="8922600" cy="1200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7200" i="0" u="none" strike="noStrike" cap="none">
                <a:solidFill>
                  <a:srgbClr val="FFFFFF"/>
                </a:solidFill>
                <a:latin typeface="Langar"/>
                <a:ea typeface="Langar"/>
                <a:cs typeface="Langar"/>
                <a:sym typeface="Langar"/>
              </a:rPr>
              <a:t>Types of VAW</a:t>
            </a:r>
            <a:endParaRPr sz="7200" i="0" u="none" strike="noStrike" cap="none">
              <a:solidFill>
                <a:srgbClr val="FFFFFF"/>
              </a:solidFill>
              <a:latin typeface="Langar"/>
              <a:ea typeface="Langar"/>
              <a:cs typeface="Langar"/>
              <a:sym typeface="Langar"/>
            </a:endParaRPr>
          </a:p>
        </p:txBody>
      </p:sp>
      <p:sp>
        <p:nvSpPr>
          <p:cNvPr id="153" name="Google Shape;153;p17"/>
          <p:cNvSpPr txBox="1"/>
          <p:nvPr/>
        </p:nvSpPr>
        <p:spPr>
          <a:xfrm>
            <a:off x="2440776" y="3757961"/>
            <a:ext cx="7310448"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1600"/>
              <a:buFont typeface="Century"/>
              <a:buNone/>
            </a:pPr>
            <a:r>
              <a:rPr lang="en-US" sz="1600" b="0" i="0" u="none" strike="noStrike" cap="none">
                <a:solidFill>
                  <a:schemeClr val="dk1"/>
                </a:solidFill>
                <a:latin typeface="Century"/>
                <a:ea typeface="Century"/>
                <a:cs typeface="Century"/>
                <a:sym typeface="Century"/>
              </a:rPr>
              <a:t>For DHEERA,</a:t>
            </a:r>
            <a:endParaRPr/>
          </a:p>
          <a:p>
            <a:pPr marL="0" marR="0" lvl="0" indent="0" algn="ctr" rtl="0">
              <a:spcBef>
                <a:spcPts val="0"/>
              </a:spcBef>
              <a:spcAft>
                <a:spcPts val="0"/>
              </a:spcAft>
              <a:buClr>
                <a:schemeClr val="dk1"/>
              </a:buClr>
              <a:buSzPts val="1600"/>
              <a:buFont typeface="Century"/>
              <a:buNone/>
            </a:pPr>
            <a:r>
              <a:rPr lang="en-US" sz="1600" b="0" i="0" u="none" strike="noStrike" cap="none">
                <a:solidFill>
                  <a:schemeClr val="dk1"/>
                </a:solidFill>
                <a:latin typeface="Century"/>
                <a:ea typeface="Century"/>
                <a:cs typeface="Century"/>
                <a:sym typeface="Century"/>
              </a:rPr>
              <a:t>An initiative by Dr. Shanthakumari, President of The Federation of Obstetric  </a:t>
            </a:r>
            <a:endParaRPr sz="1600" b="0" i="0" u="none" strike="noStrike" cap="none">
              <a:solidFill>
                <a:schemeClr val="dk1"/>
              </a:solidFill>
              <a:latin typeface="Century"/>
              <a:ea typeface="Century"/>
              <a:cs typeface="Century"/>
              <a:sym typeface="Century"/>
            </a:endParaRPr>
          </a:p>
          <a:p>
            <a:pPr marL="0" marR="0" lvl="0" indent="0" algn="ctr" rtl="0">
              <a:spcBef>
                <a:spcPts val="0"/>
              </a:spcBef>
              <a:spcAft>
                <a:spcPts val="0"/>
              </a:spcAft>
              <a:buClr>
                <a:schemeClr val="dk1"/>
              </a:buClr>
              <a:buSzPts val="1600"/>
              <a:buFont typeface="Century"/>
              <a:buNone/>
            </a:pPr>
            <a:r>
              <a:rPr lang="en-US" sz="1600" b="0" i="0" u="none" strike="noStrike" cap="none">
                <a:solidFill>
                  <a:schemeClr val="dk1"/>
                </a:solidFill>
                <a:latin typeface="Century"/>
                <a:ea typeface="Century"/>
                <a:cs typeface="Century"/>
                <a:sym typeface="Century"/>
              </a:rPr>
              <a:t>and Gynaecological Societies of India</a:t>
            </a:r>
            <a:endParaRPr/>
          </a:p>
        </p:txBody>
      </p:sp>
      <p:pic>
        <p:nvPicPr>
          <p:cNvPr id="154" name="Google Shape;154;p17"/>
          <p:cNvPicPr preferRelativeResize="0"/>
          <p:nvPr/>
        </p:nvPicPr>
        <p:blipFill>
          <a:blip r:embed="rId3">
            <a:alphaModFix/>
          </a:blip>
          <a:stretch>
            <a:fillRect/>
          </a:stretch>
        </p:blipFill>
        <p:spPr>
          <a:xfrm>
            <a:off x="5302613" y="85875"/>
            <a:ext cx="1485129" cy="928774"/>
          </a:xfrm>
          <a:prstGeom prst="rect">
            <a:avLst/>
          </a:prstGeom>
          <a:noFill/>
          <a:ln>
            <a:noFill/>
          </a:ln>
        </p:spPr>
      </p:pic>
      <p:pic>
        <p:nvPicPr>
          <p:cNvPr id="155" name="Google Shape;155;p17"/>
          <p:cNvPicPr preferRelativeResize="0"/>
          <p:nvPr/>
        </p:nvPicPr>
        <p:blipFill>
          <a:blip r:embed="rId4">
            <a:alphaModFix/>
          </a:blip>
          <a:stretch>
            <a:fillRect/>
          </a:stretch>
        </p:blipFill>
        <p:spPr>
          <a:xfrm>
            <a:off x="11206662" y="47475"/>
            <a:ext cx="890349" cy="967176"/>
          </a:xfrm>
          <a:prstGeom prst="rect">
            <a:avLst/>
          </a:prstGeom>
          <a:noFill/>
          <a:ln>
            <a:noFill/>
          </a:ln>
        </p:spPr>
      </p:pic>
      <p:pic>
        <p:nvPicPr>
          <p:cNvPr id="156" name="Google Shape;156;p17"/>
          <p:cNvPicPr preferRelativeResize="0"/>
          <p:nvPr/>
        </p:nvPicPr>
        <p:blipFill>
          <a:blip r:embed="rId5">
            <a:alphaModFix/>
          </a:blip>
          <a:stretch>
            <a:fillRect/>
          </a:stretch>
        </p:blipFill>
        <p:spPr>
          <a:xfrm>
            <a:off x="94988" y="47475"/>
            <a:ext cx="967148" cy="96717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0"/>
        <p:cNvGrpSpPr/>
        <p:nvPr/>
      </p:nvGrpSpPr>
      <p:grpSpPr>
        <a:xfrm>
          <a:off x="0" y="0"/>
          <a:ext cx="0" cy="0"/>
          <a:chOff x="0" y="0"/>
          <a:chExt cx="0" cy="0"/>
        </a:xfrm>
      </p:grpSpPr>
      <p:sp>
        <p:nvSpPr>
          <p:cNvPr id="161" name="Google Shape;161;p18"/>
          <p:cNvSpPr txBox="1"/>
          <p:nvPr/>
        </p:nvSpPr>
        <p:spPr>
          <a:xfrm>
            <a:off x="1632715" y="534911"/>
            <a:ext cx="8754900" cy="1108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6600" i="0" u="none" strike="noStrike" cap="none">
                <a:solidFill>
                  <a:srgbClr val="5B6358"/>
                </a:solidFill>
                <a:latin typeface="Langar"/>
                <a:ea typeface="Langar"/>
                <a:cs typeface="Langar"/>
                <a:sym typeface="Langar"/>
              </a:rPr>
              <a:t>Contents</a:t>
            </a:r>
            <a:endParaRPr sz="6600" i="0" u="none" strike="noStrike" cap="none">
              <a:solidFill>
                <a:srgbClr val="5B6358"/>
              </a:solidFill>
              <a:latin typeface="Langar"/>
              <a:ea typeface="Langar"/>
              <a:cs typeface="Langar"/>
              <a:sym typeface="Langar"/>
            </a:endParaRPr>
          </a:p>
        </p:txBody>
      </p:sp>
      <p:sp>
        <p:nvSpPr>
          <p:cNvPr id="162" name="Google Shape;162;p18"/>
          <p:cNvSpPr txBox="1"/>
          <p:nvPr/>
        </p:nvSpPr>
        <p:spPr>
          <a:xfrm>
            <a:off x="1317797" y="3605335"/>
            <a:ext cx="2780400" cy="1754700"/>
          </a:xfrm>
          <a:prstGeom prst="rect">
            <a:avLst/>
          </a:prstGeom>
          <a:noFill/>
          <a:ln>
            <a:noFill/>
          </a:ln>
        </p:spPr>
        <p:txBody>
          <a:bodyPr spcFirstLastPara="1" wrap="square" lIns="91425" tIns="45700" rIns="91425" bIns="45700" anchor="t" anchorCtr="0">
            <a:spAutoFit/>
          </a:bodyPr>
          <a:lstStyle/>
          <a:p>
            <a:pPr marL="171450" marR="0" lvl="0" indent="-254000" algn="l" rtl="0">
              <a:spcBef>
                <a:spcPts val="0"/>
              </a:spcBef>
              <a:spcAft>
                <a:spcPts val="0"/>
              </a:spcAft>
              <a:buClr>
                <a:srgbClr val="1E1E20"/>
              </a:buClr>
              <a:buSzPts val="2700"/>
              <a:buFont typeface="Noto Sans Symbols"/>
              <a:buChar char="▪"/>
            </a:pPr>
            <a:r>
              <a:rPr lang="en-US" sz="2700" b="0" i="0" u="none" strike="noStrike" cap="none">
                <a:solidFill>
                  <a:srgbClr val="1E1E20"/>
                </a:solidFill>
                <a:latin typeface="Calibri"/>
                <a:ea typeface="Calibri"/>
                <a:cs typeface="Calibri"/>
                <a:sym typeface="Calibri"/>
              </a:rPr>
              <a:t>Acid Attacks</a:t>
            </a:r>
            <a:endParaRPr sz="2700"/>
          </a:p>
          <a:p>
            <a:pPr marL="171450" marR="0" lvl="0" indent="-254000" algn="l" rtl="0">
              <a:spcBef>
                <a:spcPts val="0"/>
              </a:spcBef>
              <a:spcAft>
                <a:spcPts val="0"/>
              </a:spcAft>
              <a:buClr>
                <a:srgbClr val="1E1E20"/>
              </a:buClr>
              <a:buSzPts val="2700"/>
              <a:buFont typeface="Noto Sans Symbols"/>
              <a:buChar char="▪"/>
            </a:pPr>
            <a:r>
              <a:rPr lang="en-US" sz="2700" b="0" i="0" u="none" strike="noStrike" cap="none">
                <a:solidFill>
                  <a:srgbClr val="1E1E20"/>
                </a:solidFill>
                <a:latin typeface="Calibri"/>
                <a:ea typeface="Calibri"/>
                <a:cs typeface="Calibri"/>
                <a:sym typeface="Calibri"/>
              </a:rPr>
              <a:t>Honour Killings</a:t>
            </a:r>
            <a:endParaRPr sz="2700"/>
          </a:p>
          <a:p>
            <a:pPr marL="171450" marR="0" lvl="0" indent="-254000" algn="l" rtl="0">
              <a:spcBef>
                <a:spcPts val="0"/>
              </a:spcBef>
              <a:spcAft>
                <a:spcPts val="0"/>
              </a:spcAft>
              <a:buClr>
                <a:srgbClr val="1E1E20"/>
              </a:buClr>
              <a:buSzPts val="2700"/>
              <a:buFont typeface="Noto Sans Symbols"/>
              <a:buChar char="▪"/>
            </a:pPr>
            <a:r>
              <a:rPr lang="en-US" sz="2700" b="0" i="0" u="none" strike="noStrike" cap="none">
                <a:solidFill>
                  <a:srgbClr val="1E1E20"/>
                </a:solidFill>
                <a:latin typeface="Calibri"/>
                <a:ea typeface="Calibri"/>
                <a:cs typeface="Calibri"/>
                <a:sym typeface="Calibri"/>
              </a:rPr>
              <a:t>Femicide</a:t>
            </a:r>
            <a:endParaRPr sz="2700"/>
          </a:p>
          <a:p>
            <a:pPr marL="171450" marR="0" lvl="0" indent="-254000" algn="l" rtl="0">
              <a:spcBef>
                <a:spcPts val="0"/>
              </a:spcBef>
              <a:spcAft>
                <a:spcPts val="0"/>
              </a:spcAft>
              <a:buClr>
                <a:srgbClr val="1E1E20"/>
              </a:buClr>
              <a:buSzPts val="2700"/>
              <a:buFont typeface="Noto Sans Symbols"/>
              <a:buChar char="▪"/>
            </a:pPr>
            <a:r>
              <a:rPr lang="en-US" sz="2700" b="0" i="0" u="none" strike="noStrike" cap="none">
                <a:solidFill>
                  <a:srgbClr val="1E1E20"/>
                </a:solidFill>
                <a:latin typeface="Calibri"/>
                <a:ea typeface="Calibri"/>
                <a:cs typeface="Calibri"/>
                <a:sym typeface="Calibri"/>
              </a:rPr>
              <a:t>Sexual Violence</a:t>
            </a:r>
            <a:endParaRPr sz="2700" b="0" i="0" u="none" strike="noStrike" cap="none">
              <a:solidFill>
                <a:srgbClr val="1E1E20"/>
              </a:solidFill>
              <a:latin typeface="Calibri"/>
              <a:ea typeface="Calibri"/>
              <a:cs typeface="Calibri"/>
              <a:sym typeface="Calibri"/>
            </a:endParaRPr>
          </a:p>
        </p:txBody>
      </p:sp>
      <p:sp>
        <p:nvSpPr>
          <p:cNvPr id="163" name="Google Shape;163;p18"/>
          <p:cNvSpPr/>
          <p:nvPr/>
        </p:nvSpPr>
        <p:spPr>
          <a:xfrm>
            <a:off x="1164125" y="2731625"/>
            <a:ext cx="2780400" cy="400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700" b="0" i="0" u="none" strike="noStrike" cap="none">
                <a:solidFill>
                  <a:srgbClr val="1E1E20"/>
                </a:solidFill>
                <a:latin typeface="Calibri"/>
                <a:ea typeface="Calibri"/>
                <a:cs typeface="Calibri"/>
                <a:sym typeface="Calibri"/>
              </a:rPr>
              <a:t>Physical Violence</a:t>
            </a:r>
            <a:endParaRPr sz="2700">
              <a:solidFill>
                <a:srgbClr val="1E1E20"/>
              </a:solidFill>
              <a:latin typeface="Calibri"/>
              <a:ea typeface="Calibri"/>
              <a:cs typeface="Calibri"/>
              <a:sym typeface="Calibri"/>
            </a:endParaRPr>
          </a:p>
        </p:txBody>
      </p:sp>
      <p:sp>
        <p:nvSpPr>
          <p:cNvPr id="164" name="Google Shape;164;p18"/>
          <p:cNvSpPr/>
          <p:nvPr/>
        </p:nvSpPr>
        <p:spPr>
          <a:xfrm>
            <a:off x="1524729" y="1919775"/>
            <a:ext cx="2178300" cy="646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600">
                <a:solidFill>
                  <a:srgbClr val="1E1E20"/>
                </a:solidFill>
                <a:latin typeface="Calibri"/>
                <a:ea typeface="Calibri"/>
                <a:cs typeface="Calibri"/>
                <a:sym typeface="Calibri"/>
              </a:rPr>
              <a:t>01</a:t>
            </a:r>
            <a:endParaRPr sz="3600">
              <a:solidFill>
                <a:srgbClr val="1E1E20"/>
              </a:solidFill>
              <a:latin typeface="Calibri"/>
              <a:ea typeface="Calibri"/>
              <a:cs typeface="Calibri"/>
              <a:sym typeface="Calibri"/>
            </a:endParaRPr>
          </a:p>
        </p:txBody>
      </p:sp>
      <p:sp>
        <p:nvSpPr>
          <p:cNvPr id="165" name="Google Shape;165;p18"/>
          <p:cNvSpPr txBox="1"/>
          <p:nvPr/>
        </p:nvSpPr>
        <p:spPr>
          <a:xfrm>
            <a:off x="4695616" y="3605325"/>
            <a:ext cx="3494700" cy="2493600"/>
          </a:xfrm>
          <a:prstGeom prst="rect">
            <a:avLst/>
          </a:prstGeom>
          <a:noFill/>
          <a:ln>
            <a:noFill/>
          </a:ln>
        </p:spPr>
        <p:txBody>
          <a:bodyPr spcFirstLastPara="1" wrap="square" lIns="91425" tIns="45700" rIns="91425" bIns="45700" anchor="t" anchorCtr="0">
            <a:spAutoFit/>
          </a:bodyPr>
          <a:lstStyle/>
          <a:p>
            <a:pPr marL="171450" marR="0" lvl="0" indent="-247650" algn="l" rtl="0">
              <a:spcBef>
                <a:spcPts val="0"/>
              </a:spcBef>
              <a:spcAft>
                <a:spcPts val="0"/>
              </a:spcAft>
              <a:buClr>
                <a:srgbClr val="1E1E20"/>
              </a:buClr>
              <a:buSzPts val="2600"/>
              <a:buFont typeface="Noto Sans Symbols"/>
              <a:buChar char="▪"/>
            </a:pPr>
            <a:r>
              <a:rPr lang="en-US" sz="2600">
                <a:solidFill>
                  <a:srgbClr val="1E1E20"/>
                </a:solidFill>
                <a:latin typeface="Calibri"/>
                <a:ea typeface="Calibri"/>
                <a:cs typeface="Calibri"/>
                <a:sym typeface="Calibri"/>
              </a:rPr>
              <a:t>Financial Manipulation</a:t>
            </a:r>
            <a:endParaRPr sz="2600"/>
          </a:p>
          <a:p>
            <a:pPr marL="171450" marR="0" lvl="0" indent="-247650" algn="l" rtl="0">
              <a:spcBef>
                <a:spcPts val="0"/>
              </a:spcBef>
              <a:spcAft>
                <a:spcPts val="0"/>
              </a:spcAft>
              <a:buClr>
                <a:srgbClr val="1E1E20"/>
              </a:buClr>
              <a:buSzPts val="2600"/>
              <a:buFont typeface="Noto Sans Symbols"/>
              <a:buChar char="▪"/>
            </a:pPr>
            <a:r>
              <a:rPr lang="en-US" sz="2600">
                <a:solidFill>
                  <a:srgbClr val="1E1E20"/>
                </a:solidFill>
                <a:latin typeface="Calibri"/>
                <a:ea typeface="Calibri"/>
                <a:cs typeface="Calibri"/>
                <a:sym typeface="Calibri"/>
              </a:rPr>
              <a:t>Emotional Abuse</a:t>
            </a:r>
            <a:endParaRPr sz="2600"/>
          </a:p>
          <a:p>
            <a:pPr marL="171450" marR="0" lvl="0" indent="-247650" algn="l" rtl="0">
              <a:spcBef>
                <a:spcPts val="0"/>
              </a:spcBef>
              <a:spcAft>
                <a:spcPts val="0"/>
              </a:spcAft>
              <a:buClr>
                <a:srgbClr val="1E1E20"/>
              </a:buClr>
              <a:buSzPts val="2600"/>
              <a:buFont typeface="Noto Sans Symbols"/>
              <a:buChar char="▪"/>
            </a:pPr>
            <a:r>
              <a:rPr lang="en-US" sz="2600">
                <a:solidFill>
                  <a:srgbClr val="1E1E20"/>
                </a:solidFill>
                <a:latin typeface="Calibri"/>
                <a:ea typeface="Calibri"/>
                <a:cs typeface="Calibri"/>
                <a:sym typeface="Calibri"/>
              </a:rPr>
              <a:t>Bullying</a:t>
            </a:r>
            <a:endParaRPr sz="2600"/>
          </a:p>
          <a:p>
            <a:pPr marL="171450" marR="0" lvl="0" indent="-247650" algn="l" rtl="0">
              <a:spcBef>
                <a:spcPts val="0"/>
              </a:spcBef>
              <a:spcAft>
                <a:spcPts val="0"/>
              </a:spcAft>
              <a:buClr>
                <a:srgbClr val="1E1E20"/>
              </a:buClr>
              <a:buSzPts val="2600"/>
              <a:buFont typeface="Noto Sans Symbols"/>
              <a:buChar char="▪"/>
            </a:pPr>
            <a:r>
              <a:rPr lang="en-US" sz="2600">
                <a:solidFill>
                  <a:srgbClr val="1E1E20"/>
                </a:solidFill>
                <a:latin typeface="Calibri"/>
                <a:ea typeface="Calibri"/>
                <a:cs typeface="Calibri"/>
                <a:sym typeface="Calibri"/>
              </a:rPr>
              <a:t>Stalking</a:t>
            </a:r>
            <a:endParaRPr sz="2600"/>
          </a:p>
          <a:p>
            <a:pPr marL="171450" marR="0" lvl="0" indent="-247650" algn="l" rtl="0">
              <a:spcBef>
                <a:spcPts val="0"/>
              </a:spcBef>
              <a:spcAft>
                <a:spcPts val="0"/>
              </a:spcAft>
              <a:buClr>
                <a:srgbClr val="1E1E20"/>
              </a:buClr>
              <a:buSzPts val="2600"/>
              <a:buFont typeface="Noto Sans Symbols"/>
              <a:buChar char="▪"/>
            </a:pPr>
            <a:r>
              <a:rPr lang="en-US" sz="2600">
                <a:solidFill>
                  <a:srgbClr val="1E1E20"/>
                </a:solidFill>
                <a:latin typeface="Calibri"/>
                <a:ea typeface="Calibri"/>
                <a:cs typeface="Calibri"/>
                <a:sym typeface="Calibri"/>
              </a:rPr>
              <a:t>Eve Teasing</a:t>
            </a:r>
            <a:endParaRPr sz="2600"/>
          </a:p>
          <a:p>
            <a:pPr marL="171450" marR="0" lvl="0" indent="-247650" algn="l" rtl="0">
              <a:spcBef>
                <a:spcPts val="0"/>
              </a:spcBef>
              <a:spcAft>
                <a:spcPts val="0"/>
              </a:spcAft>
              <a:buClr>
                <a:srgbClr val="1E1E20"/>
              </a:buClr>
              <a:buSzPts val="2600"/>
              <a:buFont typeface="Noto Sans Symbols"/>
              <a:buChar char="▪"/>
            </a:pPr>
            <a:r>
              <a:rPr lang="en-US" sz="2600">
                <a:solidFill>
                  <a:srgbClr val="1E1E20"/>
                </a:solidFill>
                <a:latin typeface="Calibri"/>
                <a:ea typeface="Calibri"/>
                <a:cs typeface="Calibri"/>
                <a:sym typeface="Calibri"/>
              </a:rPr>
              <a:t>Criminal Intimidation</a:t>
            </a:r>
            <a:endParaRPr sz="2600"/>
          </a:p>
        </p:txBody>
      </p:sp>
      <p:sp>
        <p:nvSpPr>
          <p:cNvPr id="166" name="Google Shape;166;p18"/>
          <p:cNvSpPr/>
          <p:nvPr/>
        </p:nvSpPr>
        <p:spPr>
          <a:xfrm>
            <a:off x="4445384" y="2731625"/>
            <a:ext cx="3469800" cy="708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700">
                <a:solidFill>
                  <a:srgbClr val="1E1E20"/>
                </a:solidFill>
                <a:latin typeface="Calibri"/>
                <a:ea typeface="Calibri"/>
                <a:cs typeface="Calibri"/>
                <a:sym typeface="Calibri"/>
              </a:rPr>
              <a:t>Psychological Violence</a:t>
            </a:r>
            <a:endParaRPr sz="2700">
              <a:solidFill>
                <a:srgbClr val="1E1E20"/>
              </a:solidFill>
              <a:latin typeface="Calibri"/>
              <a:ea typeface="Calibri"/>
              <a:cs typeface="Calibri"/>
              <a:sym typeface="Calibri"/>
            </a:endParaRPr>
          </a:p>
        </p:txBody>
      </p:sp>
      <p:sp>
        <p:nvSpPr>
          <p:cNvPr id="167" name="Google Shape;167;p18"/>
          <p:cNvSpPr/>
          <p:nvPr/>
        </p:nvSpPr>
        <p:spPr>
          <a:xfrm>
            <a:off x="4607580" y="1919713"/>
            <a:ext cx="2178300" cy="646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600">
                <a:solidFill>
                  <a:srgbClr val="1E1E20"/>
                </a:solidFill>
                <a:latin typeface="Calibri"/>
                <a:ea typeface="Calibri"/>
                <a:cs typeface="Calibri"/>
                <a:sym typeface="Calibri"/>
              </a:rPr>
              <a:t>02</a:t>
            </a:r>
            <a:endParaRPr sz="3600">
              <a:solidFill>
                <a:srgbClr val="1E1E20"/>
              </a:solidFill>
              <a:latin typeface="Calibri"/>
              <a:ea typeface="Calibri"/>
              <a:cs typeface="Calibri"/>
              <a:sym typeface="Calibri"/>
            </a:endParaRPr>
          </a:p>
        </p:txBody>
      </p:sp>
      <p:sp>
        <p:nvSpPr>
          <p:cNvPr id="168" name="Google Shape;168;p18"/>
          <p:cNvSpPr txBox="1"/>
          <p:nvPr/>
        </p:nvSpPr>
        <p:spPr>
          <a:xfrm>
            <a:off x="8734209" y="3605335"/>
            <a:ext cx="2780400" cy="923400"/>
          </a:xfrm>
          <a:prstGeom prst="rect">
            <a:avLst/>
          </a:prstGeom>
          <a:noFill/>
          <a:ln>
            <a:noFill/>
          </a:ln>
        </p:spPr>
        <p:txBody>
          <a:bodyPr spcFirstLastPara="1" wrap="square" lIns="91425" tIns="45700" rIns="91425" bIns="45700" anchor="t" anchorCtr="0">
            <a:spAutoFit/>
          </a:bodyPr>
          <a:lstStyle/>
          <a:p>
            <a:pPr marL="171450" marR="0" lvl="0" indent="-254000" algn="l" rtl="0">
              <a:spcBef>
                <a:spcPts val="0"/>
              </a:spcBef>
              <a:spcAft>
                <a:spcPts val="0"/>
              </a:spcAft>
              <a:buClr>
                <a:srgbClr val="1E1E20"/>
              </a:buClr>
              <a:buSzPts val="2700"/>
              <a:buFont typeface="Noto Sans Symbols"/>
              <a:buChar char="▪"/>
            </a:pPr>
            <a:r>
              <a:rPr lang="en-US" sz="2700">
                <a:solidFill>
                  <a:srgbClr val="1E1E20"/>
                </a:solidFill>
                <a:latin typeface="Calibri"/>
                <a:ea typeface="Calibri"/>
                <a:cs typeface="Calibri"/>
                <a:sym typeface="Calibri"/>
              </a:rPr>
              <a:t>Domestic Violence</a:t>
            </a:r>
            <a:endParaRPr sz="2700"/>
          </a:p>
        </p:txBody>
      </p:sp>
      <p:sp>
        <p:nvSpPr>
          <p:cNvPr id="169" name="Google Shape;169;p18"/>
          <p:cNvSpPr/>
          <p:nvPr/>
        </p:nvSpPr>
        <p:spPr>
          <a:xfrm>
            <a:off x="8416292" y="2731625"/>
            <a:ext cx="2780400" cy="400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700">
                <a:solidFill>
                  <a:srgbClr val="1E1E20"/>
                </a:solidFill>
                <a:latin typeface="Calibri"/>
                <a:ea typeface="Calibri"/>
                <a:cs typeface="Calibri"/>
                <a:sym typeface="Calibri"/>
              </a:rPr>
              <a:t>Combination</a:t>
            </a:r>
            <a:endParaRPr sz="2700">
              <a:solidFill>
                <a:srgbClr val="1E1E20"/>
              </a:solidFill>
              <a:latin typeface="Calibri"/>
              <a:ea typeface="Calibri"/>
              <a:cs typeface="Calibri"/>
              <a:sym typeface="Calibri"/>
            </a:endParaRPr>
          </a:p>
        </p:txBody>
      </p:sp>
      <p:sp>
        <p:nvSpPr>
          <p:cNvPr id="170" name="Google Shape;170;p18"/>
          <p:cNvSpPr/>
          <p:nvPr/>
        </p:nvSpPr>
        <p:spPr>
          <a:xfrm>
            <a:off x="8209330" y="1919713"/>
            <a:ext cx="2178300" cy="646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600">
                <a:solidFill>
                  <a:srgbClr val="1E1E20"/>
                </a:solidFill>
                <a:latin typeface="Calibri"/>
                <a:ea typeface="Calibri"/>
                <a:cs typeface="Calibri"/>
                <a:sym typeface="Calibri"/>
              </a:rPr>
              <a:t>03</a:t>
            </a:r>
            <a:endParaRPr sz="3600">
              <a:solidFill>
                <a:srgbClr val="1E1E2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4"/>
        <p:cNvGrpSpPr/>
        <p:nvPr/>
      </p:nvGrpSpPr>
      <p:grpSpPr>
        <a:xfrm>
          <a:off x="0" y="0"/>
          <a:ext cx="0" cy="0"/>
          <a:chOff x="0" y="0"/>
          <a:chExt cx="0" cy="0"/>
        </a:xfrm>
      </p:grpSpPr>
      <p:sp>
        <p:nvSpPr>
          <p:cNvPr id="175" name="Google Shape;175;p19"/>
          <p:cNvSpPr/>
          <p:nvPr/>
        </p:nvSpPr>
        <p:spPr>
          <a:xfrm>
            <a:off x="3378200" y="1410129"/>
            <a:ext cx="5435600" cy="4037742"/>
          </a:xfrm>
          <a:custGeom>
            <a:avLst/>
            <a:gdLst/>
            <a:ahLst/>
            <a:cxnLst/>
            <a:rect l="l" t="t" r="r" b="b"/>
            <a:pathLst>
              <a:path w="2351206" h="1746554" extrusionOk="0">
                <a:moveTo>
                  <a:pt x="877098" y="1721228"/>
                </a:moveTo>
                <a:cubicBezTo>
                  <a:pt x="1159877" y="1783914"/>
                  <a:pt x="1459289" y="1729733"/>
                  <a:pt x="1725177" y="1614849"/>
                </a:cubicBezTo>
                <a:cubicBezTo>
                  <a:pt x="2040132" y="1478773"/>
                  <a:pt x="2341883" y="1212170"/>
                  <a:pt x="2352014" y="869223"/>
                </a:cubicBezTo>
                <a:cubicBezTo>
                  <a:pt x="2362759" y="505579"/>
                  <a:pt x="2038149" y="210866"/>
                  <a:pt x="1695460" y="88765"/>
                </a:cubicBezTo>
                <a:cubicBezTo>
                  <a:pt x="1220937" y="-80299"/>
                  <a:pt x="398094" y="-29469"/>
                  <a:pt x="90256" y="438631"/>
                </a:cubicBezTo>
                <a:cubicBezTo>
                  <a:pt x="-239983" y="940771"/>
                  <a:pt x="411238" y="1617962"/>
                  <a:pt x="877098" y="1721228"/>
                </a:cubicBezTo>
                <a:close/>
              </a:path>
            </a:pathLst>
          </a:custGeom>
          <a:solidFill>
            <a:srgbClr val="5B6358"/>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7200">
                <a:solidFill>
                  <a:srgbClr val="F8F7F3"/>
                </a:solidFill>
                <a:latin typeface="Baumans"/>
                <a:ea typeface="Baumans"/>
                <a:cs typeface="Baumans"/>
                <a:sym typeface="Baumans"/>
              </a:rPr>
              <a:t>Physical </a:t>
            </a:r>
            <a:endParaRPr/>
          </a:p>
          <a:p>
            <a:pPr marL="0" marR="0" lvl="0" indent="0" algn="ctr" rtl="0">
              <a:spcBef>
                <a:spcPts val="0"/>
              </a:spcBef>
              <a:spcAft>
                <a:spcPts val="0"/>
              </a:spcAft>
              <a:buNone/>
            </a:pPr>
            <a:r>
              <a:rPr lang="en-US" sz="7200">
                <a:solidFill>
                  <a:srgbClr val="F8F7F3"/>
                </a:solidFill>
                <a:latin typeface="Baumans"/>
                <a:ea typeface="Baumans"/>
                <a:cs typeface="Baumans"/>
                <a:sym typeface="Baumans"/>
              </a:rPr>
              <a:t>Violence</a:t>
            </a:r>
            <a:endParaRPr sz="7200">
              <a:solidFill>
                <a:srgbClr val="F8F7F3"/>
              </a:solidFill>
              <a:latin typeface="Baumans"/>
              <a:ea typeface="Baumans"/>
              <a:cs typeface="Baumans"/>
              <a:sym typeface="Baumans"/>
            </a:endParaRPr>
          </a:p>
        </p:txBody>
      </p:sp>
      <p:pic>
        <p:nvPicPr>
          <p:cNvPr id="176" name="Google Shape;176;p19"/>
          <p:cNvPicPr preferRelativeResize="0"/>
          <p:nvPr/>
        </p:nvPicPr>
        <p:blipFill>
          <a:blip r:embed="rId3">
            <a:alphaModFix/>
          </a:blip>
          <a:stretch>
            <a:fillRect/>
          </a:stretch>
        </p:blipFill>
        <p:spPr>
          <a:xfrm>
            <a:off x="5302613" y="85875"/>
            <a:ext cx="1485129" cy="928774"/>
          </a:xfrm>
          <a:prstGeom prst="rect">
            <a:avLst/>
          </a:prstGeom>
          <a:noFill/>
          <a:ln>
            <a:noFill/>
          </a:ln>
        </p:spPr>
      </p:pic>
      <p:pic>
        <p:nvPicPr>
          <p:cNvPr id="177" name="Google Shape;177;p19"/>
          <p:cNvPicPr preferRelativeResize="0"/>
          <p:nvPr/>
        </p:nvPicPr>
        <p:blipFill>
          <a:blip r:embed="rId4">
            <a:alphaModFix/>
          </a:blip>
          <a:stretch>
            <a:fillRect/>
          </a:stretch>
        </p:blipFill>
        <p:spPr>
          <a:xfrm>
            <a:off x="11206662" y="47475"/>
            <a:ext cx="890349" cy="967176"/>
          </a:xfrm>
          <a:prstGeom prst="rect">
            <a:avLst/>
          </a:prstGeom>
          <a:noFill/>
          <a:ln>
            <a:noFill/>
          </a:ln>
        </p:spPr>
      </p:pic>
      <p:pic>
        <p:nvPicPr>
          <p:cNvPr id="178" name="Google Shape;178;p19"/>
          <p:cNvPicPr preferRelativeResize="0"/>
          <p:nvPr/>
        </p:nvPicPr>
        <p:blipFill>
          <a:blip r:embed="rId5">
            <a:alphaModFix/>
          </a:blip>
          <a:stretch>
            <a:fillRect/>
          </a:stretch>
        </p:blipFill>
        <p:spPr>
          <a:xfrm>
            <a:off x="94988" y="47475"/>
            <a:ext cx="967148" cy="96717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2"/>
        <p:cNvGrpSpPr/>
        <p:nvPr/>
      </p:nvGrpSpPr>
      <p:grpSpPr>
        <a:xfrm>
          <a:off x="0" y="0"/>
          <a:ext cx="0" cy="0"/>
          <a:chOff x="0" y="0"/>
          <a:chExt cx="0" cy="0"/>
        </a:xfrm>
      </p:grpSpPr>
      <p:sp>
        <p:nvSpPr>
          <p:cNvPr id="183" name="Google Shape;183;p20"/>
          <p:cNvSpPr txBox="1"/>
          <p:nvPr/>
        </p:nvSpPr>
        <p:spPr>
          <a:xfrm>
            <a:off x="1097387" y="1266906"/>
            <a:ext cx="4465800" cy="7695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4400">
                <a:solidFill>
                  <a:srgbClr val="5B6358"/>
                </a:solidFill>
                <a:latin typeface="Langar"/>
                <a:ea typeface="Langar"/>
                <a:cs typeface="Langar"/>
                <a:sym typeface="Langar"/>
              </a:rPr>
              <a:t>Acid Attacks</a:t>
            </a:r>
            <a:endParaRPr sz="4400">
              <a:solidFill>
                <a:srgbClr val="5B6358"/>
              </a:solidFill>
              <a:latin typeface="Langar"/>
              <a:ea typeface="Langar"/>
              <a:cs typeface="Langar"/>
              <a:sym typeface="Langar"/>
            </a:endParaRPr>
          </a:p>
        </p:txBody>
      </p:sp>
      <p:sp>
        <p:nvSpPr>
          <p:cNvPr id="184" name="Google Shape;184;p20"/>
          <p:cNvSpPr txBox="1"/>
          <p:nvPr/>
        </p:nvSpPr>
        <p:spPr>
          <a:xfrm>
            <a:off x="1097374" y="2194175"/>
            <a:ext cx="4942200" cy="1015800"/>
          </a:xfrm>
          <a:prstGeom prst="rect">
            <a:avLst/>
          </a:prstGeom>
          <a:noFill/>
          <a:ln>
            <a:noFill/>
          </a:ln>
        </p:spPr>
        <p:txBody>
          <a:bodyPr spcFirstLastPara="1" wrap="square" lIns="91425" tIns="45700" rIns="91425" bIns="45700" anchor="t" anchorCtr="0">
            <a:spAutoFit/>
          </a:bodyPr>
          <a:lstStyle/>
          <a:p>
            <a:pPr marL="285750" marR="0" lvl="0" indent="-323850" algn="l" rtl="0">
              <a:spcBef>
                <a:spcPts val="0"/>
              </a:spcBef>
              <a:spcAft>
                <a:spcPts val="0"/>
              </a:spcAft>
              <a:buClr>
                <a:srgbClr val="1E1E20"/>
              </a:buClr>
              <a:buSzPts val="2000"/>
              <a:buFont typeface="Arial"/>
              <a:buChar char="•"/>
            </a:pPr>
            <a:r>
              <a:rPr lang="en-US" sz="2000">
                <a:solidFill>
                  <a:srgbClr val="1E1E20"/>
                </a:solidFill>
                <a:latin typeface="Calibri"/>
                <a:ea typeface="Calibri"/>
                <a:cs typeface="Calibri"/>
                <a:sym typeface="Calibri"/>
              </a:rPr>
              <a:t>A form of assault, involving throwing a corrosive substance onto another</a:t>
            </a:r>
            <a:endParaRPr sz="2000"/>
          </a:p>
          <a:p>
            <a:pPr marL="285750" marR="0" lvl="0" indent="-323850" algn="l" rtl="0">
              <a:spcBef>
                <a:spcPts val="0"/>
              </a:spcBef>
              <a:spcAft>
                <a:spcPts val="0"/>
              </a:spcAft>
              <a:buClr>
                <a:srgbClr val="1E1E20"/>
              </a:buClr>
              <a:buSzPts val="2000"/>
              <a:buFont typeface="Arial"/>
              <a:buChar char="•"/>
            </a:pPr>
            <a:r>
              <a:rPr lang="en-US" sz="2000">
                <a:solidFill>
                  <a:srgbClr val="1E1E20"/>
                </a:solidFill>
                <a:latin typeface="Calibri"/>
                <a:ea typeface="Calibri"/>
                <a:cs typeface="Calibri"/>
                <a:sym typeface="Calibri"/>
              </a:rPr>
              <a:t>Sometimes used as a form of blackmail</a:t>
            </a:r>
            <a:endParaRPr sz="2000"/>
          </a:p>
        </p:txBody>
      </p:sp>
      <p:sp>
        <p:nvSpPr>
          <p:cNvPr id="185" name="Google Shape;185;p20"/>
          <p:cNvSpPr txBox="1"/>
          <p:nvPr/>
        </p:nvSpPr>
        <p:spPr>
          <a:xfrm>
            <a:off x="1033174" y="3498813"/>
            <a:ext cx="5006400" cy="5232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2800">
                <a:solidFill>
                  <a:srgbClr val="1E1E20"/>
                </a:solidFill>
                <a:latin typeface="Calibri"/>
                <a:ea typeface="Calibri"/>
                <a:cs typeface="Calibri"/>
                <a:sym typeface="Calibri"/>
              </a:rPr>
              <a:t>Case Study: Ms.Laxmi Agarwal</a:t>
            </a:r>
            <a:endParaRPr sz="2800">
              <a:solidFill>
                <a:srgbClr val="1E1E20"/>
              </a:solidFill>
              <a:latin typeface="Calibri"/>
              <a:ea typeface="Calibri"/>
              <a:cs typeface="Calibri"/>
              <a:sym typeface="Calibri"/>
            </a:endParaRPr>
          </a:p>
        </p:txBody>
      </p:sp>
      <p:sp>
        <p:nvSpPr>
          <p:cNvPr id="186" name="Google Shape;186;p20"/>
          <p:cNvSpPr txBox="1"/>
          <p:nvPr/>
        </p:nvSpPr>
        <p:spPr>
          <a:xfrm>
            <a:off x="1097375" y="4310850"/>
            <a:ext cx="4942200" cy="1631700"/>
          </a:xfrm>
          <a:prstGeom prst="rect">
            <a:avLst/>
          </a:prstGeom>
          <a:noFill/>
          <a:ln>
            <a:noFill/>
          </a:ln>
        </p:spPr>
        <p:txBody>
          <a:bodyPr spcFirstLastPara="1" wrap="square" lIns="91425" tIns="45700" rIns="91425" bIns="45700" anchor="t" anchorCtr="0">
            <a:spAutoFit/>
          </a:bodyPr>
          <a:lstStyle/>
          <a:p>
            <a:pPr marL="285750" marR="0" lvl="0" indent="-323850" algn="l" rtl="0">
              <a:spcBef>
                <a:spcPts val="0"/>
              </a:spcBef>
              <a:spcAft>
                <a:spcPts val="0"/>
              </a:spcAft>
              <a:buClr>
                <a:srgbClr val="1E1E20"/>
              </a:buClr>
              <a:buSzPts val="2000"/>
              <a:buFont typeface="Arial"/>
              <a:buChar char="•"/>
            </a:pPr>
            <a:r>
              <a:rPr lang="en-US" sz="2000">
                <a:solidFill>
                  <a:srgbClr val="1E1E20"/>
                </a:solidFill>
                <a:latin typeface="Calibri"/>
                <a:ea typeface="Calibri"/>
                <a:cs typeface="Calibri"/>
                <a:sym typeface="Calibri"/>
              </a:rPr>
              <a:t>Laxmi was attacked in 2005, at the </a:t>
            </a:r>
            <a:r>
              <a:rPr lang="en-US" sz="2000" b="1">
                <a:solidFill>
                  <a:srgbClr val="1E1E20"/>
                </a:solidFill>
                <a:latin typeface="Calibri"/>
                <a:ea typeface="Calibri"/>
                <a:cs typeface="Calibri"/>
                <a:sym typeface="Calibri"/>
              </a:rPr>
              <a:t>age of 15</a:t>
            </a:r>
            <a:r>
              <a:rPr lang="en-US" sz="2000">
                <a:solidFill>
                  <a:srgbClr val="1E1E20"/>
                </a:solidFill>
                <a:latin typeface="Calibri"/>
                <a:ea typeface="Calibri"/>
                <a:cs typeface="Calibri"/>
                <a:sym typeface="Calibri"/>
              </a:rPr>
              <a:t>, after rejecting the romantic advances of a man who was 32 years old</a:t>
            </a:r>
            <a:endParaRPr sz="2000"/>
          </a:p>
          <a:p>
            <a:pPr marL="285750" marR="0" lvl="0" indent="-323850" algn="l" rtl="0">
              <a:spcBef>
                <a:spcPts val="0"/>
              </a:spcBef>
              <a:spcAft>
                <a:spcPts val="0"/>
              </a:spcAft>
              <a:buClr>
                <a:srgbClr val="1E1E20"/>
              </a:buClr>
              <a:buSzPts val="2000"/>
              <a:buFont typeface="Arial"/>
              <a:buChar char="•"/>
            </a:pPr>
            <a:r>
              <a:rPr lang="en-US" sz="2000">
                <a:solidFill>
                  <a:srgbClr val="1E1E20"/>
                </a:solidFill>
                <a:latin typeface="Calibri"/>
                <a:ea typeface="Calibri"/>
                <a:cs typeface="Calibri"/>
                <a:sym typeface="Calibri"/>
              </a:rPr>
              <a:t>For more details: You may watch the movie ‘</a:t>
            </a:r>
            <a:r>
              <a:rPr lang="en-US" sz="2000" b="1">
                <a:solidFill>
                  <a:srgbClr val="1E1E20"/>
                </a:solidFill>
                <a:latin typeface="Calibri"/>
                <a:ea typeface="Calibri"/>
                <a:cs typeface="Calibri"/>
                <a:sym typeface="Calibri"/>
              </a:rPr>
              <a:t>Chhapaak’</a:t>
            </a:r>
            <a:r>
              <a:rPr lang="en-US" sz="2000">
                <a:solidFill>
                  <a:srgbClr val="1E1E20"/>
                </a:solidFill>
                <a:latin typeface="Calibri"/>
                <a:ea typeface="Calibri"/>
                <a:cs typeface="Calibri"/>
                <a:sym typeface="Calibri"/>
              </a:rPr>
              <a:t> </a:t>
            </a:r>
            <a:endParaRPr sz="2000"/>
          </a:p>
        </p:txBody>
      </p:sp>
      <p:pic>
        <p:nvPicPr>
          <p:cNvPr id="187" name="Google Shape;187;p20"/>
          <p:cNvPicPr preferRelativeResize="0"/>
          <p:nvPr/>
        </p:nvPicPr>
        <p:blipFill rotWithShape="1">
          <a:blip r:embed="rId3">
            <a:alphaModFix/>
          </a:blip>
          <a:srcRect l="8406" r="6421" b="2922"/>
          <a:stretch/>
        </p:blipFill>
        <p:spPr>
          <a:xfrm>
            <a:off x="6846450" y="1358450"/>
            <a:ext cx="4269000" cy="4243200"/>
          </a:xfrm>
          <a:prstGeom prst="round2SameRect">
            <a:avLst>
              <a:gd name="adj1" fmla="val 16667"/>
              <a:gd name="adj2" fmla="val 0"/>
            </a:avLst>
          </a:prstGeom>
          <a:noFill/>
          <a:ln>
            <a:noFill/>
          </a:ln>
        </p:spPr>
      </p:pic>
      <p:sp>
        <p:nvSpPr>
          <p:cNvPr id="188" name="Google Shape;188;p20"/>
          <p:cNvSpPr txBox="1"/>
          <p:nvPr/>
        </p:nvSpPr>
        <p:spPr>
          <a:xfrm>
            <a:off x="10792750" y="1162475"/>
            <a:ext cx="438000" cy="708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400">
                <a:solidFill>
                  <a:srgbClr val="FF0000"/>
                </a:solidFill>
                <a:latin typeface="Calibri"/>
                <a:ea typeface="Calibri"/>
                <a:cs typeface="Calibri"/>
                <a:sym typeface="Calibri"/>
              </a:rPr>
              <a:t>*</a:t>
            </a:r>
            <a:endParaRPr sz="3500">
              <a:solidFill>
                <a:srgbClr val="FF0000"/>
              </a:solidFill>
              <a:latin typeface="Calibri"/>
              <a:ea typeface="Calibri"/>
              <a:cs typeface="Calibri"/>
              <a:sym typeface="Calibri"/>
            </a:endParaRPr>
          </a:p>
        </p:txBody>
      </p:sp>
      <p:sp>
        <p:nvSpPr>
          <p:cNvPr id="189" name="Google Shape;189;p20"/>
          <p:cNvSpPr txBox="1"/>
          <p:nvPr/>
        </p:nvSpPr>
        <p:spPr>
          <a:xfrm>
            <a:off x="1097375" y="6282950"/>
            <a:ext cx="354900" cy="708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400">
                <a:solidFill>
                  <a:srgbClr val="FF0000"/>
                </a:solidFill>
                <a:latin typeface="Calibri"/>
                <a:ea typeface="Calibri"/>
                <a:cs typeface="Calibri"/>
                <a:sym typeface="Calibri"/>
              </a:rPr>
              <a:t>* </a:t>
            </a:r>
            <a:endParaRPr/>
          </a:p>
        </p:txBody>
      </p:sp>
      <p:sp>
        <p:nvSpPr>
          <p:cNvPr id="190" name="Google Shape;190;p20"/>
          <p:cNvSpPr txBox="1"/>
          <p:nvPr/>
        </p:nvSpPr>
        <p:spPr>
          <a:xfrm>
            <a:off x="1452275" y="6327800"/>
            <a:ext cx="10246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rgbClr val="FF0000"/>
                </a:solidFill>
                <a:latin typeface="Calibri"/>
                <a:ea typeface="Calibri"/>
                <a:cs typeface="Calibri"/>
                <a:sym typeface="Calibri"/>
              </a:rPr>
              <a:t>Photo of Ms.Laxmi Agarwal is used for representation and educational purposes only. This is in solidarity for all those who are fighting for the cause of  Violence Against Women.</a:t>
            </a:r>
            <a:endParaRPr>
              <a:solidFill>
                <a:srgbClr val="FF0000"/>
              </a:solidFill>
              <a:latin typeface="Calibri"/>
              <a:ea typeface="Calibri"/>
              <a:cs typeface="Calibri"/>
              <a:sym typeface="Calibri"/>
            </a:endParaRPr>
          </a:p>
        </p:txBody>
      </p:sp>
      <p:pic>
        <p:nvPicPr>
          <p:cNvPr id="191" name="Google Shape;191;p20"/>
          <p:cNvPicPr preferRelativeResize="0"/>
          <p:nvPr/>
        </p:nvPicPr>
        <p:blipFill>
          <a:blip r:embed="rId4">
            <a:alphaModFix/>
          </a:blip>
          <a:stretch>
            <a:fillRect/>
          </a:stretch>
        </p:blipFill>
        <p:spPr>
          <a:xfrm>
            <a:off x="5302613" y="85875"/>
            <a:ext cx="1485129" cy="928774"/>
          </a:xfrm>
          <a:prstGeom prst="rect">
            <a:avLst/>
          </a:prstGeom>
          <a:noFill/>
          <a:ln>
            <a:noFill/>
          </a:ln>
        </p:spPr>
      </p:pic>
      <p:pic>
        <p:nvPicPr>
          <p:cNvPr id="192" name="Google Shape;192;p20"/>
          <p:cNvPicPr preferRelativeResize="0"/>
          <p:nvPr/>
        </p:nvPicPr>
        <p:blipFill>
          <a:blip r:embed="rId5">
            <a:alphaModFix/>
          </a:blip>
          <a:stretch>
            <a:fillRect/>
          </a:stretch>
        </p:blipFill>
        <p:spPr>
          <a:xfrm>
            <a:off x="11206662" y="47475"/>
            <a:ext cx="890349" cy="967176"/>
          </a:xfrm>
          <a:prstGeom prst="rect">
            <a:avLst/>
          </a:prstGeom>
          <a:noFill/>
          <a:ln>
            <a:noFill/>
          </a:ln>
        </p:spPr>
      </p:pic>
      <p:pic>
        <p:nvPicPr>
          <p:cNvPr id="193" name="Google Shape;193;p20"/>
          <p:cNvPicPr preferRelativeResize="0"/>
          <p:nvPr/>
        </p:nvPicPr>
        <p:blipFill>
          <a:blip r:embed="rId6">
            <a:alphaModFix/>
          </a:blip>
          <a:stretch>
            <a:fillRect/>
          </a:stretch>
        </p:blipFill>
        <p:spPr>
          <a:xfrm>
            <a:off x="94988" y="47475"/>
            <a:ext cx="967148" cy="96717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7"/>
        <p:cNvGrpSpPr/>
        <p:nvPr/>
      </p:nvGrpSpPr>
      <p:grpSpPr>
        <a:xfrm>
          <a:off x="0" y="0"/>
          <a:ext cx="0" cy="0"/>
          <a:chOff x="0" y="0"/>
          <a:chExt cx="0" cy="0"/>
        </a:xfrm>
      </p:grpSpPr>
      <p:sp>
        <p:nvSpPr>
          <p:cNvPr id="198" name="Google Shape;198;p21"/>
          <p:cNvSpPr/>
          <p:nvPr/>
        </p:nvSpPr>
        <p:spPr>
          <a:xfrm>
            <a:off x="774171" y="1703411"/>
            <a:ext cx="2996265" cy="1422400"/>
          </a:xfrm>
          <a:prstGeom prst="homePlate">
            <a:avLst>
              <a:gd name="adj" fmla="val 50000"/>
            </a:avLst>
          </a:prstGeom>
          <a:solidFill>
            <a:srgbClr val="C3C8C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lt1"/>
                </a:solidFill>
                <a:latin typeface="Calibri"/>
                <a:ea typeface="Calibri"/>
                <a:cs typeface="Calibri"/>
                <a:sym typeface="Calibri"/>
              </a:rPr>
              <a:t>If attack is threatened or attempted</a:t>
            </a:r>
            <a:endParaRPr sz="2000" b="1">
              <a:solidFill>
                <a:schemeClr val="lt1"/>
              </a:solidFill>
              <a:latin typeface="Calibri"/>
              <a:ea typeface="Calibri"/>
              <a:cs typeface="Calibri"/>
              <a:sym typeface="Calibri"/>
            </a:endParaRPr>
          </a:p>
        </p:txBody>
      </p:sp>
      <p:sp>
        <p:nvSpPr>
          <p:cNvPr id="199" name="Google Shape;199;p21"/>
          <p:cNvSpPr/>
          <p:nvPr/>
        </p:nvSpPr>
        <p:spPr>
          <a:xfrm>
            <a:off x="3399389" y="1703411"/>
            <a:ext cx="2996265" cy="1422400"/>
          </a:xfrm>
          <a:prstGeom prst="chevron">
            <a:avLst>
              <a:gd name="adj" fmla="val 50000"/>
            </a:avLst>
          </a:prstGeom>
          <a:solidFill>
            <a:srgbClr val="D7AA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900" b="1">
                <a:solidFill>
                  <a:schemeClr val="lt1"/>
                </a:solidFill>
                <a:latin typeface="Calibri"/>
                <a:ea typeface="Calibri"/>
                <a:cs typeface="Calibri"/>
                <a:sym typeface="Calibri"/>
              </a:rPr>
              <a:t>If attacked, report attack to doctor</a:t>
            </a:r>
            <a:endParaRPr sz="1900" b="1">
              <a:solidFill>
                <a:schemeClr val="lt1"/>
              </a:solidFill>
              <a:latin typeface="Calibri"/>
              <a:ea typeface="Calibri"/>
              <a:cs typeface="Calibri"/>
              <a:sym typeface="Calibri"/>
            </a:endParaRPr>
          </a:p>
        </p:txBody>
      </p:sp>
      <p:sp>
        <p:nvSpPr>
          <p:cNvPr id="200" name="Google Shape;200;p21"/>
          <p:cNvSpPr/>
          <p:nvPr/>
        </p:nvSpPr>
        <p:spPr>
          <a:xfrm>
            <a:off x="6024607" y="1703411"/>
            <a:ext cx="2996265" cy="1422400"/>
          </a:xfrm>
          <a:prstGeom prst="chevron">
            <a:avLst>
              <a:gd name="adj" fmla="val 50000"/>
            </a:avLst>
          </a:prstGeom>
          <a:solidFill>
            <a:srgbClr val="5B63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lt1"/>
                </a:solidFill>
                <a:latin typeface="Calibri"/>
                <a:ea typeface="Calibri"/>
                <a:cs typeface="Calibri"/>
                <a:sym typeface="Calibri"/>
              </a:rPr>
              <a:t>Report attack to adult</a:t>
            </a:r>
            <a:endParaRPr sz="2000" b="1">
              <a:solidFill>
                <a:schemeClr val="lt1"/>
              </a:solidFill>
              <a:latin typeface="Calibri"/>
              <a:ea typeface="Calibri"/>
              <a:cs typeface="Calibri"/>
              <a:sym typeface="Calibri"/>
            </a:endParaRPr>
          </a:p>
        </p:txBody>
      </p:sp>
      <p:sp>
        <p:nvSpPr>
          <p:cNvPr id="201" name="Google Shape;201;p21"/>
          <p:cNvSpPr/>
          <p:nvPr/>
        </p:nvSpPr>
        <p:spPr>
          <a:xfrm>
            <a:off x="8616641" y="1703411"/>
            <a:ext cx="2801188" cy="1422400"/>
          </a:xfrm>
          <a:custGeom>
            <a:avLst/>
            <a:gdLst/>
            <a:ahLst/>
            <a:cxnLst/>
            <a:rect l="l" t="t" r="r" b="b"/>
            <a:pathLst>
              <a:path w="2801188" h="1422400" extrusionOk="0">
                <a:moveTo>
                  <a:pt x="0" y="0"/>
                </a:moveTo>
                <a:lnTo>
                  <a:pt x="2801188" y="0"/>
                </a:lnTo>
                <a:lnTo>
                  <a:pt x="2801188" y="1422400"/>
                </a:lnTo>
                <a:lnTo>
                  <a:pt x="0" y="1422400"/>
                </a:lnTo>
                <a:lnTo>
                  <a:pt x="711200" y="711200"/>
                </a:lnTo>
                <a:lnTo>
                  <a:pt x="0" y="0"/>
                </a:lnTo>
                <a:close/>
              </a:path>
            </a:pathLst>
          </a:custGeom>
          <a:solidFill>
            <a:srgbClr val="734B43"/>
          </a:solidFill>
          <a:ln>
            <a:noFill/>
          </a:ln>
        </p:spPr>
        <p:txBody>
          <a:bodyPr spcFirstLastPara="1" wrap="square" lIns="648000" tIns="45700" rIns="91425" bIns="45700" anchor="ctr" anchorCtr="0">
            <a:noAutofit/>
          </a:bodyPr>
          <a:lstStyle/>
          <a:p>
            <a:pPr marL="0" marR="0" lvl="0" indent="0" algn="ctr" rtl="0">
              <a:spcBef>
                <a:spcPts val="0"/>
              </a:spcBef>
              <a:spcAft>
                <a:spcPts val="0"/>
              </a:spcAft>
              <a:buNone/>
            </a:pPr>
            <a:r>
              <a:rPr lang="en-US" sz="2000" b="1">
                <a:solidFill>
                  <a:schemeClr val="lt1"/>
                </a:solidFill>
                <a:latin typeface="Calibri"/>
                <a:ea typeface="Calibri"/>
                <a:cs typeface="Calibri"/>
                <a:sym typeface="Calibri"/>
              </a:rPr>
              <a:t>Report attack</a:t>
            </a:r>
            <a:endParaRPr/>
          </a:p>
          <a:p>
            <a:pPr marL="0" marR="0" lvl="0" indent="0" algn="ctr" rtl="0">
              <a:spcBef>
                <a:spcPts val="0"/>
              </a:spcBef>
              <a:spcAft>
                <a:spcPts val="0"/>
              </a:spcAft>
              <a:buNone/>
            </a:pPr>
            <a:r>
              <a:rPr lang="en-US" sz="2000" b="1">
                <a:solidFill>
                  <a:schemeClr val="lt1"/>
                </a:solidFill>
                <a:latin typeface="Calibri"/>
                <a:ea typeface="Calibri"/>
                <a:cs typeface="Calibri"/>
                <a:sym typeface="Calibri"/>
              </a:rPr>
              <a:t>to authorities</a:t>
            </a:r>
            <a:endParaRPr sz="2000" b="1">
              <a:solidFill>
                <a:schemeClr val="lt1"/>
              </a:solidFill>
              <a:latin typeface="Calibri"/>
              <a:ea typeface="Calibri"/>
              <a:cs typeface="Calibri"/>
              <a:sym typeface="Calibri"/>
            </a:endParaRPr>
          </a:p>
        </p:txBody>
      </p:sp>
      <p:sp>
        <p:nvSpPr>
          <p:cNvPr id="202" name="Google Shape;202;p21"/>
          <p:cNvSpPr/>
          <p:nvPr/>
        </p:nvSpPr>
        <p:spPr>
          <a:xfrm>
            <a:off x="1018218" y="3305740"/>
            <a:ext cx="2381171" cy="3323987"/>
          </a:xfrm>
          <a:prstGeom prst="rect">
            <a:avLst/>
          </a:prstGeom>
          <a:noFill/>
          <a:ln>
            <a:noFill/>
          </a:ln>
        </p:spPr>
        <p:txBody>
          <a:bodyPr spcFirstLastPara="1" wrap="square" lIns="91425" tIns="45700" rIns="91425" bIns="45700" anchor="t" anchorCtr="0">
            <a:noAutofit/>
          </a:bodyPr>
          <a:lstStyle/>
          <a:p>
            <a:pPr marL="285750" marR="0" lvl="0" indent="-292100" algn="l" rtl="0">
              <a:spcBef>
                <a:spcPts val="0"/>
              </a:spcBef>
              <a:spcAft>
                <a:spcPts val="0"/>
              </a:spcAft>
              <a:buClr>
                <a:srgbClr val="1E1E20"/>
              </a:buClr>
              <a:buSzPts val="1500"/>
              <a:buFont typeface="Noto Sans Symbols"/>
              <a:buChar char="▪"/>
            </a:pPr>
            <a:r>
              <a:rPr lang="en-US" sz="1500" b="1">
                <a:solidFill>
                  <a:srgbClr val="1E1E20"/>
                </a:solidFill>
                <a:latin typeface="Calibri"/>
                <a:ea typeface="Calibri"/>
                <a:cs typeface="Calibri"/>
                <a:sym typeface="Calibri"/>
              </a:rPr>
              <a:t>Report</a:t>
            </a:r>
            <a:r>
              <a:rPr lang="en-US" sz="1500">
                <a:solidFill>
                  <a:srgbClr val="1E1E20"/>
                </a:solidFill>
                <a:latin typeface="Calibri"/>
                <a:ea typeface="Calibri"/>
                <a:cs typeface="Calibri"/>
                <a:sym typeface="Calibri"/>
              </a:rPr>
              <a:t> to trusted adult and police</a:t>
            </a:r>
            <a:endParaRPr sz="1500"/>
          </a:p>
          <a:p>
            <a:pPr marL="285750" marR="0" lvl="0" indent="-292100" algn="l" rtl="0">
              <a:spcBef>
                <a:spcPts val="0"/>
              </a:spcBef>
              <a:spcAft>
                <a:spcPts val="0"/>
              </a:spcAft>
              <a:buClr>
                <a:srgbClr val="1E1E20"/>
              </a:buClr>
              <a:buSzPts val="1500"/>
              <a:buFont typeface="Noto Sans Symbols"/>
              <a:buChar char="▪"/>
            </a:pPr>
            <a:r>
              <a:rPr lang="en-US" sz="1500">
                <a:solidFill>
                  <a:srgbClr val="1E1E20"/>
                </a:solidFill>
                <a:latin typeface="Calibri"/>
                <a:ea typeface="Calibri"/>
                <a:cs typeface="Calibri"/>
                <a:sym typeface="Calibri"/>
              </a:rPr>
              <a:t>Make sure to </a:t>
            </a:r>
            <a:r>
              <a:rPr lang="en-US" sz="1500" b="1">
                <a:solidFill>
                  <a:srgbClr val="1E1E20"/>
                </a:solidFill>
                <a:latin typeface="Calibri"/>
                <a:ea typeface="Calibri"/>
                <a:cs typeface="Calibri"/>
                <a:sym typeface="Calibri"/>
              </a:rPr>
              <a:t>stay away</a:t>
            </a:r>
            <a:r>
              <a:rPr lang="en-US" sz="1500">
                <a:solidFill>
                  <a:srgbClr val="1E1E20"/>
                </a:solidFill>
                <a:latin typeface="Calibri"/>
                <a:ea typeface="Calibri"/>
                <a:cs typeface="Calibri"/>
                <a:sym typeface="Calibri"/>
              </a:rPr>
              <a:t> from person threatening</a:t>
            </a:r>
            <a:endParaRPr sz="1500"/>
          </a:p>
          <a:p>
            <a:pPr marL="285750" marR="0" lvl="0" indent="-292100" algn="l" rtl="0">
              <a:spcBef>
                <a:spcPts val="0"/>
              </a:spcBef>
              <a:spcAft>
                <a:spcPts val="0"/>
              </a:spcAft>
              <a:buClr>
                <a:srgbClr val="1E1E20"/>
              </a:buClr>
              <a:buSzPts val="1500"/>
              <a:buFont typeface="Noto Sans Symbols"/>
              <a:buChar char="▪"/>
            </a:pPr>
            <a:r>
              <a:rPr lang="en-US" sz="1500" b="1">
                <a:solidFill>
                  <a:srgbClr val="1E1E20"/>
                </a:solidFill>
                <a:latin typeface="Calibri"/>
                <a:ea typeface="Calibri"/>
                <a:cs typeface="Calibri"/>
                <a:sym typeface="Calibri"/>
              </a:rPr>
              <a:t>Always travel with others</a:t>
            </a:r>
            <a:endParaRPr sz="1500"/>
          </a:p>
          <a:p>
            <a:pPr marL="285750" marR="0" lvl="0" indent="-292100" algn="l" rtl="0">
              <a:spcBef>
                <a:spcPts val="0"/>
              </a:spcBef>
              <a:spcAft>
                <a:spcPts val="0"/>
              </a:spcAft>
              <a:buClr>
                <a:srgbClr val="1E1E20"/>
              </a:buClr>
              <a:buSzPts val="1500"/>
              <a:buFont typeface="Noto Sans Symbols"/>
              <a:buChar char="▪"/>
            </a:pPr>
            <a:r>
              <a:rPr lang="en-US" sz="1500">
                <a:solidFill>
                  <a:srgbClr val="1E1E20"/>
                </a:solidFill>
                <a:latin typeface="Calibri"/>
                <a:ea typeface="Calibri"/>
                <a:cs typeface="Calibri"/>
                <a:sym typeface="Calibri"/>
              </a:rPr>
              <a:t>Under </a:t>
            </a:r>
            <a:r>
              <a:rPr lang="en-US" sz="1500" b="1">
                <a:solidFill>
                  <a:srgbClr val="1E1E20"/>
                </a:solidFill>
                <a:latin typeface="Calibri"/>
                <a:ea typeface="Calibri"/>
                <a:cs typeface="Calibri"/>
                <a:sym typeface="Calibri"/>
              </a:rPr>
              <a:t>Section 326B IPC</a:t>
            </a:r>
            <a:r>
              <a:rPr lang="en-US" sz="1500">
                <a:solidFill>
                  <a:srgbClr val="1E1E20"/>
                </a:solidFill>
                <a:latin typeface="Calibri"/>
                <a:ea typeface="Calibri"/>
                <a:cs typeface="Calibri"/>
                <a:sym typeface="Calibri"/>
              </a:rPr>
              <a:t>, imprisonment not less than 5 years but which may extend to 7 years, and shall also be liable to fine</a:t>
            </a:r>
            <a:endParaRPr sz="1500"/>
          </a:p>
          <a:p>
            <a:pPr marL="285750" marR="0" lvl="0" indent="-196850" algn="l" rtl="0">
              <a:spcBef>
                <a:spcPts val="0"/>
              </a:spcBef>
              <a:spcAft>
                <a:spcPts val="0"/>
              </a:spcAft>
              <a:buClr>
                <a:schemeClr val="dk1"/>
              </a:buClr>
              <a:buSzPts val="1400"/>
              <a:buFont typeface="Noto Sans Symbols"/>
              <a:buNone/>
            </a:pPr>
            <a:endParaRPr sz="1500">
              <a:solidFill>
                <a:srgbClr val="1E1E20"/>
              </a:solidFill>
              <a:latin typeface="Calibri"/>
              <a:ea typeface="Calibri"/>
              <a:cs typeface="Calibri"/>
              <a:sym typeface="Calibri"/>
            </a:endParaRPr>
          </a:p>
        </p:txBody>
      </p:sp>
      <p:sp>
        <p:nvSpPr>
          <p:cNvPr id="203" name="Google Shape;203;p21"/>
          <p:cNvSpPr/>
          <p:nvPr/>
        </p:nvSpPr>
        <p:spPr>
          <a:xfrm>
            <a:off x="3691031" y="3305740"/>
            <a:ext cx="2381171" cy="738664"/>
          </a:xfrm>
          <a:prstGeom prst="rect">
            <a:avLst/>
          </a:prstGeom>
          <a:noFill/>
          <a:ln>
            <a:noFill/>
          </a:ln>
        </p:spPr>
        <p:txBody>
          <a:bodyPr spcFirstLastPara="1" wrap="square" lIns="91425" tIns="45700" rIns="91425" bIns="45700" anchor="t" anchorCtr="0">
            <a:noAutofit/>
          </a:bodyPr>
          <a:lstStyle/>
          <a:p>
            <a:pPr marL="285750" marR="0" lvl="0" indent="-292100" algn="l" rtl="0">
              <a:spcBef>
                <a:spcPts val="0"/>
              </a:spcBef>
              <a:spcAft>
                <a:spcPts val="0"/>
              </a:spcAft>
              <a:buClr>
                <a:srgbClr val="1E1E20"/>
              </a:buClr>
              <a:buSzPts val="1500"/>
              <a:buFont typeface="Noto Sans Symbols"/>
              <a:buChar char="▪"/>
            </a:pPr>
            <a:r>
              <a:rPr lang="en-US" sz="1500" b="1">
                <a:solidFill>
                  <a:srgbClr val="1E1E20"/>
                </a:solidFill>
                <a:latin typeface="Calibri"/>
                <a:ea typeface="Calibri"/>
                <a:cs typeface="Calibri"/>
                <a:sym typeface="Calibri"/>
              </a:rPr>
              <a:t>Make sure to get treatment as soon as possible</a:t>
            </a:r>
            <a:endParaRPr sz="1500"/>
          </a:p>
        </p:txBody>
      </p:sp>
      <p:sp>
        <p:nvSpPr>
          <p:cNvPr id="204" name="Google Shape;204;p21"/>
          <p:cNvSpPr/>
          <p:nvPr/>
        </p:nvSpPr>
        <p:spPr>
          <a:xfrm>
            <a:off x="6363844" y="3305740"/>
            <a:ext cx="2381171" cy="1384995"/>
          </a:xfrm>
          <a:prstGeom prst="rect">
            <a:avLst/>
          </a:prstGeom>
          <a:noFill/>
          <a:ln>
            <a:noFill/>
          </a:ln>
        </p:spPr>
        <p:txBody>
          <a:bodyPr spcFirstLastPara="1" wrap="square" lIns="91425" tIns="45700" rIns="91425" bIns="45700" anchor="t" anchorCtr="0">
            <a:noAutofit/>
          </a:bodyPr>
          <a:lstStyle/>
          <a:p>
            <a:pPr marL="285750" marR="0" lvl="0" indent="-292100" algn="l" rtl="0">
              <a:spcBef>
                <a:spcPts val="0"/>
              </a:spcBef>
              <a:spcAft>
                <a:spcPts val="0"/>
              </a:spcAft>
              <a:buClr>
                <a:srgbClr val="1E1E20"/>
              </a:buClr>
              <a:buSzPts val="1500"/>
              <a:buFont typeface="Noto Sans Symbols"/>
              <a:buChar char="▪"/>
            </a:pPr>
            <a:r>
              <a:rPr lang="en-US" sz="1500" b="1">
                <a:solidFill>
                  <a:srgbClr val="1E1E20"/>
                </a:solidFill>
                <a:latin typeface="Calibri"/>
                <a:ea typeface="Calibri"/>
                <a:cs typeface="Calibri"/>
                <a:sym typeface="Calibri"/>
              </a:rPr>
              <a:t>Talk </a:t>
            </a:r>
            <a:r>
              <a:rPr lang="en-US" sz="1500">
                <a:solidFill>
                  <a:srgbClr val="1E1E20"/>
                </a:solidFill>
                <a:latin typeface="Calibri"/>
                <a:ea typeface="Calibri"/>
                <a:cs typeface="Calibri"/>
                <a:sym typeface="Calibri"/>
              </a:rPr>
              <a:t>to parents, teachers, police, or anyone you trust</a:t>
            </a:r>
            <a:endParaRPr sz="1500"/>
          </a:p>
          <a:p>
            <a:pPr marL="285750" marR="0" lvl="0" indent="-292100" algn="l" rtl="0">
              <a:spcBef>
                <a:spcPts val="0"/>
              </a:spcBef>
              <a:spcAft>
                <a:spcPts val="0"/>
              </a:spcAft>
              <a:buClr>
                <a:srgbClr val="1E1E20"/>
              </a:buClr>
              <a:buSzPts val="1500"/>
              <a:buFont typeface="Noto Sans Symbols"/>
              <a:buChar char="▪"/>
            </a:pPr>
            <a:r>
              <a:rPr lang="en-US" sz="1500">
                <a:solidFill>
                  <a:srgbClr val="1E1E20"/>
                </a:solidFill>
                <a:latin typeface="Calibri"/>
                <a:ea typeface="Calibri"/>
                <a:cs typeface="Calibri"/>
                <a:sym typeface="Calibri"/>
              </a:rPr>
              <a:t>Make sure you </a:t>
            </a:r>
            <a:r>
              <a:rPr lang="en-US" sz="1500" b="1">
                <a:solidFill>
                  <a:srgbClr val="1E1E20"/>
                </a:solidFill>
                <a:latin typeface="Calibri"/>
                <a:ea typeface="Calibri"/>
                <a:cs typeface="Calibri"/>
                <a:sym typeface="Calibri"/>
              </a:rPr>
              <a:t>stay away from perpetrator</a:t>
            </a:r>
            <a:r>
              <a:rPr lang="en-US" sz="1500">
                <a:solidFill>
                  <a:srgbClr val="1E1E20"/>
                </a:solidFill>
                <a:latin typeface="Calibri"/>
                <a:ea typeface="Calibri"/>
                <a:cs typeface="Calibri"/>
                <a:sym typeface="Calibri"/>
              </a:rPr>
              <a:t> of crime</a:t>
            </a:r>
            <a:endParaRPr sz="1500">
              <a:solidFill>
                <a:srgbClr val="1E1E20"/>
              </a:solidFill>
              <a:latin typeface="Calibri"/>
              <a:ea typeface="Calibri"/>
              <a:cs typeface="Calibri"/>
              <a:sym typeface="Calibri"/>
            </a:endParaRPr>
          </a:p>
        </p:txBody>
      </p:sp>
      <p:sp>
        <p:nvSpPr>
          <p:cNvPr id="205" name="Google Shape;205;p21"/>
          <p:cNvSpPr/>
          <p:nvPr/>
        </p:nvSpPr>
        <p:spPr>
          <a:xfrm>
            <a:off x="9036658" y="3305740"/>
            <a:ext cx="2381171" cy="2246769"/>
          </a:xfrm>
          <a:prstGeom prst="rect">
            <a:avLst/>
          </a:prstGeom>
          <a:noFill/>
          <a:ln>
            <a:noFill/>
          </a:ln>
        </p:spPr>
        <p:txBody>
          <a:bodyPr spcFirstLastPara="1" wrap="square" lIns="91425" tIns="45700" rIns="91425" bIns="45700" anchor="t" anchorCtr="0">
            <a:noAutofit/>
          </a:bodyPr>
          <a:lstStyle/>
          <a:p>
            <a:pPr marL="285750" marR="0" lvl="0" indent="-292100" algn="l" rtl="0">
              <a:spcBef>
                <a:spcPts val="0"/>
              </a:spcBef>
              <a:spcAft>
                <a:spcPts val="0"/>
              </a:spcAft>
              <a:buClr>
                <a:srgbClr val="1E1E20"/>
              </a:buClr>
              <a:buSzPts val="1500"/>
              <a:buFont typeface="Noto Sans Symbols"/>
              <a:buChar char="▪"/>
            </a:pPr>
            <a:r>
              <a:rPr lang="en-US" sz="1500" b="1">
                <a:solidFill>
                  <a:srgbClr val="1E1E20"/>
                </a:solidFill>
                <a:latin typeface="Calibri"/>
                <a:ea typeface="Calibri"/>
                <a:cs typeface="Calibri"/>
                <a:sym typeface="Calibri"/>
              </a:rPr>
              <a:t>Section 326A IPC </a:t>
            </a:r>
            <a:r>
              <a:rPr lang="en-US" sz="1500">
                <a:solidFill>
                  <a:srgbClr val="1E1E20"/>
                </a:solidFill>
                <a:latin typeface="Calibri"/>
                <a:ea typeface="Calibri"/>
                <a:cs typeface="Calibri"/>
                <a:sym typeface="Calibri"/>
              </a:rPr>
              <a:t>can be charged</a:t>
            </a:r>
            <a:endParaRPr sz="1500"/>
          </a:p>
          <a:p>
            <a:pPr marL="285750" marR="0" lvl="0" indent="-292100" algn="l" rtl="0">
              <a:spcBef>
                <a:spcPts val="0"/>
              </a:spcBef>
              <a:spcAft>
                <a:spcPts val="0"/>
              </a:spcAft>
              <a:buClr>
                <a:srgbClr val="1E1E20"/>
              </a:buClr>
              <a:buSzPts val="1500"/>
              <a:buFont typeface="Noto Sans Symbols"/>
              <a:buChar char="▪"/>
            </a:pPr>
            <a:r>
              <a:rPr lang="en-US" sz="1500">
                <a:solidFill>
                  <a:srgbClr val="1E1E20"/>
                </a:solidFill>
                <a:latin typeface="Calibri"/>
                <a:ea typeface="Calibri"/>
                <a:cs typeface="Calibri"/>
                <a:sym typeface="Calibri"/>
              </a:rPr>
              <a:t>Leads to imprisonment not less than 10 years, which may extend to imprisonment for life</a:t>
            </a:r>
            <a:endParaRPr sz="1500"/>
          </a:p>
          <a:p>
            <a:pPr marL="285750" marR="0" lvl="0" indent="-292100" algn="l" rtl="0">
              <a:spcBef>
                <a:spcPts val="0"/>
              </a:spcBef>
              <a:spcAft>
                <a:spcPts val="0"/>
              </a:spcAft>
              <a:buClr>
                <a:srgbClr val="1E1E20"/>
              </a:buClr>
              <a:buSzPts val="1500"/>
              <a:buFont typeface="Noto Sans Symbols"/>
              <a:buChar char="▪"/>
            </a:pPr>
            <a:r>
              <a:rPr lang="en-US" sz="1500">
                <a:solidFill>
                  <a:srgbClr val="1E1E20"/>
                </a:solidFill>
                <a:latin typeface="Calibri"/>
                <a:ea typeface="Calibri"/>
                <a:cs typeface="Calibri"/>
                <a:sym typeface="Calibri"/>
              </a:rPr>
              <a:t>Fine charged to meet the medical expenses of victim</a:t>
            </a:r>
            <a:endParaRPr sz="1500">
              <a:solidFill>
                <a:srgbClr val="1E1E20"/>
              </a:solidFill>
              <a:latin typeface="Calibri"/>
              <a:ea typeface="Calibri"/>
              <a:cs typeface="Calibri"/>
              <a:sym typeface="Calibri"/>
            </a:endParaRPr>
          </a:p>
        </p:txBody>
      </p:sp>
      <p:sp>
        <p:nvSpPr>
          <p:cNvPr id="206" name="Google Shape;206;p21"/>
          <p:cNvSpPr txBox="1"/>
          <p:nvPr/>
        </p:nvSpPr>
        <p:spPr>
          <a:xfrm>
            <a:off x="3353098" y="631500"/>
            <a:ext cx="5485800" cy="76950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4400">
                <a:solidFill>
                  <a:srgbClr val="5B6358"/>
                </a:solidFill>
                <a:latin typeface="Langar"/>
                <a:ea typeface="Langar"/>
                <a:cs typeface="Langar"/>
                <a:sym typeface="Langar"/>
              </a:rPr>
              <a:t>What can you do?</a:t>
            </a:r>
            <a:endParaRPr sz="4400">
              <a:solidFill>
                <a:srgbClr val="5B6358"/>
              </a:solidFill>
              <a:latin typeface="Langar"/>
              <a:ea typeface="Langar"/>
              <a:cs typeface="Langar"/>
              <a:sym typeface="Lang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0"/>
        <p:cNvGrpSpPr/>
        <p:nvPr/>
      </p:nvGrpSpPr>
      <p:grpSpPr>
        <a:xfrm>
          <a:off x="0" y="0"/>
          <a:ext cx="0" cy="0"/>
          <a:chOff x="0" y="0"/>
          <a:chExt cx="0" cy="0"/>
        </a:xfrm>
      </p:grpSpPr>
      <p:sp>
        <p:nvSpPr>
          <p:cNvPr id="211" name="Google Shape;211;p22"/>
          <p:cNvSpPr txBox="1"/>
          <p:nvPr/>
        </p:nvSpPr>
        <p:spPr>
          <a:xfrm>
            <a:off x="587255" y="1568141"/>
            <a:ext cx="4465800" cy="83100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4800">
                <a:solidFill>
                  <a:srgbClr val="5B6358"/>
                </a:solidFill>
                <a:latin typeface="Langar"/>
                <a:ea typeface="Langar"/>
                <a:cs typeface="Langar"/>
                <a:sym typeface="Langar"/>
              </a:rPr>
              <a:t>Honour Killing</a:t>
            </a:r>
            <a:endParaRPr sz="4800">
              <a:solidFill>
                <a:srgbClr val="5B6358"/>
              </a:solidFill>
              <a:latin typeface="Langar"/>
              <a:ea typeface="Langar"/>
              <a:cs typeface="Langar"/>
              <a:sym typeface="Langar"/>
            </a:endParaRPr>
          </a:p>
        </p:txBody>
      </p:sp>
      <p:sp>
        <p:nvSpPr>
          <p:cNvPr id="212" name="Google Shape;212;p22"/>
          <p:cNvSpPr txBox="1"/>
          <p:nvPr/>
        </p:nvSpPr>
        <p:spPr>
          <a:xfrm>
            <a:off x="656400" y="3091650"/>
            <a:ext cx="4760700" cy="2216400"/>
          </a:xfrm>
          <a:prstGeom prst="rect">
            <a:avLst/>
          </a:prstGeom>
          <a:noFill/>
          <a:ln>
            <a:noFill/>
          </a:ln>
        </p:spPr>
        <p:txBody>
          <a:bodyPr spcFirstLastPara="1" wrap="square" lIns="91425" tIns="45700" rIns="91425" bIns="45700" anchor="t" anchorCtr="0">
            <a:spAutoFit/>
          </a:bodyPr>
          <a:lstStyle/>
          <a:p>
            <a:pPr marL="285750" marR="0" lvl="0" indent="-342900" algn="l" rtl="0">
              <a:spcBef>
                <a:spcPts val="0"/>
              </a:spcBef>
              <a:spcAft>
                <a:spcPts val="0"/>
              </a:spcAft>
              <a:buClr>
                <a:srgbClr val="1E1E20"/>
              </a:buClr>
              <a:buSzPts val="2300"/>
              <a:buFont typeface="Arial"/>
              <a:buChar char="•"/>
            </a:pPr>
            <a:r>
              <a:rPr lang="en-US" sz="2300" b="1">
                <a:solidFill>
                  <a:srgbClr val="1E1E20"/>
                </a:solidFill>
                <a:latin typeface="Calibri"/>
                <a:ea typeface="Calibri"/>
                <a:cs typeface="Calibri"/>
                <a:sym typeface="Calibri"/>
              </a:rPr>
              <a:t>Murder</a:t>
            </a:r>
            <a:r>
              <a:rPr lang="en-US" sz="2300">
                <a:solidFill>
                  <a:srgbClr val="1E1E20"/>
                </a:solidFill>
                <a:latin typeface="Calibri"/>
                <a:ea typeface="Calibri"/>
                <a:cs typeface="Calibri"/>
                <a:sym typeface="Calibri"/>
              </a:rPr>
              <a:t> of an individual, either an outsider or a member of a family</a:t>
            </a:r>
            <a:endParaRPr sz="2300"/>
          </a:p>
          <a:p>
            <a:pPr marL="285750" marR="0" lvl="0" indent="-342900" algn="l" rtl="0">
              <a:spcBef>
                <a:spcPts val="0"/>
              </a:spcBef>
              <a:spcAft>
                <a:spcPts val="0"/>
              </a:spcAft>
              <a:buClr>
                <a:srgbClr val="1E1E20"/>
              </a:buClr>
              <a:buSzPts val="2300"/>
              <a:buFont typeface="Arial"/>
              <a:buChar char="•"/>
            </a:pPr>
            <a:r>
              <a:rPr lang="en-US" sz="2300">
                <a:solidFill>
                  <a:srgbClr val="1E1E20"/>
                </a:solidFill>
                <a:latin typeface="Calibri"/>
                <a:ea typeface="Calibri"/>
                <a:cs typeface="Calibri"/>
                <a:sym typeface="Calibri"/>
              </a:rPr>
              <a:t>Used to ‘protect’ reputation of the family, as it is believed that the victim brought disrepute to the family</a:t>
            </a:r>
            <a:endParaRPr sz="2300"/>
          </a:p>
        </p:txBody>
      </p:sp>
      <p:pic>
        <p:nvPicPr>
          <p:cNvPr id="213" name="Google Shape;213;p22" descr="Honour killing - Arab Digest"/>
          <p:cNvPicPr preferRelativeResize="0"/>
          <p:nvPr/>
        </p:nvPicPr>
        <p:blipFill rotWithShape="1">
          <a:blip r:embed="rId3">
            <a:alphaModFix/>
          </a:blip>
          <a:srcRect/>
          <a:stretch/>
        </p:blipFill>
        <p:spPr>
          <a:xfrm>
            <a:off x="6026851" y="1549949"/>
            <a:ext cx="5664600" cy="3758100"/>
          </a:xfrm>
          <a:prstGeom prst="round2SameRect">
            <a:avLst>
              <a:gd name="adj1" fmla="val 16667"/>
              <a:gd name="adj2" fmla="val 0"/>
            </a:avLst>
          </a:prstGeom>
          <a:noFill/>
          <a:ln>
            <a:noFill/>
          </a:ln>
        </p:spPr>
      </p:pic>
      <p:pic>
        <p:nvPicPr>
          <p:cNvPr id="214" name="Google Shape;214;p22"/>
          <p:cNvPicPr preferRelativeResize="0"/>
          <p:nvPr/>
        </p:nvPicPr>
        <p:blipFill>
          <a:blip r:embed="rId4">
            <a:alphaModFix/>
          </a:blip>
          <a:stretch>
            <a:fillRect/>
          </a:stretch>
        </p:blipFill>
        <p:spPr>
          <a:xfrm>
            <a:off x="5302613" y="85875"/>
            <a:ext cx="1485129" cy="928774"/>
          </a:xfrm>
          <a:prstGeom prst="rect">
            <a:avLst/>
          </a:prstGeom>
          <a:noFill/>
          <a:ln>
            <a:noFill/>
          </a:ln>
        </p:spPr>
      </p:pic>
      <p:pic>
        <p:nvPicPr>
          <p:cNvPr id="215" name="Google Shape;215;p22"/>
          <p:cNvPicPr preferRelativeResize="0"/>
          <p:nvPr/>
        </p:nvPicPr>
        <p:blipFill>
          <a:blip r:embed="rId5">
            <a:alphaModFix/>
          </a:blip>
          <a:stretch>
            <a:fillRect/>
          </a:stretch>
        </p:blipFill>
        <p:spPr>
          <a:xfrm>
            <a:off x="11206662" y="47475"/>
            <a:ext cx="890349" cy="967176"/>
          </a:xfrm>
          <a:prstGeom prst="rect">
            <a:avLst/>
          </a:prstGeom>
          <a:noFill/>
          <a:ln>
            <a:noFill/>
          </a:ln>
        </p:spPr>
      </p:pic>
      <p:pic>
        <p:nvPicPr>
          <p:cNvPr id="216" name="Google Shape;216;p22"/>
          <p:cNvPicPr preferRelativeResize="0"/>
          <p:nvPr/>
        </p:nvPicPr>
        <p:blipFill>
          <a:blip r:embed="rId6">
            <a:alphaModFix/>
          </a:blip>
          <a:stretch>
            <a:fillRect/>
          </a:stretch>
        </p:blipFill>
        <p:spPr>
          <a:xfrm>
            <a:off x="94988" y="47475"/>
            <a:ext cx="967148" cy="96717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p:cNvGrpSpPr/>
        <p:nvPr/>
      </p:nvGrpSpPr>
      <p:grpSpPr>
        <a:xfrm>
          <a:off x="0" y="0"/>
          <a:ext cx="0" cy="0"/>
          <a:chOff x="0" y="0"/>
          <a:chExt cx="0" cy="0"/>
        </a:xfrm>
      </p:grpSpPr>
      <p:sp>
        <p:nvSpPr>
          <p:cNvPr id="221" name="Google Shape;221;p23"/>
          <p:cNvSpPr txBox="1"/>
          <p:nvPr/>
        </p:nvSpPr>
        <p:spPr>
          <a:xfrm>
            <a:off x="407626" y="1477135"/>
            <a:ext cx="4465800" cy="86190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5000">
                <a:solidFill>
                  <a:srgbClr val="5B6358"/>
                </a:solidFill>
                <a:latin typeface="Langar"/>
                <a:ea typeface="Langar"/>
                <a:cs typeface="Langar"/>
                <a:sym typeface="Langar"/>
              </a:rPr>
              <a:t>Femicide</a:t>
            </a:r>
            <a:endParaRPr sz="5000">
              <a:solidFill>
                <a:srgbClr val="5B6358"/>
              </a:solidFill>
              <a:latin typeface="Langar"/>
              <a:ea typeface="Langar"/>
              <a:cs typeface="Langar"/>
              <a:sym typeface="Langar"/>
            </a:endParaRPr>
          </a:p>
        </p:txBody>
      </p:sp>
      <p:sp>
        <p:nvSpPr>
          <p:cNvPr id="222" name="Google Shape;222;p23"/>
          <p:cNvSpPr txBox="1"/>
          <p:nvPr/>
        </p:nvSpPr>
        <p:spPr>
          <a:xfrm>
            <a:off x="255675" y="2513625"/>
            <a:ext cx="4769700" cy="3417000"/>
          </a:xfrm>
          <a:prstGeom prst="rect">
            <a:avLst/>
          </a:prstGeom>
          <a:noFill/>
          <a:ln>
            <a:noFill/>
          </a:ln>
        </p:spPr>
        <p:txBody>
          <a:bodyPr spcFirstLastPara="1" wrap="square" lIns="91425" tIns="45700" rIns="91425" bIns="45700" anchor="t" anchorCtr="0">
            <a:spAutoFit/>
          </a:bodyPr>
          <a:lstStyle/>
          <a:p>
            <a:pPr marL="285750" marR="0" lvl="0" indent="-349250" algn="l" rtl="0">
              <a:spcBef>
                <a:spcPts val="0"/>
              </a:spcBef>
              <a:spcAft>
                <a:spcPts val="0"/>
              </a:spcAft>
              <a:buClr>
                <a:srgbClr val="1E1E20"/>
              </a:buClr>
              <a:buSzPts val="2400"/>
              <a:buFont typeface="Arial"/>
              <a:buChar char="•"/>
            </a:pPr>
            <a:r>
              <a:rPr lang="en-US" sz="2400">
                <a:solidFill>
                  <a:srgbClr val="1E1E20"/>
                </a:solidFill>
                <a:latin typeface="Calibri"/>
                <a:ea typeface="Calibri"/>
                <a:cs typeface="Calibri"/>
                <a:sym typeface="Calibri"/>
              </a:rPr>
              <a:t>A </a:t>
            </a:r>
            <a:r>
              <a:rPr lang="en-US" sz="2400" b="1">
                <a:solidFill>
                  <a:srgbClr val="1E1E20"/>
                </a:solidFill>
                <a:latin typeface="Calibri"/>
                <a:ea typeface="Calibri"/>
                <a:cs typeface="Calibri"/>
                <a:sym typeface="Calibri"/>
              </a:rPr>
              <a:t>gender based </a:t>
            </a:r>
            <a:r>
              <a:rPr lang="en-US" sz="2400">
                <a:solidFill>
                  <a:srgbClr val="1E1E20"/>
                </a:solidFill>
                <a:latin typeface="Calibri"/>
                <a:ea typeface="Calibri"/>
                <a:cs typeface="Calibri"/>
                <a:sym typeface="Calibri"/>
              </a:rPr>
              <a:t>crime</a:t>
            </a:r>
            <a:endParaRPr sz="2400"/>
          </a:p>
          <a:p>
            <a:pPr marL="285750" marR="0" lvl="0" indent="-349250" algn="l" rtl="0">
              <a:spcBef>
                <a:spcPts val="0"/>
              </a:spcBef>
              <a:spcAft>
                <a:spcPts val="0"/>
              </a:spcAft>
              <a:buClr>
                <a:srgbClr val="1E1E20"/>
              </a:buClr>
              <a:buSzPts val="2400"/>
              <a:buFont typeface="Arial"/>
              <a:buChar char="•"/>
            </a:pPr>
            <a:r>
              <a:rPr lang="en-US" sz="2400">
                <a:solidFill>
                  <a:srgbClr val="1E1E20"/>
                </a:solidFill>
                <a:latin typeface="Calibri"/>
                <a:ea typeface="Calibri"/>
                <a:cs typeface="Calibri"/>
                <a:sym typeface="Calibri"/>
              </a:rPr>
              <a:t>Arises when society prefers males over females</a:t>
            </a:r>
            <a:endParaRPr sz="2400"/>
          </a:p>
          <a:p>
            <a:pPr marL="285750" marR="0" lvl="0" indent="-349250" algn="l" rtl="0">
              <a:spcBef>
                <a:spcPts val="0"/>
              </a:spcBef>
              <a:spcAft>
                <a:spcPts val="0"/>
              </a:spcAft>
              <a:buClr>
                <a:srgbClr val="1E1E20"/>
              </a:buClr>
              <a:buSzPts val="2400"/>
              <a:buFont typeface="Arial"/>
              <a:buChar char="•"/>
            </a:pPr>
            <a:r>
              <a:rPr lang="en-US" sz="2400">
                <a:solidFill>
                  <a:srgbClr val="1E1E20"/>
                </a:solidFill>
                <a:latin typeface="Calibri"/>
                <a:ea typeface="Calibri"/>
                <a:cs typeface="Calibri"/>
                <a:sym typeface="Calibri"/>
              </a:rPr>
              <a:t>Can take the forms of:</a:t>
            </a:r>
            <a:endParaRPr sz="2400"/>
          </a:p>
          <a:p>
            <a:pPr marL="742950" marR="0" lvl="1" indent="-349250" algn="l" rtl="0">
              <a:spcBef>
                <a:spcPts val="0"/>
              </a:spcBef>
              <a:spcAft>
                <a:spcPts val="0"/>
              </a:spcAft>
              <a:buClr>
                <a:srgbClr val="1E1E20"/>
              </a:buClr>
              <a:buSzPts val="2400"/>
              <a:buFont typeface="Arial"/>
              <a:buChar char="•"/>
            </a:pPr>
            <a:r>
              <a:rPr lang="en-US" sz="2400" b="0" i="0" u="none" strike="noStrike" cap="none">
                <a:solidFill>
                  <a:srgbClr val="1E1E20"/>
                </a:solidFill>
                <a:latin typeface="Calibri"/>
                <a:ea typeface="Calibri"/>
                <a:cs typeface="Calibri"/>
                <a:sym typeface="Calibri"/>
              </a:rPr>
              <a:t>Women based hate crime</a:t>
            </a:r>
            <a:endParaRPr sz="2400"/>
          </a:p>
          <a:p>
            <a:pPr marL="742950" marR="0" lvl="1" indent="-349250" algn="l" rtl="0">
              <a:spcBef>
                <a:spcPts val="0"/>
              </a:spcBef>
              <a:spcAft>
                <a:spcPts val="0"/>
              </a:spcAft>
              <a:buClr>
                <a:srgbClr val="1E1E20"/>
              </a:buClr>
              <a:buSzPts val="2400"/>
              <a:buFont typeface="Arial"/>
              <a:buChar char="•"/>
            </a:pPr>
            <a:r>
              <a:rPr lang="en-US" sz="2400" b="0" i="0" u="none" strike="noStrike" cap="none">
                <a:solidFill>
                  <a:srgbClr val="1E1E20"/>
                </a:solidFill>
                <a:latin typeface="Calibri"/>
                <a:ea typeface="Calibri"/>
                <a:cs typeface="Calibri"/>
                <a:sym typeface="Calibri"/>
              </a:rPr>
              <a:t>Infanticide : Killing of a newborn female child</a:t>
            </a:r>
            <a:endParaRPr sz="2400"/>
          </a:p>
          <a:p>
            <a:pPr marL="742950" marR="0" lvl="1" indent="-349250" algn="l" rtl="0">
              <a:spcBef>
                <a:spcPts val="0"/>
              </a:spcBef>
              <a:spcAft>
                <a:spcPts val="0"/>
              </a:spcAft>
              <a:buClr>
                <a:srgbClr val="1E1E20"/>
              </a:buClr>
              <a:buSzPts val="2400"/>
              <a:buFont typeface="Arial"/>
              <a:buChar char="•"/>
            </a:pPr>
            <a:r>
              <a:rPr lang="en-US" sz="2400" b="0" i="0" u="none" strike="noStrike" cap="none">
                <a:solidFill>
                  <a:srgbClr val="1E1E20"/>
                </a:solidFill>
                <a:latin typeface="Calibri"/>
                <a:ea typeface="Calibri"/>
                <a:cs typeface="Calibri"/>
                <a:sym typeface="Calibri"/>
              </a:rPr>
              <a:t>Foeticide: Abortion of foetuses based on gender</a:t>
            </a:r>
            <a:endParaRPr sz="2400"/>
          </a:p>
        </p:txBody>
      </p:sp>
      <p:pic>
        <p:nvPicPr>
          <p:cNvPr id="223" name="Google Shape;223;p23"/>
          <p:cNvPicPr preferRelativeResize="0"/>
          <p:nvPr/>
        </p:nvPicPr>
        <p:blipFill rotWithShape="1">
          <a:blip r:embed="rId3">
            <a:alphaModFix/>
          </a:blip>
          <a:srcRect/>
          <a:stretch/>
        </p:blipFill>
        <p:spPr>
          <a:xfrm>
            <a:off x="5444575" y="2339025"/>
            <a:ext cx="6335100" cy="3560700"/>
          </a:xfrm>
          <a:prstGeom prst="round2SameRect">
            <a:avLst>
              <a:gd name="adj1" fmla="val 16667"/>
              <a:gd name="adj2" fmla="val 0"/>
            </a:avLst>
          </a:prstGeom>
          <a:noFill/>
          <a:ln>
            <a:noFill/>
          </a:ln>
        </p:spPr>
      </p:pic>
      <p:pic>
        <p:nvPicPr>
          <p:cNvPr id="224" name="Google Shape;224;p23"/>
          <p:cNvPicPr preferRelativeResize="0"/>
          <p:nvPr/>
        </p:nvPicPr>
        <p:blipFill>
          <a:blip r:embed="rId4">
            <a:alphaModFix/>
          </a:blip>
          <a:stretch>
            <a:fillRect/>
          </a:stretch>
        </p:blipFill>
        <p:spPr>
          <a:xfrm>
            <a:off x="5302613" y="85875"/>
            <a:ext cx="1485129" cy="928774"/>
          </a:xfrm>
          <a:prstGeom prst="rect">
            <a:avLst/>
          </a:prstGeom>
          <a:noFill/>
          <a:ln>
            <a:noFill/>
          </a:ln>
        </p:spPr>
      </p:pic>
      <p:pic>
        <p:nvPicPr>
          <p:cNvPr id="225" name="Google Shape;225;p23"/>
          <p:cNvPicPr preferRelativeResize="0"/>
          <p:nvPr/>
        </p:nvPicPr>
        <p:blipFill>
          <a:blip r:embed="rId5">
            <a:alphaModFix/>
          </a:blip>
          <a:stretch>
            <a:fillRect/>
          </a:stretch>
        </p:blipFill>
        <p:spPr>
          <a:xfrm>
            <a:off x="11206662" y="47475"/>
            <a:ext cx="890349" cy="967176"/>
          </a:xfrm>
          <a:prstGeom prst="rect">
            <a:avLst/>
          </a:prstGeom>
          <a:noFill/>
          <a:ln>
            <a:noFill/>
          </a:ln>
        </p:spPr>
      </p:pic>
      <p:pic>
        <p:nvPicPr>
          <p:cNvPr id="226" name="Google Shape;226;p23"/>
          <p:cNvPicPr preferRelativeResize="0"/>
          <p:nvPr/>
        </p:nvPicPr>
        <p:blipFill>
          <a:blip r:embed="rId6">
            <a:alphaModFix/>
          </a:blip>
          <a:stretch>
            <a:fillRect/>
          </a:stretch>
        </p:blipFill>
        <p:spPr>
          <a:xfrm>
            <a:off x="94988" y="47475"/>
            <a:ext cx="967148" cy="96717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0"/>
        <p:cNvGrpSpPr/>
        <p:nvPr/>
      </p:nvGrpSpPr>
      <p:grpSpPr>
        <a:xfrm>
          <a:off x="0" y="0"/>
          <a:ext cx="0" cy="0"/>
          <a:chOff x="0" y="0"/>
          <a:chExt cx="0" cy="0"/>
        </a:xfrm>
      </p:grpSpPr>
      <p:sp>
        <p:nvSpPr>
          <p:cNvPr id="231" name="Google Shape;231;p24"/>
          <p:cNvSpPr txBox="1"/>
          <p:nvPr/>
        </p:nvSpPr>
        <p:spPr>
          <a:xfrm>
            <a:off x="990971" y="381306"/>
            <a:ext cx="4465800" cy="7851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4500">
                <a:solidFill>
                  <a:srgbClr val="5B6358"/>
                </a:solidFill>
                <a:latin typeface="Langar"/>
                <a:ea typeface="Langar"/>
                <a:cs typeface="Langar"/>
                <a:sym typeface="Langar"/>
              </a:rPr>
              <a:t>Sexual Assault</a:t>
            </a:r>
            <a:endParaRPr sz="4500">
              <a:solidFill>
                <a:srgbClr val="5B6358"/>
              </a:solidFill>
              <a:latin typeface="Langar"/>
              <a:ea typeface="Langar"/>
              <a:cs typeface="Langar"/>
              <a:sym typeface="Langar"/>
            </a:endParaRPr>
          </a:p>
        </p:txBody>
      </p:sp>
      <p:sp>
        <p:nvSpPr>
          <p:cNvPr id="232" name="Google Shape;232;p24"/>
          <p:cNvSpPr txBox="1"/>
          <p:nvPr/>
        </p:nvSpPr>
        <p:spPr>
          <a:xfrm>
            <a:off x="990975" y="1400750"/>
            <a:ext cx="5140800" cy="5325600"/>
          </a:xfrm>
          <a:prstGeom prst="rect">
            <a:avLst/>
          </a:prstGeom>
          <a:noFill/>
          <a:ln>
            <a:noFill/>
          </a:ln>
        </p:spPr>
        <p:txBody>
          <a:bodyPr spcFirstLastPara="1" wrap="square" lIns="91425" tIns="45700" rIns="91425" bIns="45700" anchor="t" anchorCtr="0">
            <a:spAutoFit/>
          </a:bodyPr>
          <a:lstStyle/>
          <a:p>
            <a:pPr marL="285750" marR="0" lvl="0" indent="-323850" algn="l" rtl="0">
              <a:spcBef>
                <a:spcPts val="0"/>
              </a:spcBef>
              <a:spcAft>
                <a:spcPts val="0"/>
              </a:spcAft>
              <a:buClr>
                <a:srgbClr val="1E1E20"/>
              </a:buClr>
              <a:buSzPts val="2000"/>
              <a:buFont typeface="Arial"/>
              <a:buChar char="•"/>
            </a:pPr>
            <a:r>
              <a:rPr lang="en-US" sz="2000">
                <a:solidFill>
                  <a:srgbClr val="1E1E20"/>
                </a:solidFill>
                <a:latin typeface="Calibri"/>
                <a:ea typeface="Calibri"/>
                <a:cs typeface="Calibri"/>
                <a:sym typeface="Calibri"/>
              </a:rPr>
              <a:t>An act in which a man sexually touches a woman or compels her to get naked, forcefully, and without outward consent</a:t>
            </a:r>
            <a:endParaRPr sz="2000"/>
          </a:p>
          <a:p>
            <a:pPr marL="285750" marR="0" lvl="0" indent="-323850" algn="l" rtl="0">
              <a:spcBef>
                <a:spcPts val="0"/>
              </a:spcBef>
              <a:spcAft>
                <a:spcPts val="0"/>
              </a:spcAft>
              <a:buClr>
                <a:srgbClr val="1E1E20"/>
              </a:buClr>
              <a:buSzPts val="2000"/>
              <a:buFont typeface="Arial"/>
              <a:buChar char="•"/>
            </a:pPr>
            <a:r>
              <a:rPr lang="en-US" sz="2000">
                <a:solidFill>
                  <a:srgbClr val="1E1E20"/>
                </a:solidFill>
                <a:latin typeface="Calibri"/>
                <a:ea typeface="Calibri"/>
                <a:cs typeface="Calibri"/>
                <a:sym typeface="Calibri"/>
              </a:rPr>
              <a:t>Punishable under Section 354 IPC, with 1-5 years and a fine</a:t>
            </a:r>
            <a:endParaRPr sz="2000"/>
          </a:p>
          <a:p>
            <a:pPr marL="285750" marR="0" lvl="0" indent="-323850" algn="l" rtl="0">
              <a:spcBef>
                <a:spcPts val="0"/>
              </a:spcBef>
              <a:spcAft>
                <a:spcPts val="0"/>
              </a:spcAft>
              <a:buClr>
                <a:srgbClr val="1E1E20"/>
              </a:buClr>
              <a:buSzPts val="2000"/>
              <a:buFont typeface="Arial"/>
              <a:buChar char="•"/>
            </a:pPr>
            <a:r>
              <a:rPr lang="en-US" sz="2000">
                <a:solidFill>
                  <a:srgbClr val="1E1E20"/>
                </a:solidFill>
                <a:latin typeface="Calibri"/>
                <a:ea typeface="Calibri"/>
                <a:cs typeface="Calibri"/>
                <a:sym typeface="Calibri"/>
              </a:rPr>
              <a:t>Causes long term mental trauma to the victim</a:t>
            </a:r>
            <a:endParaRPr sz="2000"/>
          </a:p>
          <a:p>
            <a:pPr marL="285750" marR="0" lvl="0" indent="-323850" algn="l" rtl="0">
              <a:spcBef>
                <a:spcPts val="0"/>
              </a:spcBef>
              <a:spcAft>
                <a:spcPts val="0"/>
              </a:spcAft>
              <a:buClr>
                <a:srgbClr val="1E1E20"/>
              </a:buClr>
              <a:buSzPts val="2000"/>
              <a:buFont typeface="Arial"/>
              <a:buChar char="•"/>
            </a:pPr>
            <a:r>
              <a:rPr lang="en-US" sz="2000">
                <a:solidFill>
                  <a:srgbClr val="1E1E20"/>
                </a:solidFill>
                <a:latin typeface="Calibri"/>
                <a:ea typeface="Calibri"/>
                <a:cs typeface="Calibri"/>
                <a:sym typeface="Calibri"/>
              </a:rPr>
              <a:t>If you see sexual assault taking place, </a:t>
            </a:r>
            <a:r>
              <a:rPr lang="en-US" sz="2000" b="1">
                <a:solidFill>
                  <a:srgbClr val="1E1E20"/>
                </a:solidFill>
                <a:latin typeface="Calibri"/>
                <a:ea typeface="Calibri"/>
                <a:cs typeface="Calibri"/>
                <a:sym typeface="Calibri"/>
              </a:rPr>
              <a:t>stop it, or call help,</a:t>
            </a:r>
            <a:r>
              <a:rPr lang="en-US" sz="2000">
                <a:solidFill>
                  <a:srgbClr val="1E1E20"/>
                </a:solidFill>
                <a:latin typeface="Calibri"/>
                <a:ea typeface="Calibri"/>
                <a:cs typeface="Calibri"/>
                <a:sym typeface="Calibri"/>
              </a:rPr>
              <a:t> even if your friend is the abuser</a:t>
            </a:r>
            <a:endParaRPr sz="2000"/>
          </a:p>
          <a:p>
            <a:pPr marL="285750" marR="0" lvl="0" indent="-323850" algn="l" rtl="0">
              <a:spcBef>
                <a:spcPts val="0"/>
              </a:spcBef>
              <a:spcAft>
                <a:spcPts val="0"/>
              </a:spcAft>
              <a:buClr>
                <a:srgbClr val="1E1E20"/>
              </a:buClr>
              <a:buSzPts val="2000"/>
              <a:buFont typeface="Arial"/>
              <a:buChar char="•"/>
            </a:pPr>
            <a:r>
              <a:rPr lang="en-US" sz="2000" b="1">
                <a:solidFill>
                  <a:srgbClr val="1E1E20"/>
                </a:solidFill>
                <a:latin typeface="Calibri"/>
                <a:ea typeface="Calibri"/>
                <a:cs typeface="Calibri"/>
                <a:sym typeface="Calibri"/>
              </a:rPr>
              <a:t>Nirbhaya Act</a:t>
            </a:r>
            <a:r>
              <a:rPr lang="en-US" sz="2000">
                <a:solidFill>
                  <a:srgbClr val="1E1E20"/>
                </a:solidFill>
                <a:latin typeface="Calibri"/>
                <a:ea typeface="Calibri"/>
                <a:cs typeface="Calibri"/>
                <a:sym typeface="Calibri"/>
              </a:rPr>
              <a:t>, 2013, and </a:t>
            </a:r>
            <a:r>
              <a:rPr lang="en-US" sz="2000" b="1">
                <a:solidFill>
                  <a:srgbClr val="1E1E20"/>
                </a:solidFill>
                <a:latin typeface="Calibri"/>
                <a:ea typeface="Calibri"/>
                <a:cs typeface="Calibri"/>
                <a:sym typeface="Calibri"/>
              </a:rPr>
              <a:t>Section 375 IPC</a:t>
            </a:r>
            <a:r>
              <a:rPr lang="en-US" sz="2000">
                <a:solidFill>
                  <a:srgbClr val="1E1E20"/>
                </a:solidFill>
                <a:latin typeface="Calibri"/>
                <a:ea typeface="Calibri"/>
                <a:cs typeface="Calibri"/>
                <a:sym typeface="Calibri"/>
              </a:rPr>
              <a:t>, protect women against any type of rape</a:t>
            </a:r>
            <a:endParaRPr sz="2000"/>
          </a:p>
          <a:p>
            <a:pPr marL="285750" marR="0" lvl="0" indent="-323850" algn="l" rtl="0">
              <a:spcBef>
                <a:spcPts val="0"/>
              </a:spcBef>
              <a:spcAft>
                <a:spcPts val="0"/>
              </a:spcAft>
              <a:buClr>
                <a:srgbClr val="1E1E20"/>
              </a:buClr>
              <a:buSzPts val="2000"/>
              <a:buFont typeface="Arial"/>
              <a:buChar char="•"/>
            </a:pPr>
            <a:r>
              <a:rPr lang="en-US" sz="2000" b="1">
                <a:solidFill>
                  <a:srgbClr val="1E1E20"/>
                </a:solidFill>
                <a:latin typeface="Calibri"/>
                <a:ea typeface="Calibri"/>
                <a:cs typeface="Calibri"/>
                <a:sym typeface="Calibri"/>
              </a:rPr>
              <a:t>Section 354 A IPC</a:t>
            </a:r>
            <a:r>
              <a:rPr lang="en-US" sz="2000">
                <a:solidFill>
                  <a:srgbClr val="1E1E20"/>
                </a:solidFill>
                <a:latin typeface="Calibri"/>
                <a:ea typeface="Calibri"/>
                <a:cs typeface="Calibri"/>
                <a:sym typeface="Calibri"/>
              </a:rPr>
              <a:t>, protects against sexual harassment, and unwanted physical contact</a:t>
            </a:r>
            <a:endParaRPr sz="2000"/>
          </a:p>
          <a:p>
            <a:pPr marL="285750" marR="0" lvl="0" indent="-323850" algn="l" rtl="0">
              <a:spcBef>
                <a:spcPts val="0"/>
              </a:spcBef>
              <a:spcAft>
                <a:spcPts val="0"/>
              </a:spcAft>
              <a:buClr>
                <a:srgbClr val="1E1E20"/>
              </a:buClr>
              <a:buSzPts val="2000"/>
              <a:buFont typeface="Arial"/>
              <a:buChar char="•"/>
            </a:pPr>
            <a:r>
              <a:rPr lang="en-US" sz="2000" b="1">
                <a:solidFill>
                  <a:srgbClr val="1E1E20"/>
                </a:solidFill>
                <a:latin typeface="Calibri"/>
                <a:ea typeface="Calibri"/>
                <a:cs typeface="Calibri"/>
                <a:sym typeface="Calibri"/>
              </a:rPr>
              <a:t>POSCO Act</a:t>
            </a:r>
            <a:r>
              <a:rPr lang="en-US" sz="2000">
                <a:solidFill>
                  <a:srgbClr val="1E1E20"/>
                </a:solidFill>
                <a:latin typeface="Calibri"/>
                <a:ea typeface="Calibri"/>
                <a:cs typeface="Calibri"/>
                <a:sym typeface="Calibri"/>
              </a:rPr>
              <a:t>, 2012 protects minors from sexual abuse</a:t>
            </a:r>
            <a:endParaRPr sz="2000"/>
          </a:p>
          <a:p>
            <a:pPr marL="0" marR="0" lvl="0" indent="0" algn="l" rtl="0">
              <a:spcBef>
                <a:spcPts val="0"/>
              </a:spcBef>
              <a:spcAft>
                <a:spcPts val="0"/>
              </a:spcAft>
              <a:buNone/>
            </a:pPr>
            <a:endParaRPr sz="2000">
              <a:solidFill>
                <a:srgbClr val="1E1E20"/>
              </a:solidFill>
              <a:latin typeface="Calibri"/>
              <a:ea typeface="Calibri"/>
              <a:cs typeface="Calibri"/>
              <a:sym typeface="Calibri"/>
            </a:endParaRPr>
          </a:p>
        </p:txBody>
      </p:sp>
      <p:pic>
        <p:nvPicPr>
          <p:cNvPr id="233" name="Google Shape;233;p24" descr="Sexual Harassment: A Blot On Society! | Wrytin"/>
          <p:cNvPicPr preferRelativeResize="0"/>
          <p:nvPr/>
        </p:nvPicPr>
        <p:blipFill rotWithShape="1">
          <a:blip r:embed="rId3">
            <a:alphaModFix/>
          </a:blip>
          <a:srcRect/>
          <a:stretch/>
        </p:blipFill>
        <p:spPr>
          <a:xfrm>
            <a:off x="6793930" y="526747"/>
            <a:ext cx="4967700" cy="5531100"/>
          </a:xfrm>
          <a:prstGeom prst="round2SameRect">
            <a:avLst>
              <a:gd name="adj1" fmla="val 16667"/>
              <a:gd name="adj2" fmla="val 0"/>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7"/>
        <p:cNvGrpSpPr/>
        <p:nvPr/>
      </p:nvGrpSpPr>
      <p:grpSpPr>
        <a:xfrm>
          <a:off x="0" y="0"/>
          <a:ext cx="0" cy="0"/>
          <a:chOff x="0" y="0"/>
          <a:chExt cx="0" cy="0"/>
        </a:xfrm>
      </p:grpSpPr>
      <p:sp>
        <p:nvSpPr>
          <p:cNvPr id="238" name="Google Shape;238;p25"/>
          <p:cNvSpPr txBox="1"/>
          <p:nvPr/>
        </p:nvSpPr>
        <p:spPr>
          <a:xfrm>
            <a:off x="855775" y="1997350"/>
            <a:ext cx="4653600" cy="4710000"/>
          </a:xfrm>
          <a:prstGeom prst="rect">
            <a:avLst/>
          </a:prstGeom>
          <a:noFill/>
          <a:ln>
            <a:noFill/>
          </a:ln>
        </p:spPr>
        <p:txBody>
          <a:bodyPr spcFirstLastPara="1" wrap="square" lIns="91425" tIns="45700" rIns="91425" bIns="45700" anchor="t" anchorCtr="0">
            <a:spAutoFit/>
          </a:bodyPr>
          <a:lstStyle/>
          <a:p>
            <a:pPr marL="285750" marR="0" lvl="0" indent="-355600" algn="l" rtl="0">
              <a:spcBef>
                <a:spcPts val="0"/>
              </a:spcBef>
              <a:spcAft>
                <a:spcPts val="0"/>
              </a:spcAft>
              <a:buClr>
                <a:srgbClr val="1E1E20"/>
              </a:buClr>
              <a:buSzPts val="2500"/>
              <a:buFont typeface="Arial"/>
              <a:buChar char="•"/>
            </a:pPr>
            <a:r>
              <a:rPr lang="en-US" sz="2500" b="1">
                <a:solidFill>
                  <a:srgbClr val="1E1E20"/>
                </a:solidFill>
                <a:latin typeface="Calibri"/>
                <a:ea typeface="Calibri"/>
                <a:cs typeface="Calibri"/>
                <a:sym typeface="Calibri"/>
              </a:rPr>
              <a:t>Do not </a:t>
            </a:r>
            <a:r>
              <a:rPr lang="en-US" sz="2500">
                <a:solidFill>
                  <a:srgbClr val="1E1E20"/>
                </a:solidFill>
                <a:latin typeface="Calibri"/>
                <a:ea typeface="Calibri"/>
                <a:cs typeface="Calibri"/>
                <a:sym typeface="Calibri"/>
              </a:rPr>
              <a:t>shame yourself. You are not to blame</a:t>
            </a:r>
            <a:endParaRPr sz="2500"/>
          </a:p>
          <a:p>
            <a:pPr marL="285750" marR="0" lvl="0" indent="-355600" algn="l" rtl="0">
              <a:spcBef>
                <a:spcPts val="0"/>
              </a:spcBef>
              <a:spcAft>
                <a:spcPts val="0"/>
              </a:spcAft>
              <a:buClr>
                <a:srgbClr val="1E1E20"/>
              </a:buClr>
              <a:buSzPts val="2500"/>
              <a:buFont typeface="Arial"/>
              <a:buChar char="•"/>
            </a:pPr>
            <a:r>
              <a:rPr lang="en-US" sz="2500" b="1">
                <a:solidFill>
                  <a:srgbClr val="1E1E20"/>
                </a:solidFill>
                <a:latin typeface="Calibri"/>
                <a:ea typeface="Calibri"/>
                <a:cs typeface="Calibri"/>
                <a:sym typeface="Calibri"/>
              </a:rPr>
              <a:t>Don’t take a bath</a:t>
            </a:r>
            <a:r>
              <a:rPr lang="en-US" sz="2500">
                <a:solidFill>
                  <a:srgbClr val="1E1E20"/>
                </a:solidFill>
                <a:latin typeface="Calibri"/>
                <a:ea typeface="Calibri"/>
                <a:cs typeface="Calibri"/>
                <a:sym typeface="Calibri"/>
              </a:rPr>
              <a:t>/wash yourself</a:t>
            </a:r>
            <a:endParaRPr sz="2500"/>
          </a:p>
          <a:p>
            <a:pPr marL="285750" marR="0" lvl="0" indent="-355600" algn="l" rtl="0">
              <a:spcBef>
                <a:spcPts val="0"/>
              </a:spcBef>
              <a:spcAft>
                <a:spcPts val="0"/>
              </a:spcAft>
              <a:buClr>
                <a:srgbClr val="1E1E20"/>
              </a:buClr>
              <a:buSzPts val="2500"/>
              <a:buFont typeface="Arial"/>
              <a:buChar char="•"/>
            </a:pPr>
            <a:r>
              <a:rPr lang="en-US" sz="2500" b="1">
                <a:solidFill>
                  <a:srgbClr val="1E1E20"/>
                </a:solidFill>
                <a:latin typeface="Calibri"/>
                <a:ea typeface="Calibri"/>
                <a:cs typeface="Calibri"/>
                <a:sym typeface="Calibri"/>
              </a:rPr>
              <a:t>Don’t change </a:t>
            </a:r>
            <a:r>
              <a:rPr lang="en-US" sz="2500">
                <a:solidFill>
                  <a:srgbClr val="1E1E20"/>
                </a:solidFill>
                <a:latin typeface="Calibri"/>
                <a:ea typeface="Calibri"/>
                <a:cs typeface="Calibri"/>
                <a:sym typeface="Calibri"/>
              </a:rPr>
              <a:t>your clothes</a:t>
            </a:r>
            <a:endParaRPr sz="2500"/>
          </a:p>
          <a:p>
            <a:pPr marL="285750" marR="0" lvl="0" indent="-355600" algn="l" rtl="0">
              <a:spcBef>
                <a:spcPts val="0"/>
              </a:spcBef>
              <a:spcAft>
                <a:spcPts val="0"/>
              </a:spcAft>
              <a:buClr>
                <a:srgbClr val="1E1E20"/>
              </a:buClr>
              <a:buSzPts val="2500"/>
              <a:buFont typeface="Arial"/>
              <a:buChar char="•"/>
            </a:pPr>
            <a:r>
              <a:rPr lang="en-US" sz="2500" b="1">
                <a:solidFill>
                  <a:srgbClr val="1E1E20"/>
                </a:solidFill>
                <a:latin typeface="Calibri"/>
                <a:ea typeface="Calibri"/>
                <a:cs typeface="Calibri"/>
                <a:sym typeface="Calibri"/>
              </a:rPr>
              <a:t>Write </a:t>
            </a:r>
            <a:r>
              <a:rPr lang="en-US" sz="2500">
                <a:solidFill>
                  <a:srgbClr val="1E1E20"/>
                </a:solidFill>
                <a:latin typeface="Calibri"/>
                <a:ea typeface="Calibri"/>
                <a:cs typeface="Calibri"/>
                <a:sym typeface="Calibri"/>
              </a:rPr>
              <a:t>down what happened </a:t>
            </a:r>
            <a:endParaRPr sz="2500"/>
          </a:p>
          <a:p>
            <a:pPr marL="285750" marR="0" lvl="0" indent="-355600" algn="l" rtl="0">
              <a:spcBef>
                <a:spcPts val="0"/>
              </a:spcBef>
              <a:spcAft>
                <a:spcPts val="0"/>
              </a:spcAft>
              <a:buClr>
                <a:srgbClr val="1E1E20"/>
              </a:buClr>
              <a:buSzPts val="2500"/>
              <a:buFont typeface="Arial"/>
              <a:buChar char="•"/>
            </a:pPr>
            <a:r>
              <a:rPr lang="en-US" sz="2500" b="1">
                <a:solidFill>
                  <a:srgbClr val="1E1E20"/>
                </a:solidFill>
                <a:latin typeface="Calibri"/>
                <a:ea typeface="Calibri"/>
                <a:cs typeface="Calibri"/>
                <a:sym typeface="Calibri"/>
              </a:rPr>
              <a:t>Inform </a:t>
            </a:r>
            <a:r>
              <a:rPr lang="en-US" sz="2500">
                <a:solidFill>
                  <a:srgbClr val="1E1E20"/>
                </a:solidFill>
                <a:latin typeface="Calibri"/>
                <a:ea typeface="Calibri"/>
                <a:cs typeface="Calibri"/>
                <a:sym typeface="Calibri"/>
              </a:rPr>
              <a:t>the police</a:t>
            </a:r>
            <a:endParaRPr sz="2500"/>
          </a:p>
          <a:p>
            <a:pPr marL="285750" marR="0" lvl="0" indent="-355600" algn="l" rtl="0">
              <a:spcBef>
                <a:spcPts val="0"/>
              </a:spcBef>
              <a:spcAft>
                <a:spcPts val="0"/>
              </a:spcAft>
              <a:buClr>
                <a:srgbClr val="1E1E20"/>
              </a:buClr>
              <a:buSzPts val="2500"/>
              <a:buFont typeface="Arial"/>
              <a:buChar char="•"/>
            </a:pPr>
            <a:r>
              <a:rPr lang="en-US" sz="2500" b="1">
                <a:solidFill>
                  <a:srgbClr val="1E1E20"/>
                </a:solidFill>
                <a:latin typeface="Calibri"/>
                <a:ea typeface="Calibri"/>
                <a:cs typeface="Calibri"/>
                <a:sym typeface="Calibri"/>
              </a:rPr>
              <a:t>Report in a timely manner</a:t>
            </a:r>
            <a:r>
              <a:rPr lang="en-US" sz="2500">
                <a:solidFill>
                  <a:srgbClr val="1E1E20"/>
                </a:solidFill>
                <a:latin typeface="Calibri"/>
                <a:ea typeface="Calibri"/>
                <a:cs typeface="Calibri"/>
                <a:sym typeface="Calibri"/>
              </a:rPr>
              <a:t>, so that there is evidence</a:t>
            </a:r>
            <a:endParaRPr sz="2500"/>
          </a:p>
          <a:p>
            <a:pPr marL="285750" marR="0" lvl="0" indent="-355600" algn="l" rtl="0">
              <a:spcBef>
                <a:spcPts val="0"/>
              </a:spcBef>
              <a:spcAft>
                <a:spcPts val="0"/>
              </a:spcAft>
              <a:buClr>
                <a:srgbClr val="1E1E20"/>
              </a:buClr>
              <a:buSzPts val="2500"/>
              <a:buFont typeface="Arial"/>
              <a:buChar char="•"/>
            </a:pPr>
            <a:r>
              <a:rPr lang="en-US" sz="2500" b="1">
                <a:solidFill>
                  <a:srgbClr val="1E1E20"/>
                </a:solidFill>
                <a:latin typeface="Calibri"/>
                <a:ea typeface="Calibri"/>
                <a:cs typeface="Calibri"/>
                <a:sym typeface="Calibri"/>
              </a:rPr>
              <a:t>Don’t be afraid to speak up</a:t>
            </a:r>
            <a:r>
              <a:rPr lang="en-US" sz="2500">
                <a:solidFill>
                  <a:srgbClr val="1E1E20"/>
                </a:solidFill>
                <a:latin typeface="Calibri"/>
                <a:ea typeface="Calibri"/>
                <a:cs typeface="Calibri"/>
                <a:sym typeface="Calibri"/>
              </a:rPr>
              <a:t>, as you are never at fault, and an abuser is bound to repeat actions</a:t>
            </a:r>
            <a:endParaRPr sz="2500"/>
          </a:p>
        </p:txBody>
      </p:sp>
      <p:sp>
        <p:nvSpPr>
          <p:cNvPr id="239" name="Google Shape;239;p25"/>
          <p:cNvSpPr txBox="1"/>
          <p:nvPr/>
        </p:nvSpPr>
        <p:spPr>
          <a:xfrm>
            <a:off x="949686" y="1262016"/>
            <a:ext cx="4465800" cy="6771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3800">
                <a:latin typeface="Calibri"/>
                <a:ea typeface="Calibri"/>
                <a:cs typeface="Calibri"/>
                <a:sym typeface="Calibri"/>
              </a:rPr>
              <a:t>If you are a survivor,</a:t>
            </a:r>
            <a:endParaRPr sz="3800">
              <a:latin typeface="Calibri"/>
              <a:ea typeface="Calibri"/>
              <a:cs typeface="Calibri"/>
              <a:sym typeface="Calibri"/>
            </a:endParaRPr>
          </a:p>
        </p:txBody>
      </p:sp>
      <p:pic>
        <p:nvPicPr>
          <p:cNvPr id="240" name="Google Shape;240;p25" descr="Sexual Assault Survivors Wrote Themselves Valentine's Day Cards | Glamour"/>
          <p:cNvPicPr preferRelativeResize="0"/>
          <p:nvPr/>
        </p:nvPicPr>
        <p:blipFill rotWithShape="1">
          <a:blip r:embed="rId3">
            <a:alphaModFix/>
          </a:blip>
          <a:srcRect l="-52"/>
          <a:stretch/>
        </p:blipFill>
        <p:spPr>
          <a:xfrm>
            <a:off x="6096001" y="2249425"/>
            <a:ext cx="5799600" cy="3260700"/>
          </a:xfrm>
          <a:prstGeom prst="round2SameRect">
            <a:avLst>
              <a:gd name="adj1" fmla="val 16667"/>
              <a:gd name="adj2" fmla="val 0"/>
            </a:avLst>
          </a:prstGeom>
          <a:noFill/>
          <a:ln>
            <a:noFill/>
          </a:ln>
        </p:spPr>
      </p:pic>
      <p:pic>
        <p:nvPicPr>
          <p:cNvPr id="241" name="Google Shape;241;p25"/>
          <p:cNvPicPr preferRelativeResize="0"/>
          <p:nvPr/>
        </p:nvPicPr>
        <p:blipFill>
          <a:blip r:embed="rId4">
            <a:alphaModFix/>
          </a:blip>
          <a:stretch>
            <a:fillRect/>
          </a:stretch>
        </p:blipFill>
        <p:spPr>
          <a:xfrm>
            <a:off x="5302613" y="85875"/>
            <a:ext cx="1485129" cy="928774"/>
          </a:xfrm>
          <a:prstGeom prst="rect">
            <a:avLst/>
          </a:prstGeom>
          <a:noFill/>
          <a:ln>
            <a:noFill/>
          </a:ln>
        </p:spPr>
      </p:pic>
      <p:pic>
        <p:nvPicPr>
          <p:cNvPr id="242" name="Google Shape;242;p25"/>
          <p:cNvPicPr preferRelativeResize="0"/>
          <p:nvPr/>
        </p:nvPicPr>
        <p:blipFill>
          <a:blip r:embed="rId5">
            <a:alphaModFix/>
          </a:blip>
          <a:stretch>
            <a:fillRect/>
          </a:stretch>
        </p:blipFill>
        <p:spPr>
          <a:xfrm>
            <a:off x="11206662" y="47475"/>
            <a:ext cx="890349" cy="967176"/>
          </a:xfrm>
          <a:prstGeom prst="rect">
            <a:avLst/>
          </a:prstGeom>
          <a:noFill/>
          <a:ln>
            <a:noFill/>
          </a:ln>
        </p:spPr>
      </p:pic>
      <p:pic>
        <p:nvPicPr>
          <p:cNvPr id="243" name="Google Shape;243;p25"/>
          <p:cNvPicPr preferRelativeResize="0"/>
          <p:nvPr/>
        </p:nvPicPr>
        <p:blipFill>
          <a:blip r:embed="rId6">
            <a:alphaModFix/>
          </a:blip>
          <a:stretch>
            <a:fillRect/>
          </a:stretch>
        </p:blipFill>
        <p:spPr>
          <a:xfrm>
            <a:off x="94988" y="47475"/>
            <a:ext cx="967148" cy="96717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7"/>
        <p:cNvGrpSpPr/>
        <p:nvPr/>
      </p:nvGrpSpPr>
      <p:grpSpPr>
        <a:xfrm>
          <a:off x="0" y="0"/>
          <a:ext cx="0" cy="0"/>
          <a:chOff x="0" y="0"/>
          <a:chExt cx="0" cy="0"/>
        </a:xfrm>
      </p:grpSpPr>
      <p:sp>
        <p:nvSpPr>
          <p:cNvPr id="248" name="Google Shape;248;p26"/>
          <p:cNvSpPr/>
          <p:nvPr/>
        </p:nvSpPr>
        <p:spPr>
          <a:xfrm>
            <a:off x="3378200" y="1410129"/>
            <a:ext cx="5435600" cy="4037742"/>
          </a:xfrm>
          <a:custGeom>
            <a:avLst/>
            <a:gdLst/>
            <a:ahLst/>
            <a:cxnLst/>
            <a:rect l="l" t="t" r="r" b="b"/>
            <a:pathLst>
              <a:path w="2351206" h="1746554" extrusionOk="0">
                <a:moveTo>
                  <a:pt x="877098" y="1721228"/>
                </a:moveTo>
                <a:cubicBezTo>
                  <a:pt x="1159877" y="1783914"/>
                  <a:pt x="1459289" y="1729733"/>
                  <a:pt x="1725177" y="1614849"/>
                </a:cubicBezTo>
                <a:cubicBezTo>
                  <a:pt x="2040132" y="1478773"/>
                  <a:pt x="2341883" y="1212170"/>
                  <a:pt x="2352014" y="869223"/>
                </a:cubicBezTo>
                <a:cubicBezTo>
                  <a:pt x="2362759" y="505579"/>
                  <a:pt x="2038149" y="210866"/>
                  <a:pt x="1695460" y="88765"/>
                </a:cubicBezTo>
                <a:cubicBezTo>
                  <a:pt x="1220937" y="-80299"/>
                  <a:pt x="398094" y="-29469"/>
                  <a:pt x="90256" y="438631"/>
                </a:cubicBezTo>
                <a:cubicBezTo>
                  <a:pt x="-239983" y="940771"/>
                  <a:pt x="411238" y="1617962"/>
                  <a:pt x="877098" y="1721228"/>
                </a:cubicBezTo>
                <a:close/>
              </a:path>
            </a:pathLst>
          </a:custGeom>
          <a:solidFill>
            <a:srgbClr val="5B6358"/>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6200">
                <a:solidFill>
                  <a:srgbClr val="F8F7F3"/>
                </a:solidFill>
                <a:latin typeface="Baumans"/>
                <a:ea typeface="Baumans"/>
                <a:cs typeface="Baumans"/>
                <a:sym typeface="Baumans"/>
              </a:rPr>
              <a:t>Psychological Violence</a:t>
            </a:r>
            <a:endParaRPr sz="6200">
              <a:solidFill>
                <a:srgbClr val="F8F7F3"/>
              </a:solidFill>
              <a:latin typeface="Baumans"/>
              <a:ea typeface="Baumans"/>
              <a:cs typeface="Baumans"/>
              <a:sym typeface="Baumans"/>
            </a:endParaRPr>
          </a:p>
        </p:txBody>
      </p:sp>
      <p:pic>
        <p:nvPicPr>
          <p:cNvPr id="249" name="Google Shape;249;p26"/>
          <p:cNvPicPr preferRelativeResize="0"/>
          <p:nvPr/>
        </p:nvPicPr>
        <p:blipFill>
          <a:blip r:embed="rId3">
            <a:alphaModFix/>
          </a:blip>
          <a:stretch>
            <a:fillRect/>
          </a:stretch>
        </p:blipFill>
        <p:spPr>
          <a:xfrm>
            <a:off x="5302613" y="85875"/>
            <a:ext cx="1485129" cy="928774"/>
          </a:xfrm>
          <a:prstGeom prst="rect">
            <a:avLst/>
          </a:prstGeom>
          <a:noFill/>
          <a:ln>
            <a:noFill/>
          </a:ln>
        </p:spPr>
      </p:pic>
      <p:pic>
        <p:nvPicPr>
          <p:cNvPr id="250" name="Google Shape;250;p26"/>
          <p:cNvPicPr preferRelativeResize="0"/>
          <p:nvPr/>
        </p:nvPicPr>
        <p:blipFill>
          <a:blip r:embed="rId4">
            <a:alphaModFix/>
          </a:blip>
          <a:stretch>
            <a:fillRect/>
          </a:stretch>
        </p:blipFill>
        <p:spPr>
          <a:xfrm>
            <a:off x="11206662" y="47475"/>
            <a:ext cx="890349" cy="967176"/>
          </a:xfrm>
          <a:prstGeom prst="rect">
            <a:avLst/>
          </a:prstGeom>
          <a:noFill/>
          <a:ln>
            <a:noFill/>
          </a:ln>
        </p:spPr>
      </p:pic>
      <p:pic>
        <p:nvPicPr>
          <p:cNvPr id="251" name="Google Shape;251;p26"/>
          <p:cNvPicPr preferRelativeResize="0"/>
          <p:nvPr/>
        </p:nvPicPr>
        <p:blipFill>
          <a:blip r:embed="rId5">
            <a:alphaModFix/>
          </a:blip>
          <a:stretch>
            <a:fillRect/>
          </a:stretch>
        </p:blipFill>
        <p:spPr>
          <a:xfrm>
            <a:off x="94988" y="47475"/>
            <a:ext cx="967148" cy="96717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5"/>
        <p:cNvGrpSpPr/>
        <p:nvPr/>
      </p:nvGrpSpPr>
      <p:grpSpPr>
        <a:xfrm>
          <a:off x="0" y="0"/>
          <a:ext cx="0" cy="0"/>
          <a:chOff x="0" y="0"/>
          <a:chExt cx="0" cy="0"/>
        </a:xfrm>
      </p:grpSpPr>
      <p:sp>
        <p:nvSpPr>
          <p:cNvPr id="256" name="Google Shape;256;p27"/>
          <p:cNvSpPr txBox="1"/>
          <p:nvPr/>
        </p:nvSpPr>
        <p:spPr>
          <a:xfrm>
            <a:off x="909250" y="237525"/>
            <a:ext cx="4425300" cy="14469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4400">
                <a:solidFill>
                  <a:srgbClr val="5B6358"/>
                </a:solidFill>
                <a:latin typeface="Langar"/>
                <a:ea typeface="Langar"/>
                <a:cs typeface="Langar"/>
                <a:sym typeface="Langar"/>
              </a:rPr>
              <a:t>Financial Manipulation</a:t>
            </a:r>
            <a:endParaRPr sz="4400">
              <a:solidFill>
                <a:srgbClr val="5B6358"/>
              </a:solidFill>
              <a:latin typeface="Langar"/>
              <a:ea typeface="Langar"/>
              <a:cs typeface="Langar"/>
              <a:sym typeface="Langar"/>
            </a:endParaRPr>
          </a:p>
        </p:txBody>
      </p:sp>
      <p:sp>
        <p:nvSpPr>
          <p:cNvPr id="257" name="Google Shape;257;p27"/>
          <p:cNvSpPr txBox="1"/>
          <p:nvPr/>
        </p:nvSpPr>
        <p:spPr>
          <a:xfrm>
            <a:off x="507251" y="1953225"/>
            <a:ext cx="5229300" cy="2031900"/>
          </a:xfrm>
          <a:prstGeom prst="rect">
            <a:avLst/>
          </a:prstGeom>
          <a:noFill/>
          <a:ln>
            <a:noFill/>
          </a:ln>
        </p:spPr>
        <p:txBody>
          <a:bodyPr spcFirstLastPara="1" wrap="square" lIns="91425" tIns="45700" rIns="91425" bIns="45700" anchor="t" anchorCtr="0">
            <a:spAutoFit/>
          </a:bodyPr>
          <a:lstStyle/>
          <a:p>
            <a:pPr marL="285750" marR="0" lvl="0" indent="-330200" algn="l" rtl="0">
              <a:spcBef>
                <a:spcPts val="0"/>
              </a:spcBef>
              <a:spcAft>
                <a:spcPts val="0"/>
              </a:spcAft>
              <a:buClr>
                <a:srgbClr val="1E1E20"/>
              </a:buClr>
              <a:buSzPts val="2100"/>
              <a:buFont typeface="Arial"/>
              <a:buChar char="•"/>
            </a:pPr>
            <a:r>
              <a:rPr lang="en-US" sz="2100">
                <a:solidFill>
                  <a:srgbClr val="1E1E20"/>
                </a:solidFill>
                <a:latin typeface="Calibri"/>
                <a:ea typeface="Calibri"/>
                <a:cs typeface="Calibri"/>
                <a:sym typeface="Calibri"/>
              </a:rPr>
              <a:t>Involves making or attempting to make a person financially dependent by maintaining total control over resources, withholding access to money, and/or forbidding attendance at school or employment</a:t>
            </a:r>
            <a:endParaRPr sz="2100"/>
          </a:p>
        </p:txBody>
      </p:sp>
      <p:sp>
        <p:nvSpPr>
          <p:cNvPr id="258" name="Google Shape;258;p27"/>
          <p:cNvSpPr txBox="1"/>
          <p:nvPr/>
        </p:nvSpPr>
        <p:spPr>
          <a:xfrm>
            <a:off x="889011" y="4311571"/>
            <a:ext cx="4465800" cy="5541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3000">
                <a:solidFill>
                  <a:srgbClr val="1E1E20"/>
                </a:solidFill>
                <a:latin typeface="Calibri"/>
                <a:ea typeface="Calibri"/>
                <a:cs typeface="Calibri"/>
                <a:sym typeface="Calibri"/>
              </a:rPr>
              <a:t>Case Study</a:t>
            </a:r>
            <a:endParaRPr sz="3000">
              <a:solidFill>
                <a:srgbClr val="1E1E20"/>
              </a:solidFill>
              <a:latin typeface="Calibri"/>
              <a:ea typeface="Calibri"/>
              <a:cs typeface="Calibri"/>
              <a:sym typeface="Calibri"/>
            </a:endParaRPr>
          </a:p>
        </p:txBody>
      </p:sp>
      <p:sp>
        <p:nvSpPr>
          <p:cNvPr id="259" name="Google Shape;259;p27"/>
          <p:cNvSpPr txBox="1"/>
          <p:nvPr/>
        </p:nvSpPr>
        <p:spPr>
          <a:xfrm>
            <a:off x="848650" y="4834775"/>
            <a:ext cx="4546500" cy="1847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rgbClr val="1E1E20"/>
                </a:solidFill>
                <a:latin typeface="Calibri"/>
                <a:ea typeface="Calibri"/>
                <a:cs typeface="Calibri"/>
                <a:sym typeface="Calibri"/>
              </a:rPr>
              <a:t>Raj monitors his wife, Ananya’s bank account, and doesn’t let her buy what she wants. Raj’s parents don’t let Ananya go to work.</a:t>
            </a:r>
            <a:br>
              <a:rPr lang="en-US" sz="2000">
                <a:solidFill>
                  <a:srgbClr val="1E1E20"/>
                </a:solidFill>
                <a:latin typeface="Calibri"/>
                <a:ea typeface="Calibri"/>
                <a:cs typeface="Calibri"/>
                <a:sym typeface="Calibri"/>
              </a:rPr>
            </a:br>
            <a:br>
              <a:rPr lang="en-US" sz="1700">
                <a:solidFill>
                  <a:srgbClr val="1E1E20"/>
                </a:solidFill>
                <a:latin typeface="Calibri"/>
                <a:ea typeface="Calibri"/>
                <a:cs typeface="Calibri"/>
                <a:sym typeface="Calibri"/>
              </a:rPr>
            </a:br>
            <a:r>
              <a:rPr lang="en-US" sz="1700" b="1" i="1">
                <a:solidFill>
                  <a:srgbClr val="1E1E20"/>
                </a:solidFill>
                <a:latin typeface="Calibri"/>
                <a:ea typeface="Calibri"/>
                <a:cs typeface="Calibri"/>
                <a:sym typeface="Calibri"/>
              </a:rPr>
              <a:t>What can Ananya do?</a:t>
            </a:r>
            <a:endParaRPr sz="1700"/>
          </a:p>
        </p:txBody>
      </p:sp>
      <p:pic>
        <p:nvPicPr>
          <p:cNvPr id="260" name="Google Shape;260;p27" descr="Domestic Violence Involving Financial Abuse | Hall Payne Lawyers"/>
          <p:cNvPicPr preferRelativeResize="0"/>
          <p:nvPr/>
        </p:nvPicPr>
        <p:blipFill rotWithShape="1">
          <a:blip r:embed="rId3">
            <a:alphaModFix/>
          </a:blip>
          <a:srcRect/>
          <a:stretch/>
        </p:blipFill>
        <p:spPr>
          <a:xfrm>
            <a:off x="6519650" y="1953225"/>
            <a:ext cx="5229300" cy="3486300"/>
          </a:xfrm>
          <a:prstGeom prst="round2SameRect">
            <a:avLst>
              <a:gd name="adj1" fmla="val 16667"/>
              <a:gd name="adj2" fmla="val 0"/>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4"/>
        <p:cNvGrpSpPr/>
        <p:nvPr/>
      </p:nvGrpSpPr>
      <p:grpSpPr>
        <a:xfrm>
          <a:off x="0" y="0"/>
          <a:ext cx="0" cy="0"/>
          <a:chOff x="0" y="0"/>
          <a:chExt cx="0" cy="0"/>
        </a:xfrm>
      </p:grpSpPr>
      <p:sp>
        <p:nvSpPr>
          <p:cNvPr id="265" name="Google Shape;265;p28"/>
          <p:cNvSpPr txBox="1"/>
          <p:nvPr/>
        </p:nvSpPr>
        <p:spPr>
          <a:xfrm>
            <a:off x="614473" y="729485"/>
            <a:ext cx="4465800" cy="7695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4400">
                <a:solidFill>
                  <a:srgbClr val="5B6358"/>
                </a:solidFill>
                <a:latin typeface="Langar"/>
                <a:ea typeface="Langar"/>
                <a:cs typeface="Langar"/>
                <a:sym typeface="Langar"/>
              </a:rPr>
              <a:t>Emotional Abuse</a:t>
            </a:r>
            <a:endParaRPr sz="4400">
              <a:solidFill>
                <a:srgbClr val="5B6358"/>
              </a:solidFill>
              <a:latin typeface="Langar"/>
              <a:ea typeface="Langar"/>
              <a:cs typeface="Langar"/>
              <a:sym typeface="Langar"/>
            </a:endParaRPr>
          </a:p>
        </p:txBody>
      </p:sp>
      <p:sp>
        <p:nvSpPr>
          <p:cNvPr id="266" name="Google Shape;266;p28"/>
          <p:cNvSpPr txBox="1"/>
          <p:nvPr/>
        </p:nvSpPr>
        <p:spPr>
          <a:xfrm>
            <a:off x="614475" y="1498975"/>
            <a:ext cx="5375700" cy="1754700"/>
          </a:xfrm>
          <a:prstGeom prst="rect">
            <a:avLst/>
          </a:prstGeom>
          <a:noFill/>
          <a:ln>
            <a:noFill/>
          </a:ln>
        </p:spPr>
        <p:txBody>
          <a:bodyPr spcFirstLastPara="1" wrap="square" lIns="91425" tIns="45700" rIns="91425" bIns="45700" anchor="t" anchorCtr="0">
            <a:spAutoFit/>
          </a:bodyPr>
          <a:lstStyle/>
          <a:p>
            <a:pPr marL="285750" marR="0" lvl="0" indent="-311150" algn="l" rtl="0">
              <a:spcBef>
                <a:spcPts val="0"/>
              </a:spcBef>
              <a:spcAft>
                <a:spcPts val="0"/>
              </a:spcAft>
              <a:buClr>
                <a:srgbClr val="1E1E20"/>
              </a:buClr>
              <a:buSzPts val="1800"/>
              <a:buFont typeface="Arial"/>
              <a:buChar char="•"/>
            </a:pPr>
            <a:r>
              <a:rPr lang="en-US" sz="1800">
                <a:solidFill>
                  <a:srgbClr val="1E1E20"/>
                </a:solidFill>
                <a:latin typeface="Calibri"/>
                <a:ea typeface="Calibri"/>
                <a:cs typeface="Calibri"/>
                <a:sym typeface="Calibri"/>
              </a:rPr>
              <a:t>Undermining a person’s sense of self worth through constant criticism</a:t>
            </a:r>
            <a:endParaRPr sz="1800"/>
          </a:p>
          <a:p>
            <a:pPr marL="285750" marR="0" lvl="0" indent="-311150" algn="l" rtl="0">
              <a:spcBef>
                <a:spcPts val="0"/>
              </a:spcBef>
              <a:spcAft>
                <a:spcPts val="0"/>
              </a:spcAft>
              <a:buClr>
                <a:srgbClr val="1E1E20"/>
              </a:buClr>
              <a:buSzPts val="1800"/>
              <a:buFont typeface="Arial"/>
              <a:buChar char="•"/>
            </a:pPr>
            <a:r>
              <a:rPr lang="en-US" sz="1800">
                <a:solidFill>
                  <a:srgbClr val="1E1E20"/>
                </a:solidFill>
                <a:latin typeface="Calibri"/>
                <a:ea typeface="Calibri"/>
                <a:cs typeface="Calibri"/>
                <a:sym typeface="Calibri"/>
              </a:rPr>
              <a:t>Most common examples:</a:t>
            </a:r>
            <a:endParaRPr sz="1800"/>
          </a:p>
          <a:p>
            <a:pPr marL="742950" marR="0" lvl="1" indent="-311150" algn="l" rtl="0">
              <a:spcBef>
                <a:spcPts val="0"/>
              </a:spcBef>
              <a:spcAft>
                <a:spcPts val="0"/>
              </a:spcAft>
              <a:buClr>
                <a:srgbClr val="1E1E20"/>
              </a:buClr>
              <a:buSzPts val="1800"/>
              <a:buFont typeface="Arial"/>
              <a:buChar char="•"/>
            </a:pPr>
            <a:r>
              <a:rPr lang="en-US" sz="1800" b="0" i="0" u="none" strike="noStrike" cap="none">
                <a:solidFill>
                  <a:srgbClr val="1E1E20"/>
                </a:solidFill>
                <a:latin typeface="Calibri"/>
                <a:ea typeface="Calibri"/>
                <a:cs typeface="Calibri"/>
                <a:sym typeface="Calibri"/>
              </a:rPr>
              <a:t>Name-calling</a:t>
            </a:r>
            <a:endParaRPr sz="1800"/>
          </a:p>
          <a:p>
            <a:pPr marL="742950" marR="0" lvl="1" indent="-311150" algn="l" rtl="0">
              <a:spcBef>
                <a:spcPts val="0"/>
              </a:spcBef>
              <a:spcAft>
                <a:spcPts val="0"/>
              </a:spcAft>
              <a:buClr>
                <a:srgbClr val="1E1E20"/>
              </a:buClr>
              <a:buSzPts val="1800"/>
              <a:buFont typeface="Arial"/>
              <a:buChar char="•"/>
            </a:pPr>
            <a:r>
              <a:rPr lang="en-US" sz="1800" b="0" i="0" u="none" strike="noStrike" cap="none">
                <a:solidFill>
                  <a:srgbClr val="1E1E20"/>
                </a:solidFill>
                <a:latin typeface="Calibri"/>
                <a:ea typeface="Calibri"/>
                <a:cs typeface="Calibri"/>
                <a:sym typeface="Calibri"/>
              </a:rPr>
              <a:t>Damaging a partner’s relationship with children</a:t>
            </a:r>
            <a:endParaRPr sz="1800"/>
          </a:p>
          <a:p>
            <a:pPr marL="742950" marR="0" lvl="1" indent="-311150" algn="l" rtl="0">
              <a:spcBef>
                <a:spcPts val="0"/>
              </a:spcBef>
              <a:spcAft>
                <a:spcPts val="0"/>
              </a:spcAft>
              <a:buClr>
                <a:srgbClr val="1E1E20"/>
              </a:buClr>
              <a:buSzPts val="1800"/>
              <a:buFont typeface="Arial"/>
              <a:buChar char="•"/>
            </a:pPr>
            <a:r>
              <a:rPr lang="en-US" sz="1800" b="0" i="0" u="none" strike="noStrike" cap="none">
                <a:solidFill>
                  <a:srgbClr val="1E1E20"/>
                </a:solidFill>
                <a:latin typeface="Calibri"/>
                <a:ea typeface="Calibri"/>
                <a:cs typeface="Calibri"/>
                <a:sym typeface="Calibri"/>
              </a:rPr>
              <a:t>Not letting partner see friends or family</a:t>
            </a:r>
            <a:endParaRPr sz="1800"/>
          </a:p>
        </p:txBody>
      </p:sp>
      <p:sp>
        <p:nvSpPr>
          <p:cNvPr id="267" name="Google Shape;267;p28"/>
          <p:cNvSpPr txBox="1"/>
          <p:nvPr/>
        </p:nvSpPr>
        <p:spPr>
          <a:xfrm>
            <a:off x="614486" y="3504091"/>
            <a:ext cx="4465800" cy="5850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3200">
                <a:solidFill>
                  <a:srgbClr val="1E1E20"/>
                </a:solidFill>
                <a:latin typeface="Calibri"/>
                <a:ea typeface="Calibri"/>
                <a:cs typeface="Calibri"/>
                <a:sym typeface="Calibri"/>
              </a:rPr>
              <a:t>Case study</a:t>
            </a:r>
            <a:endParaRPr sz="3200">
              <a:solidFill>
                <a:srgbClr val="1E1E20"/>
              </a:solidFill>
              <a:latin typeface="Calibri"/>
              <a:ea typeface="Calibri"/>
              <a:cs typeface="Calibri"/>
              <a:sym typeface="Calibri"/>
            </a:endParaRPr>
          </a:p>
        </p:txBody>
      </p:sp>
      <p:sp>
        <p:nvSpPr>
          <p:cNvPr id="268" name="Google Shape;268;p28"/>
          <p:cNvSpPr txBox="1"/>
          <p:nvPr/>
        </p:nvSpPr>
        <p:spPr>
          <a:xfrm>
            <a:off x="614475" y="3995100"/>
            <a:ext cx="5481600" cy="2862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rgbClr val="1E1E20"/>
                </a:solidFill>
                <a:latin typeface="Calibri"/>
                <a:ea typeface="Calibri"/>
                <a:cs typeface="Calibri"/>
                <a:sym typeface="Calibri"/>
              </a:rPr>
              <a:t>Shreya is married to Ashok, whose colleagues mock him for earning less. Feeling hurt over his pride, Ashok takes out his frustration by drinking more often, frequent rage behaviour, tantrums by breaking things, yelling and blackmailing Shreya of divorcing her. This constant fault finding behaviour of Ashok had a toll on mental health of Shreya.</a:t>
            </a:r>
            <a:endParaRPr sz="2000">
              <a:solidFill>
                <a:srgbClr val="1E1E20"/>
              </a:solidFill>
              <a:latin typeface="Calibri"/>
              <a:ea typeface="Calibri"/>
              <a:cs typeface="Calibri"/>
              <a:sym typeface="Calibri"/>
            </a:endParaRPr>
          </a:p>
          <a:p>
            <a:pPr marL="0" marR="0" lvl="0" indent="0" algn="l" rtl="0">
              <a:spcBef>
                <a:spcPts val="0"/>
              </a:spcBef>
              <a:spcAft>
                <a:spcPts val="0"/>
              </a:spcAft>
              <a:buNone/>
            </a:pPr>
            <a:r>
              <a:rPr lang="en-US" sz="2000" b="1" i="1">
                <a:solidFill>
                  <a:srgbClr val="1E1E20"/>
                </a:solidFill>
                <a:latin typeface="Calibri"/>
                <a:ea typeface="Calibri"/>
                <a:cs typeface="Calibri"/>
                <a:sym typeface="Calibri"/>
              </a:rPr>
              <a:t>What can Shreya do?</a:t>
            </a:r>
            <a:endParaRPr sz="2000"/>
          </a:p>
        </p:txBody>
      </p:sp>
      <p:pic>
        <p:nvPicPr>
          <p:cNvPr id="269" name="Google Shape;269;p28"/>
          <p:cNvPicPr preferRelativeResize="0"/>
          <p:nvPr/>
        </p:nvPicPr>
        <p:blipFill>
          <a:blip r:embed="rId3">
            <a:alphaModFix/>
          </a:blip>
          <a:stretch>
            <a:fillRect/>
          </a:stretch>
        </p:blipFill>
        <p:spPr>
          <a:xfrm>
            <a:off x="6515875" y="1498986"/>
            <a:ext cx="5567100" cy="3860100"/>
          </a:xfrm>
          <a:prstGeom prst="round2SameRect">
            <a:avLst>
              <a:gd name="adj1" fmla="val 16667"/>
              <a:gd name="adj2" fmla="val 0"/>
            </a:avLst>
          </a:prstGeom>
          <a:noFill/>
          <a:ln>
            <a:noFill/>
          </a:ln>
        </p:spPr>
      </p:pic>
      <p:sp>
        <p:nvSpPr>
          <p:cNvPr id="270" name="Google Shape;270;p28"/>
          <p:cNvSpPr txBox="1"/>
          <p:nvPr/>
        </p:nvSpPr>
        <p:spPr>
          <a:xfrm>
            <a:off x="8798075" y="3108625"/>
            <a:ext cx="14637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latin typeface="Comic Sans MS"/>
                <a:ea typeface="Comic Sans MS"/>
                <a:cs typeface="Comic Sans MS"/>
                <a:sym typeface="Comic Sans MS"/>
              </a:rPr>
              <a:t>Signs of </a:t>
            </a:r>
            <a:endParaRPr sz="2000">
              <a:latin typeface="Comic Sans MS"/>
              <a:ea typeface="Comic Sans MS"/>
              <a:cs typeface="Comic Sans MS"/>
              <a:sym typeface="Comic Sans MS"/>
            </a:endParaRPr>
          </a:p>
          <a:p>
            <a:pPr marL="0" lvl="0" indent="0" algn="l" rtl="0">
              <a:spcBef>
                <a:spcPts val="0"/>
              </a:spcBef>
              <a:spcAft>
                <a:spcPts val="0"/>
              </a:spcAft>
              <a:buNone/>
            </a:pPr>
            <a:r>
              <a:rPr lang="en-US" sz="2000">
                <a:latin typeface="Comic Sans MS"/>
                <a:ea typeface="Comic Sans MS"/>
                <a:cs typeface="Comic Sans MS"/>
                <a:sym typeface="Comic Sans MS"/>
              </a:rPr>
              <a:t>Emotional Abuse</a:t>
            </a:r>
            <a:endParaRPr sz="2000">
              <a:latin typeface="Comic Sans MS"/>
              <a:ea typeface="Comic Sans MS"/>
              <a:cs typeface="Comic Sans MS"/>
              <a:sym typeface="Comic Sans MS"/>
            </a:endParaRPr>
          </a:p>
        </p:txBody>
      </p:sp>
      <p:sp>
        <p:nvSpPr>
          <p:cNvPr id="271" name="Google Shape;271;p28"/>
          <p:cNvSpPr/>
          <p:nvPr/>
        </p:nvSpPr>
        <p:spPr>
          <a:xfrm>
            <a:off x="6615925" y="1923100"/>
            <a:ext cx="1463700" cy="10374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500">
                <a:latin typeface="Comic Sans MS"/>
                <a:ea typeface="Comic Sans MS"/>
                <a:cs typeface="Comic Sans MS"/>
                <a:sym typeface="Comic Sans MS"/>
              </a:rPr>
              <a:t>overreacting for small things</a:t>
            </a:r>
            <a:endParaRPr sz="1500">
              <a:latin typeface="Comic Sans MS"/>
              <a:ea typeface="Comic Sans MS"/>
              <a:cs typeface="Comic Sans MS"/>
              <a:sym typeface="Comic Sans MS"/>
            </a:endParaRPr>
          </a:p>
        </p:txBody>
      </p:sp>
      <p:sp>
        <p:nvSpPr>
          <p:cNvPr id="272" name="Google Shape;272;p28"/>
          <p:cNvSpPr/>
          <p:nvPr/>
        </p:nvSpPr>
        <p:spPr>
          <a:xfrm>
            <a:off x="6914125" y="4987800"/>
            <a:ext cx="4770600" cy="3249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500">
                <a:latin typeface="Comic Sans MS"/>
                <a:ea typeface="Comic Sans MS"/>
                <a:cs typeface="Comic Sans MS"/>
                <a:sym typeface="Comic Sans MS"/>
              </a:rPr>
              <a:t>  feeling jealous when you’re close to someone else</a:t>
            </a:r>
            <a:endParaRPr sz="1500">
              <a:latin typeface="Comic Sans MS"/>
              <a:ea typeface="Comic Sans MS"/>
              <a:cs typeface="Comic Sans MS"/>
              <a:sym typeface="Comic Sans MS"/>
            </a:endParaRPr>
          </a:p>
        </p:txBody>
      </p:sp>
      <p:sp>
        <p:nvSpPr>
          <p:cNvPr id="273" name="Google Shape;273;p28"/>
          <p:cNvSpPr/>
          <p:nvPr/>
        </p:nvSpPr>
        <p:spPr>
          <a:xfrm>
            <a:off x="8989263" y="2390013"/>
            <a:ext cx="1706100" cy="6759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500">
                <a:latin typeface="Comic Sans MS"/>
                <a:ea typeface="Comic Sans MS"/>
                <a:cs typeface="Comic Sans MS"/>
                <a:sym typeface="Comic Sans MS"/>
              </a:rPr>
              <a:t>threatening to hurt themselves  </a:t>
            </a:r>
            <a:endParaRPr sz="1500">
              <a:latin typeface="Comic Sans MS"/>
              <a:ea typeface="Comic Sans MS"/>
              <a:cs typeface="Comic Sans MS"/>
              <a:sym typeface="Comic Sans MS"/>
            </a:endParaRPr>
          </a:p>
        </p:txBody>
      </p:sp>
      <p:sp>
        <p:nvSpPr>
          <p:cNvPr id="274" name="Google Shape;274;p28"/>
          <p:cNvSpPr/>
          <p:nvPr/>
        </p:nvSpPr>
        <p:spPr>
          <a:xfrm>
            <a:off x="6677225" y="3044250"/>
            <a:ext cx="1625100" cy="7695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700">
                <a:latin typeface="Comic Sans MS"/>
                <a:ea typeface="Comic Sans MS"/>
                <a:cs typeface="Comic Sans MS"/>
                <a:sym typeface="Comic Sans MS"/>
              </a:rPr>
              <a:t>controlling</a:t>
            </a:r>
            <a:r>
              <a:rPr lang="en-US" sz="1500">
                <a:latin typeface="Comic Sans MS"/>
                <a:ea typeface="Comic Sans MS"/>
                <a:cs typeface="Comic Sans MS"/>
                <a:sym typeface="Comic Sans MS"/>
              </a:rPr>
              <a:t> you: telling you how to dress</a:t>
            </a:r>
            <a:endParaRPr sz="1500">
              <a:latin typeface="Comic Sans MS"/>
              <a:ea typeface="Comic Sans MS"/>
              <a:cs typeface="Comic Sans MS"/>
              <a:sym typeface="Comic Sans MS"/>
            </a:endParaRPr>
          </a:p>
        </p:txBody>
      </p:sp>
      <p:sp>
        <p:nvSpPr>
          <p:cNvPr id="275" name="Google Shape;275;p28"/>
          <p:cNvSpPr/>
          <p:nvPr/>
        </p:nvSpPr>
        <p:spPr>
          <a:xfrm>
            <a:off x="9727975" y="4089100"/>
            <a:ext cx="2201400" cy="6759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US" sz="1500">
                <a:solidFill>
                  <a:schemeClr val="dk1"/>
                </a:solidFill>
                <a:latin typeface="Comic Sans MS"/>
                <a:ea typeface="Comic Sans MS"/>
                <a:cs typeface="Comic Sans MS"/>
                <a:sym typeface="Comic Sans MS"/>
              </a:rPr>
              <a:t>Blaming you for things going wrong in their life</a:t>
            </a:r>
            <a:endParaRPr sz="1500">
              <a:solidFill>
                <a:schemeClr val="dk1"/>
              </a:solidFill>
              <a:latin typeface="Comic Sans MS"/>
              <a:ea typeface="Comic Sans MS"/>
              <a:cs typeface="Comic Sans MS"/>
              <a:sym typeface="Comic Sans MS"/>
            </a:endParaRPr>
          </a:p>
        </p:txBody>
      </p:sp>
      <p:sp>
        <p:nvSpPr>
          <p:cNvPr id="276" name="Google Shape;276;p28"/>
          <p:cNvSpPr/>
          <p:nvPr/>
        </p:nvSpPr>
        <p:spPr>
          <a:xfrm>
            <a:off x="9382100" y="1751950"/>
            <a:ext cx="2051700" cy="5232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500">
                <a:latin typeface="Comic Sans MS"/>
                <a:ea typeface="Comic Sans MS"/>
                <a:cs typeface="Comic Sans MS"/>
                <a:sym typeface="Comic Sans MS"/>
              </a:rPr>
              <a:t>making you feel guilty</a:t>
            </a:r>
            <a:endParaRPr sz="1500">
              <a:latin typeface="Comic Sans MS"/>
              <a:ea typeface="Comic Sans MS"/>
              <a:cs typeface="Comic Sans MS"/>
              <a:sym typeface="Comic Sans MS"/>
            </a:endParaRPr>
          </a:p>
        </p:txBody>
      </p:sp>
      <p:sp>
        <p:nvSpPr>
          <p:cNvPr id="277" name="Google Shape;277;p28"/>
          <p:cNvSpPr/>
          <p:nvPr/>
        </p:nvSpPr>
        <p:spPr>
          <a:xfrm>
            <a:off x="10857475" y="2390025"/>
            <a:ext cx="1071900" cy="13998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500">
                <a:latin typeface="Comic Sans MS"/>
                <a:ea typeface="Comic Sans MS"/>
                <a:cs typeface="Comic Sans MS"/>
                <a:sym typeface="Comic Sans MS"/>
              </a:rPr>
              <a:t>nothing you do or say is good enough</a:t>
            </a:r>
            <a:endParaRPr sz="1500">
              <a:latin typeface="Comic Sans MS"/>
              <a:ea typeface="Comic Sans MS"/>
              <a:cs typeface="Comic Sans MS"/>
              <a:sym typeface="Comic Sans MS"/>
            </a:endParaRPr>
          </a:p>
        </p:txBody>
      </p:sp>
      <p:sp>
        <p:nvSpPr>
          <p:cNvPr id="278" name="Google Shape;278;p28"/>
          <p:cNvSpPr/>
          <p:nvPr/>
        </p:nvSpPr>
        <p:spPr>
          <a:xfrm>
            <a:off x="6816875" y="4014088"/>
            <a:ext cx="1706100" cy="8259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500">
                <a:latin typeface="Comic Sans MS"/>
                <a:ea typeface="Comic Sans MS"/>
                <a:cs typeface="Comic Sans MS"/>
                <a:sym typeface="Comic Sans MS"/>
              </a:rPr>
              <a:t>humiliating or embarrassing you</a:t>
            </a:r>
            <a:endParaRPr sz="1500">
              <a:latin typeface="Comic Sans MS"/>
              <a:ea typeface="Comic Sans MS"/>
              <a:cs typeface="Comic Sans MS"/>
              <a:sym typeface="Comic Sans MS"/>
            </a:endParaRPr>
          </a:p>
        </p:txBody>
      </p:sp>
      <p:sp>
        <p:nvSpPr>
          <p:cNvPr id="279" name="Google Shape;279;p28"/>
          <p:cNvSpPr/>
          <p:nvPr/>
        </p:nvSpPr>
        <p:spPr>
          <a:xfrm>
            <a:off x="8246000" y="1568150"/>
            <a:ext cx="1071900" cy="769500"/>
          </a:xfrm>
          <a:prstGeom prst="roundRect">
            <a:avLst>
              <a:gd name="adj" fmla="val 16667"/>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500">
                <a:latin typeface="Comic Sans MS"/>
                <a:ea typeface="Comic Sans MS"/>
                <a:cs typeface="Comic Sans MS"/>
                <a:sym typeface="Comic Sans MS"/>
              </a:rPr>
              <a:t>disputing your feelings</a:t>
            </a:r>
            <a:endParaRPr sz="1500">
              <a:latin typeface="Comic Sans MS"/>
              <a:ea typeface="Comic Sans MS"/>
              <a:cs typeface="Comic Sans MS"/>
              <a:sym typeface="Comic Sans M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3"/>
        <p:cNvGrpSpPr/>
        <p:nvPr/>
      </p:nvGrpSpPr>
      <p:grpSpPr>
        <a:xfrm>
          <a:off x="0" y="0"/>
          <a:ext cx="0" cy="0"/>
          <a:chOff x="0" y="0"/>
          <a:chExt cx="0" cy="0"/>
        </a:xfrm>
      </p:grpSpPr>
      <p:sp>
        <p:nvSpPr>
          <p:cNvPr id="284" name="Google Shape;284;p29"/>
          <p:cNvSpPr txBox="1"/>
          <p:nvPr/>
        </p:nvSpPr>
        <p:spPr>
          <a:xfrm>
            <a:off x="1009998" y="676959"/>
            <a:ext cx="4465800" cy="8310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4800">
                <a:solidFill>
                  <a:srgbClr val="5B6358"/>
                </a:solidFill>
                <a:latin typeface="Langar"/>
                <a:ea typeface="Langar"/>
                <a:cs typeface="Langar"/>
                <a:sym typeface="Langar"/>
              </a:rPr>
              <a:t>Bullying</a:t>
            </a:r>
            <a:endParaRPr sz="4800">
              <a:solidFill>
                <a:srgbClr val="5B6358"/>
              </a:solidFill>
              <a:latin typeface="Langar"/>
              <a:ea typeface="Langar"/>
              <a:cs typeface="Langar"/>
              <a:sym typeface="Langar"/>
            </a:endParaRPr>
          </a:p>
        </p:txBody>
      </p:sp>
      <p:sp>
        <p:nvSpPr>
          <p:cNvPr id="285" name="Google Shape;285;p29"/>
          <p:cNvSpPr txBox="1"/>
          <p:nvPr/>
        </p:nvSpPr>
        <p:spPr>
          <a:xfrm>
            <a:off x="937850" y="1507950"/>
            <a:ext cx="4948800" cy="1323600"/>
          </a:xfrm>
          <a:prstGeom prst="rect">
            <a:avLst/>
          </a:prstGeom>
          <a:noFill/>
          <a:ln>
            <a:noFill/>
          </a:ln>
        </p:spPr>
        <p:txBody>
          <a:bodyPr spcFirstLastPara="1" wrap="square" lIns="91425" tIns="45700" rIns="91425" bIns="45700" anchor="t" anchorCtr="0">
            <a:spAutoFit/>
          </a:bodyPr>
          <a:lstStyle/>
          <a:p>
            <a:pPr marL="285750" marR="0" lvl="0" indent="-323850" algn="l" rtl="0">
              <a:spcBef>
                <a:spcPts val="0"/>
              </a:spcBef>
              <a:spcAft>
                <a:spcPts val="0"/>
              </a:spcAft>
              <a:buClr>
                <a:srgbClr val="1E1E20"/>
              </a:buClr>
              <a:buSzPts val="2000"/>
              <a:buFont typeface="Arial"/>
              <a:buChar char="•"/>
            </a:pPr>
            <a:r>
              <a:rPr lang="en-US" sz="2000">
                <a:solidFill>
                  <a:srgbClr val="1E1E20"/>
                </a:solidFill>
                <a:latin typeface="Calibri"/>
                <a:ea typeface="Calibri"/>
                <a:cs typeface="Calibri"/>
                <a:sym typeface="Calibri"/>
              </a:rPr>
              <a:t>Continuous harassment, either verbal or physical</a:t>
            </a:r>
            <a:endParaRPr sz="2000"/>
          </a:p>
          <a:p>
            <a:pPr marL="285750" marR="0" lvl="0" indent="-323850" algn="l" rtl="0">
              <a:spcBef>
                <a:spcPts val="0"/>
              </a:spcBef>
              <a:spcAft>
                <a:spcPts val="0"/>
              </a:spcAft>
              <a:buClr>
                <a:srgbClr val="1E1E20"/>
              </a:buClr>
              <a:buSzPts val="2000"/>
              <a:buFont typeface="Arial"/>
              <a:buChar char="•"/>
            </a:pPr>
            <a:r>
              <a:rPr lang="en-US" sz="2000">
                <a:solidFill>
                  <a:srgbClr val="1E1E20"/>
                </a:solidFill>
                <a:latin typeface="Calibri"/>
                <a:ea typeface="Calibri"/>
                <a:cs typeface="Calibri"/>
                <a:sym typeface="Calibri"/>
              </a:rPr>
              <a:t>Can be in the form of cyber bullying, or ragging</a:t>
            </a:r>
            <a:endParaRPr sz="2000"/>
          </a:p>
        </p:txBody>
      </p:sp>
      <p:sp>
        <p:nvSpPr>
          <p:cNvPr id="286" name="Google Shape;286;p29"/>
          <p:cNvSpPr txBox="1"/>
          <p:nvPr/>
        </p:nvSpPr>
        <p:spPr>
          <a:xfrm>
            <a:off x="937861" y="3057646"/>
            <a:ext cx="4465800" cy="5541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3000">
                <a:solidFill>
                  <a:srgbClr val="1E1E20"/>
                </a:solidFill>
                <a:latin typeface="Calibri"/>
                <a:ea typeface="Calibri"/>
                <a:cs typeface="Calibri"/>
                <a:sym typeface="Calibri"/>
              </a:rPr>
              <a:t>Case Study</a:t>
            </a:r>
            <a:endParaRPr sz="3000">
              <a:solidFill>
                <a:srgbClr val="1E1E20"/>
              </a:solidFill>
              <a:latin typeface="Calibri"/>
              <a:ea typeface="Calibri"/>
              <a:cs typeface="Calibri"/>
              <a:sym typeface="Calibri"/>
            </a:endParaRPr>
          </a:p>
        </p:txBody>
      </p:sp>
      <p:sp>
        <p:nvSpPr>
          <p:cNvPr id="287" name="Google Shape;287;p29"/>
          <p:cNvSpPr txBox="1"/>
          <p:nvPr/>
        </p:nvSpPr>
        <p:spPr>
          <a:xfrm>
            <a:off x="937850" y="3542600"/>
            <a:ext cx="5839500" cy="3016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900">
                <a:solidFill>
                  <a:srgbClr val="1E1E20"/>
                </a:solidFill>
                <a:latin typeface="Calibri"/>
                <a:ea typeface="Calibri"/>
                <a:cs typeface="Calibri"/>
                <a:sym typeface="Calibri"/>
              </a:rPr>
              <a:t>Neel, a senior asks out Ria, his junior, who  rejects him. He feels embarrassed and to bandage his pride, starts up a rumour that Ria is a ‘slut’. He starts to harass her everyday, calling her fat, ugly and other such derogatory terms. He throws eggs at her house, with his friends; pours water on her homework, and provokes all his friends into teasing her whenever they see her. </a:t>
            </a:r>
            <a:br>
              <a:rPr lang="en-US" sz="1900">
                <a:solidFill>
                  <a:srgbClr val="1E1E20"/>
                </a:solidFill>
                <a:latin typeface="Calibri"/>
                <a:ea typeface="Calibri"/>
                <a:cs typeface="Calibri"/>
                <a:sym typeface="Calibri"/>
              </a:rPr>
            </a:br>
            <a:br>
              <a:rPr lang="en-US" sz="1900">
                <a:solidFill>
                  <a:srgbClr val="1E1E20"/>
                </a:solidFill>
                <a:latin typeface="Calibri"/>
                <a:ea typeface="Calibri"/>
                <a:cs typeface="Calibri"/>
                <a:sym typeface="Calibri"/>
              </a:rPr>
            </a:br>
            <a:r>
              <a:rPr lang="en-US" sz="1900" b="1" i="1">
                <a:solidFill>
                  <a:srgbClr val="1E1E20"/>
                </a:solidFill>
                <a:latin typeface="Calibri"/>
                <a:ea typeface="Calibri"/>
                <a:cs typeface="Calibri"/>
                <a:sym typeface="Calibri"/>
              </a:rPr>
              <a:t>You see this taking place, what do you do? Do you help Ria? Who do you contact?</a:t>
            </a:r>
            <a:endParaRPr sz="1900"/>
          </a:p>
        </p:txBody>
      </p:sp>
      <p:pic>
        <p:nvPicPr>
          <p:cNvPr id="288" name="Google Shape;288;p29"/>
          <p:cNvPicPr preferRelativeResize="0"/>
          <p:nvPr/>
        </p:nvPicPr>
        <p:blipFill>
          <a:blip r:embed="rId3">
            <a:alphaModFix/>
          </a:blip>
          <a:stretch>
            <a:fillRect/>
          </a:stretch>
        </p:blipFill>
        <p:spPr>
          <a:xfrm>
            <a:off x="7321925" y="1669300"/>
            <a:ext cx="4619100" cy="3842100"/>
          </a:xfrm>
          <a:prstGeom prst="round2SameRect">
            <a:avLst>
              <a:gd name="adj1" fmla="val 16667"/>
              <a:gd name="adj2" fmla="val 0"/>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2"/>
        <p:cNvGrpSpPr/>
        <p:nvPr/>
      </p:nvGrpSpPr>
      <p:grpSpPr>
        <a:xfrm>
          <a:off x="0" y="0"/>
          <a:ext cx="0" cy="0"/>
          <a:chOff x="0" y="0"/>
          <a:chExt cx="0" cy="0"/>
        </a:xfrm>
      </p:grpSpPr>
      <p:sp>
        <p:nvSpPr>
          <p:cNvPr id="293" name="Google Shape;293;p30"/>
          <p:cNvSpPr txBox="1"/>
          <p:nvPr/>
        </p:nvSpPr>
        <p:spPr>
          <a:xfrm>
            <a:off x="1097975" y="1772700"/>
            <a:ext cx="5955900" cy="3817200"/>
          </a:xfrm>
          <a:prstGeom prst="rect">
            <a:avLst/>
          </a:prstGeom>
          <a:noFill/>
          <a:ln>
            <a:noFill/>
          </a:ln>
        </p:spPr>
        <p:txBody>
          <a:bodyPr spcFirstLastPara="1" wrap="square" lIns="91425" tIns="45700" rIns="91425" bIns="45700" anchor="t" anchorCtr="0">
            <a:spAutoFit/>
          </a:bodyPr>
          <a:lstStyle/>
          <a:p>
            <a:pPr marL="285750" marR="0" lvl="0" indent="-336550" algn="l" rtl="0">
              <a:spcBef>
                <a:spcPts val="0"/>
              </a:spcBef>
              <a:spcAft>
                <a:spcPts val="0"/>
              </a:spcAft>
              <a:buClr>
                <a:srgbClr val="1E1E20"/>
              </a:buClr>
              <a:buSzPts val="2200"/>
              <a:buFont typeface="Arial"/>
              <a:buChar char="•"/>
            </a:pPr>
            <a:r>
              <a:rPr lang="en-US" sz="2200">
                <a:solidFill>
                  <a:srgbClr val="1E1E20"/>
                </a:solidFill>
                <a:latin typeface="Calibri"/>
                <a:ea typeface="Calibri"/>
                <a:cs typeface="Calibri"/>
                <a:sym typeface="Calibri"/>
              </a:rPr>
              <a:t>Online form of bullying and abuse</a:t>
            </a:r>
            <a:endParaRPr sz="2200"/>
          </a:p>
          <a:p>
            <a:pPr marL="285750" marR="0" lvl="0" indent="-336550" algn="l" rtl="0">
              <a:spcBef>
                <a:spcPts val="0"/>
              </a:spcBef>
              <a:spcAft>
                <a:spcPts val="0"/>
              </a:spcAft>
              <a:buClr>
                <a:srgbClr val="1E1E20"/>
              </a:buClr>
              <a:buSzPts val="2200"/>
              <a:buFont typeface="Arial"/>
              <a:buChar char="•"/>
            </a:pPr>
            <a:r>
              <a:rPr lang="en-US" sz="2200">
                <a:solidFill>
                  <a:srgbClr val="1E1E20"/>
                </a:solidFill>
                <a:latin typeface="Calibri"/>
                <a:ea typeface="Calibri"/>
                <a:cs typeface="Calibri"/>
                <a:sym typeface="Calibri"/>
              </a:rPr>
              <a:t>When technology is used to write aggressive, embarrassing or hateful messages to/about peers in order to intimidate, harass, shame and control</a:t>
            </a:r>
            <a:endParaRPr sz="2200"/>
          </a:p>
          <a:p>
            <a:pPr marL="285750" marR="0" lvl="0" indent="-336550" algn="l" rtl="0">
              <a:spcBef>
                <a:spcPts val="0"/>
              </a:spcBef>
              <a:spcAft>
                <a:spcPts val="0"/>
              </a:spcAft>
              <a:buClr>
                <a:srgbClr val="1E1E20"/>
              </a:buClr>
              <a:buSzPts val="2200"/>
              <a:buFont typeface="Arial"/>
              <a:buChar char="•"/>
            </a:pPr>
            <a:r>
              <a:rPr lang="en-US" sz="2200">
                <a:solidFill>
                  <a:srgbClr val="1E1E20"/>
                </a:solidFill>
                <a:latin typeface="Calibri"/>
                <a:ea typeface="Calibri"/>
                <a:cs typeface="Calibri"/>
                <a:sym typeface="Calibri"/>
              </a:rPr>
              <a:t>Includes</a:t>
            </a:r>
            <a:endParaRPr sz="2200"/>
          </a:p>
          <a:p>
            <a:pPr marL="742950" marR="0" lvl="1" indent="-336550" algn="l" rtl="0">
              <a:spcBef>
                <a:spcPts val="0"/>
              </a:spcBef>
              <a:spcAft>
                <a:spcPts val="0"/>
              </a:spcAft>
              <a:buClr>
                <a:srgbClr val="1E1E20"/>
              </a:buClr>
              <a:buSzPts val="2200"/>
              <a:buFont typeface="Arial"/>
              <a:buChar char="•"/>
            </a:pPr>
            <a:r>
              <a:rPr lang="en-US" sz="2200" b="0" i="0" u="none" strike="noStrike" cap="none">
                <a:solidFill>
                  <a:srgbClr val="1E1E20"/>
                </a:solidFill>
                <a:latin typeface="Calibri"/>
                <a:ea typeface="Calibri"/>
                <a:cs typeface="Calibri"/>
                <a:sym typeface="Calibri"/>
              </a:rPr>
              <a:t>Threatening/abusive text messages, creation of embarrassing images or videos</a:t>
            </a:r>
            <a:endParaRPr sz="2200"/>
          </a:p>
          <a:p>
            <a:pPr marL="742950" marR="0" lvl="1" indent="-336550" algn="l" rtl="0">
              <a:spcBef>
                <a:spcPts val="0"/>
              </a:spcBef>
              <a:spcAft>
                <a:spcPts val="0"/>
              </a:spcAft>
              <a:buClr>
                <a:srgbClr val="1E1E20"/>
              </a:buClr>
              <a:buSzPts val="2200"/>
              <a:buFont typeface="Arial"/>
              <a:buChar char="•"/>
            </a:pPr>
            <a:r>
              <a:rPr lang="en-US" sz="2200" b="0" i="0" u="none" strike="noStrike" cap="none">
                <a:solidFill>
                  <a:srgbClr val="1E1E20"/>
                </a:solidFill>
                <a:latin typeface="Calibri"/>
                <a:ea typeface="Calibri"/>
                <a:cs typeface="Calibri"/>
                <a:sym typeface="Calibri"/>
              </a:rPr>
              <a:t>Sharing them, creating fake accounts, stealing online identities</a:t>
            </a:r>
            <a:endParaRPr sz="2200"/>
          </a:p>
          <a:p>
            <a:pPr marL="742950" marR="0" lvl="1" indent="-336550" algn="l" rtl="0">
              <a:spcBef>
                <a:spcPts val="0"/>
              </a:spcBef>
              <a:spcAft>
                <a:spcPts val="0"/>
              </a:spcAft>
              <a:buClr>
                <a:srgbClr val="1E1E20"/>
              </a:buClr>
              <a:buSzPts val="2200"/>
              <a:buFont typeface="Arial"/>
              <a:buChar char="•"/>
            </a:pPr>
            <a:r>
              <a:rPr lang="en-US" sz="2200">
                <a:solidFill>
                  <a:srgbClr val="1E1E20"/>
                </a:solidFill>
                <a:latin typeface="Calibri"/>
                <a:ea typeface="Calibri"/>
                <a:cs typeface="Calibri"/>
                <a:sym typeface="Calibri"/>
              </a:rPr>
              <a:t>Sharing</a:t>
            </a:r>
            <a:r>
              <a:rPr lang="en-US" sz="2200" b="0" i="0" u="none" strike="noStrike" cap="none">
                <a:solidFill>
                  <a:srgbClr val="1E1E20"/>
                </a:solidFill>
                <a:latin typeface="Calibri"/>
                <a:ea typeface="Calibri"/>
                <a:cs typeface="Calibri"/>
                <a:sym typeface="Calibri"/>
              </a:rPr>
              <a:t> sexually explicit messages</a:t>
            </a:r>
            <a:endParaRPr sz="2200"/>
          </a:p>
        </p:txBody>
      </p:sp>
      <p:sp>
        <p:nvSpPr>
          <p:cNvPr id="294" name="Google Shape;294;p30"/>
          <p:cNvSpPr txBox="1"/>
          <p:nvPr/>
        </p:nvSpPr>
        <p:spPr>
          <a:xfrm>
            <a:off x="1097975" y="5729025"/>
            <a:ext cx="4465800" cy="5232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2800" b="1">
                <a:solidFill>
                  <a:srgbClr val="1E1E20"/>
                </a:solidFill>
                <a:latin typeface="Calibri"/>
                <a:ea typeface="Calibri"/>
                <a:cs typeface="Calibri"/>
                <a:sym typeface="Calibri"/>
              </a:rPr>
              <a:t>Did you know?</a:t>
            </a:r>
            <a:endParaRPr sz="2800" b="1">
              <a:solidFill>
                <a:srgbClr val="1E1E20"/>
              </a:solidFill>
              <a:latin typeface="Calibri"/>
              <a:ea typeface="Calibri"/>
              <a:cs typeface="Calibri"/>
              <a:sym typeface="Calibri"/>
            </a:endParaRPr>
          </a:p>
        </p:txBody>
      </p:sp>
      <p:sp>
        <p:nvSpPr>
          <p:cNvPr id="295" name="Google Shape;295;p30"/>
          <p:cNvSpPr txBox="1"/>
          <p:nvPr/>
        </p:nvSpPr>
        <p:spPr>
          <a:xfrm>
            <a:off x="1090725" y="986475"/>
            <a:ext cx="4053000" cy="7389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4200">
                <a:solidFill>
                  <a:srgbClr val="5B6358"/>
                </a:solidFill>
                <a:latin typeface="Langar"/>
                <a:ea typeface="Langar"/>
                <a:cs typeface="Langar"/>
                <a:sym typeface="Langar"/>
              </a:rPr>
              <a:t>Cyberbullying</a:t>
            </a:r>
            <a:endParaRPr sz="4200">
              <a:solidFill>
                <a:srgbClr val="5B6358"/>
              </a:solidFill>
              <a:latin typeface="Langar"/>
              <a:ea typeface="Langar"/>
              <a:cs typeface="Langar"/>
              <a:sym typeface="Langar"/>
            </a:endParaRPr>
          </a:p>
        </p:txBody>
      </p:sp>
      <p:sp>
        <p:nvSpPr>
          <p:cNvPr id="296" name="Google Shape;296;p30"/>
          <p:cNvSpPr txBox="1"/>
          <p:nvPr/>
        </p:nvSpPr>
        <p:spPr>
          <a:xfrm>
            <a:off x="1097975" y="6177150"/>
            <a:ext cx="6313200" cy="384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900">
                <a:solidFill>
                  <a:srgbClr val="1E1E20"/>
                </a:solidFill>
                <a:latin typeface="Calibri"/>
                <a:ea typeface="Calibri"/>
                <a:cs typeface="Calibri"/>
                <a:sym typeface="Calibri"/>
              </a:rPr>
              <a:t>Females are 2x more likely to be victims of cyberbullying</a:t>
            </a:r>
            <a:endParaRPr sz="1900"/>
          </a:p>
        </p:txBody>
      </p:sp>
      <p:pic>
        <p:nvPicPr>
          <p:cNvPr id="297" name="Google Shape;297;p30"/>
          <p:cNvPicPr preferRelativeResize="0"/>
          <p:nvPr/>
        </p:nvPicPr>
        <p:blipFill>
          <a:blip r:embed="rId3">
            <a:alphaModFix/>
          </a:blip>
          <a:stretch>
            <a:fillRect/>
          </a:stretch>
        </p:blipFill>
        <p:spPr>
          <a:xfrm>
            <a:off x="8068225" y="0"/>
            <a:ext cx="3391191" cy="6886800"/>
          </a:xfrm>
          <a:prstGeom prst="rect">
            <a:avLst/>
          </a:prstGeom>
          <a:noFill/>
          <a:ln>
            <a:noFill/>
          </a:ln>
        </p:spPr>
      </p:pic>
      <p:sp>
        <p:nvSpPr>
          <p:cNvPr id="298" name="Google Shape;298;p30"/>
          <p:cNvSpPr txBox="1"/>
          <p:nvPr/>
        </p:nvSpPr>
        <p:spPr>
          <a:xfrm>
            <a:off x="8690650" y="1452275"/>
            <a:ext cx="24435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299" name="Google Shape;299;p30"/>
          <p:cNvSpPr txBox="1"/>
          <p:nvPr/>
        </p:nvSpPr>
        <p:spPr>
          <a:xfrm>
            <a:off x="8500450" y="1298225"/>
            <a:ext cx="26970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latin typeface="Calibri"/>
                <a:ea typeface="Calibri"/>
                <a:cs typeface="Calibri"/>
                <a:sym typeface="Calibri"/>
              </a:rPr>
              <a:t>EXCLUSION</a:t>
            </a:r>
            <a:endParaRPr sz="1600" b="1">
              <a:latin typeface="Calibri"/>
              <a:ea typeface="Calibri"/>
              <a:cs typeface="Calibri"/>
              <a:sym typeface="Calibri"/>
            </a:endParaRPr>
          </a:p>
          <a:p>
            <a:pPr marL="0" lvl="0" indent="0" algn="l" rtl="0">
              <a:spcBef>
                <a:spcPts val="0"/>
              </a:spcBef>
              <a:spcAft>
                <a:spcPts val="0"/>
              </a:spcAft>
              <a:buNone/>
            </a:pPr>
            <a:r>
              <a:rPr lang="en-US" sz="1200">
                <a:latin typeface="EB Garamond"/>
                <a:ea typeface="EB Garamond"/>
                <a:cs typeface="EB Garamond"/>
                <a:sym typeface="EB Garamond"/>
              </a:rPr>
              <a:t>An act of deliberately excluding someone from an online group</a:t>
            </a:r>
            <a:endParaRPr sz="1200">
              <a:latin typeface="EB Garamond"/>
              <a:ea typeface="EB Garamond"/>
              <a:cs typeface="EB Garamond"/>
              <a:sym typeface="EB Garamond"/>
            </a:endParaRPr>
          </a:p>
        </p:txBody>
      </p:sp>
      <p:sp>
        <p:nvSpPr>
          <p:cNvPr id="300" name="Google Shape;300;p30"/>
          <p:cNvSpPr txBox="1"/>
          <p:nvPr/>
        </p:nvSpPr>
        <p:spPr>
          <a:xfrm>
            <a:off x="8500450" y="2052500"/>
            <a:ext cx="27351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latin typeface="Calibri"/>
                <a:ea typeface="Calibri"/>
                <a:cs typeface="Calibri"/>
                <a:sym typeface="Calibri"/>
              </a:rPr>
              <a:t>GOSSIP</a:t>
            </a:r>
            <a:endParaRPr sz="1600" b="1">
              <a:latin typeface="Calibri"/>
              <a:ea typeface="Calibri"/>
              <a:cs typeface="Calibri"/>
              <a:sym typeface="Calibri"/>
            </a:endParaRPr>
          </a:p>
          <a:p>
            <a:pPr marL="0" lvl="0" indent="0" algn="l" rtl="0">
              <a:spcBef>
                <a:spcPts val="0"/>
              </a:spcBef>
              <a:spcAft>
                <a:spcPts val="0"/>
              </a:spcAft>
              <a:buNone/>
            </a:pPr>
            <a:r>
              <a:rPr lang="en-US" sz="1200">
                <a:latin typeface="EB Garamond"/>
                <a:ea typeface="EB Garamond"/>
                <a:cs typeface="EB Garamond"/>
                <a:sym typeface="EB Garamond"/>
              </a:rPr>
              <a:t>Damaging a person’s reputation and/or relationship with family or friends.</a:t>
            </a:r>
            <a:endParaRPr sz="1200">
              <a:latin typeface="EB Garamond"/>
              <a:ea typeface="EB Garamond"/>
              <a:cs typeface="EB Garamond"/>
              <a:sym typeface="EB Garamond"/>
            </a:endParaRPr>
          </a:p>
        </p:txBody>
      </p:sp>
      <p:sp>
        <p:nvSpPr>
          <p:cNvPr id="301" name="Google Shape;301;p30"/>
          <p:cNvSpPr txBox="1"/>
          <p:nvPr/>
        </p:nvSpPr>
        <p:spPr>
          <a:xfrm>
            <a:off x="8500450" y="2852900"/>
            <a:ext cx="26337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latin typeface="Calibri"/>
                <a:ea typeface="Calibri"/>
                <a:cs typeface="Calibri"/>
                <a:sym typeface="Calibri"/>
              </a:rPr>
              <a:t>FRAPPING</a:t>
            </a:r>
            <a:endParaRPr sz="1600" b="1">
              <a:latin typeface="Calibri"/>
              <a:ea typeface="Calibri"/>
              <a:cs typeface="Calibri"/>
              <a:sym typeface="Calibri"/>
            </a:endParaRPr>
          </a:p>
          <a:p>
            <a:pPr marL="0" lvl="0" indent="0" algn="l" rtl="0">
              <a:spcBef>
                <a:spcPts val="0"/>
              </a:spcBef>
              <a:spcAft>
                <a:spcPts val="0"/>
              </a:spcAft>
              <a:buNone/>
            </a:pPr>
            <a:r>
              <a:rPr lang="en-US" sz="1200">
                <a:latin typeface="EB Garamond"/>
                <a:ea typeface="EB Garamond"/>
                <a:cs typeface="EB Garamond"/>
                <a:sym typeface="EB Garamond"/>
              </a:rPr>
              <a:t>Impersonating a person by logging into someone else’s social networking account</a:t>
            </a:r>
            <a:endParaRPr sz="1200">
              <a:latin typeface="EB Garamond"/>
              <a:ea typeface="EB Garamond"/>
              <a:cs typeface="EB Garamond"/>
              <a:sym typeface="EB Garamond"/>
            </a:endParaRPr>
          </a:p>
        </p:txBody>
      </p:sp>
      <p:sp>
        <p:nvSpPr>
          <p:cNvPr id="302" name="Google Shape;302;p30"/>
          <p:cNvSpPr txBox="1"/>
          <p:nvPr/>
        </p:nvSpPr>
        <p:spPr>
          <a:xfrm>
            <a:off x="8500450" y="3665275"/>
            <a:ext cx="29589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latin typeface="Calibri"/>
                <a:ea typeface="Calibri"/>
                <a:cs typeface="Calibri"/>
                <a:sym typeface="Calibri"/>
              </a:rPr>
              <a:t>HARASSMENT</a:t>
            </a:r>
            <a:endParaRPr sz="1600" b="1">
              <a:latin typeface="Calibri"/>
              <a:ea typeface="Calibri"/>
              <a:cs typeface="Calibri"/>
              <a:sym typeface="Calibri"/>
            </a:endParaRPr>
          </a:p>
          <a:p>
            <a:pPr marL="0" lvl="0" indent="0" algn="l" rtl="0">
              <a:spcBef>
                <a:spcPts val="0"/>
              </a:spcBef>
              <a:spcAft>
                <a:spcPts val="0"/>
              </a:spcAft>
              <a:buNone/>
            </a:pPr>
            <a:r>
              <a:rPr lang="en-US" sz="1200">
                <a:latin typeface="EB Garamond"/>
                <a:ea typeface="EB Garamond"/>
                <a:cs typeface="EB Garamond"/>
                <a:sym typeface="EB Garamond"/>
              </a:rPr>
              <a:t>Constant and intentional posting/sending offensive, threatening messages</a:t>
            </a:r>
            <a:endParaRPr sz="1200">
              <a:latin typeface="EB Garamond"/>
              <a:ea typeface="EB Garamond"/>
              <a:cs typeface="EB Garamond"/>
              <a:sym typeface="EB Garamond"/>
            </a:endParaRPr>
          </a:p>
        </p:txBody>
      </p:sp>
      <p:sp>
        <p:nvSpPr>
          <p:cNvPr id="303" name="Google Shape;303;p30"/>
          <p:cNvSpPr txBox="1"/>
          <p:nvPr/>
        </p:nvSpPr>
        <p:spPr>
          <a:xfrm>
            <a:off x="8500450" y="4349950"/>
            <a:ext cx="2958900" cy="985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latin typeface="Calibri"/>
                <a:ea typeface="Calibri"/>
                <a:cs typeface="Calibri"/>
                <a:sym typeface="Calibri"/>
              </a:rPr>
              <a:t>OUTING &amp; TRICKERY</a:t>
            </a:r>
            <a:endParaRPr sz="1600" b="1">
              <a:latin typeface="Calibri"/>
              <a:ea typeface="Calibri"/>
              <a:cs typeface="Calibri"/>
              <a:sym typeface="Calibri"/>
            </a:endParaRPr>
          </a:p>
          <a:p>
            <a:pPr marL="0" lvl="0" indent="0" algn="l" rtl="0">
              <a:spcBef>
                <a:spcPts val="0"/>
              </a:spcBef>
              <a:spcAft>
                <a:spcPts val="0"/>
              </a:spcAft>
              <a:buNone/>
            </a:pPr>
            <a:r>
              <a:rPr lang="en-US" sz="1200">
                <a:latin typeface="EB Garamond"/>
                <a:ea typeface="EB Garamond"/>
                <a:cs typeface="EB Garamond"/>
                <a:sym typeface="EB Garamond"/>
              </a:rPr>
              <a:t>Act of tricking someone into revealing personal  information which is then shared publicly to humiliate him/her </a:t>
            </a:r>
            <a:endParaRPr sz="1200">
              <a:latin typeface="EB Garamond"/>
              <a:ea typeface="EB Garamond"/>
              <a:cs typeface="EB Garamond"/>
              <a:sym typeface="EB Garamond"/>
            </a:endParaRPr>
          </a:p>
        </p:txBody>
      </p:sp>
      <p:sp>
        <p:nvSpPr>
          <p:cNvPr id="304" name="Google Shape;304;p30"/>
          <p:cNvSpPr txBox="1"/>
          <p:nvPr/>
        </p:nvSpPr>
        <p:spPr>
          <a:xfrm>
            <a:off x="8500450" y="5325025"/>
            <a:ext cx="25644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latin typeface="Calibri"/>
                <a:ea typeface="Calibri"/>
                <a:cs typeface="Calibri"/>
                <a:sym typeface="Calibri"/>
              </a:rPr>
              <a:t>CYBERSTALKING</a:t>
            </a:r>
            <a:endParaRPr sz="1600" b="1">
              <a:latin typeface="Calibri"/>
              <a:ea typeface="Calibri"/>
              <a:cs typeface="Calibri"/>
              <a:sym typeface="Calibri"/>
            </a:endParaRPr>
          </a:p>
        </p:txBody>
      </p:sp>
      <p:sp>
        <p:nvSpPr>
          <p:cNvPr id="305" name="Google Shape;305;p30"/>
          <p:cNvSpPr txBox="1"/>
          <p:nvPr/>
        </p:nvSpPr>
        <p:spPr>
          <a:xfrm>
            <a:off x="8500450" y="6039650"/>
            <a:ext cx="29103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b="1">
                <a:latin typeface="Calibri"/>
                <a:ea typeface="Calibri"/>
                <a:cs typeface="Calibri"/>
                <a:sym typeface="Calibri"/>
              </a:rPr>
              <a:t>FAKE PROFILES</a:t>
            </a:r>
            <a:endParaRPr sz="1600" b="1">
              <a:latin typeface="Calibri"/>
              <a:ea typeface="Calibri"/>
              <a:cs typeface="Calibri"/>
              <a:sym typeface="Calibri"/>
            </a:endParaRPr>
          </a:p>
          <a:p>
            <a:pPr marL="0" lvl="0" indent="0" algn="l" rtl="0">
              <a:spcBef>
                <a:spcPts val="0"/>
              </a:spcBef>
              <a:spcAft>
                <a:spcPts val="0"/>
              </a:spcAft>
              <a:buNone/>
            </a:pPr>
            <a:r>
              <a:rPr lang="en-US" sz="1200">
                <a:latin typeface="EB Garamond"/>
                <a:ea typeface="EB Garamond"/>
                <a:cs typeface="EB Garamond"/>
                <a:sym typeface="EB Garamond"/>
              </a:rPr>
              <a:t>fake profiles are created hide their real identity</a:t>
            </a:r>
            <a:endParaRPr sz="1200">
              <a:latin typeface="EB Garamond"/>
              <a:ea typeface="EB Garamond"/>
              <a:cs typeface="EB Garamond"/>
              <a:sym typeface="EB Garamon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9"/>
        <p:cNvGrpSpPr/>
        <p:nvPr/>
      </p:nvGrpSpPr>
      <p:grpSpPr>
        <a:xfrm>
          <a:off x="0" y="0"/>
          <a:ext cx="0" cy="0"/>
          <a:chOff x="0" y="0"/>
          <a:chExt cx="0" cy="0"/>
        </a:xfrm>
      </p:grpSpPr>
      <p:sp>
        <p:nvSpPr>
          <p:cNvPr id="310" name="Google Shape;310;p31"/>
          <p:cNvSpPr/>
          <p:nvPr/>
        </p:nvSpPr>
        <p:spPr>
          <a:xfrm>
            <a:off x="1152597" y="2693650"/>
            <a:ext cx="3930600" cy="1446600"/>
          </a:xfrm>
          <a:prstGeom prst="homePlate">
            <a:avLst>
              <a:gd name="adj" fmla="val 50000"/>
            </a:avLst>
          </a:prstGeom>
          <a:solidFill>
            <a:srgbClr val="C3C8C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100" b="1">
                <a:solidFill>
                  <a:schemeClr val="lt1"/>
                </a:solidFill>
                <a:latin typeface="Calibri"/>
                <a:ea typeface="Calibri"/>
                <a:cs typeface="Calibri"/>
                <a:sym typeface="Calibri"/>
              </a:rPr>
              <a:t>Check platform’s anti-bullying policy</a:t>
            </a:r>
            <a:endParaRPr sz="2100" b="1">
              <a:solidFill>
                <a:schemeClr val="lt1"/>
              </a:solidFill>
              <a:latin typeface="Calibri"/>
              <a:ea typeface="Calibri"/>
              <a:cs typeface="Calibri"/>
              <a:sym typeface="Calibri"/>
            </a:endParaRPr>
          </a:p>
        </p:txBody>
      </p:sp>
      <p:sp>
        <p:nvSpPr>
          <p:cNvPr id="311" name="Google Shape;311;p31"/>
          <p:cNvSpPr/>
          <p:nvPr/>
        </p:nvSpPr>
        <p:spPr>
          <a:xfrm>
            <a:off x="4712302" y="2693650"/>
            <a:ext cx="3505800" cy="1446600"/>
          </a:xfrm>
          <a:prstGeom prst="chevron">
            <a:avLst>
              <a:gd name="adj" fmla="val 50000"/>
            </a:avLst>
          </a:prstGeom>
          <a:solidFill>
            <a:srgbClr val="D7AA9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100" b="1">
                <a:solidFill>
                  <a:schemeClr val="lt1"/>
                </a:solidFill>
                <a:latin typeface="Calibri"/>
                <a:ea typeface="Calibri"/>
                <a:cs typeface="Calibri"/>
                <a:sym typeface="Calibri"/>
              </a:rPr>
              <a:t>Blocking and Reporting</a:t>
            </a:r>
            <a:endParaRPr sz="2100" b="1">
              <a:solidFill>
                <a:schemeClr val="lt1"/>
              </a:solidFill>
              <a:latin typeface="Calibri"/>
              <a:ea typeface="Calibri"/>
              <a:cs typeface="Calibri"/>
              <a:sym typeface="Calibri"/>
            </a:endParaRPr>
          </a:p>
        </p:txBody>
      </p:sp>
      <p:sp>
        <p:nvSpPr>
          <p:cNvPr id="312" name="Google Shape;312;p31"/>
          <p:cNvSpPr/>
          <p:nvPr/>
        </p:nvSpPr>
        <p:spPr>
          <a:xfrm>
            <a:off x="7833123" y="2693650"/>
            <a:ext cx="4073400" cy="1446600"/>
          </a:xfrm>
          <a:prstGeom prst="chevron">
            <a:avLst>
              <a:gd name="adj" fmla="val 50000"/>
            </a:avLst>
          </a:prstGeom>
          <a:solidFill>
            <a:srgbClr val="5B63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100" b="1">
                <a:solidFill>
                  <a:schemeClr val="lt1"/>
                </a:solidFill>
                <a:latin typeface="Calibri"/>
                <a:ea typeface="Calibri"/>
                <a:cs typeface="Calibri"/>
                <a:sym typeface="Calibri"/>
              </a:rPr>
              <a:t>File a criminal complaint</a:t>
            </a:r>
            <a:endParaRPr sz="2100" b="1">
              <a:solidFill>
                <a:schemeClr val="lt1"/>
              </a:solidFill>
              <a:latin typeface="Calibri"/>
              <a:ea typeface="Calibri"/>
              <a:cs typeface="Calibri"/>
              <a:sym typeface="Calibri"/>
            </a:endParaRPr>
          </a:p>
        </p:txBody>
      </p:sp>
      <p:sp>
        <p:nvSpPr>
          <p:cNvPr id="313" name="Google Shape;313;p31"/>
          <p:cNvSpPr/>
          <p:nvPr/>
        </p:nvSpPr>
        <p:spPr>
          <a:xfrm>
            <a:off x="1239129" y="4320125"/>
            <a:ext cx="3196500" cy="1169400"/>
          </a:xfrm>
          <a:prstGeom prst="rect">
            <a:avLst/>
          </a:prstGeom>
          <a:noFill/>
          <a:ln>
            <a:noFill/>
          </a:ln>
        </p:spPr>
        <p:txBody>
          <a:bodyPr spcFirstLastPara="1" wrap="square" lIns="91425" tIns="45700" rIns="91425" bIns="45700" anchor="t" anchorCtr="0">
            <a:noAutofit/>
          </a:bodyPr>
          <a:lstStyle/>
          <a:p>
            <a:pPr marL="285750" marR="0" lvl="0" indent="-317500" algn="l" rtl="0">
              <a:spcBef>
                <a:spcPts val="0"/>
              </a:spcBef>
              <a:spcAft>
                <a:spcPts val="0"/>
              </a:spcAft>
              <a:buClr>
                <a:srgbClr val="1E1E20"/>
              </a:buClr>
              <a:buSzPts val="1900"/>
              <a:buFont typeface="Noto Sans Symbols"/>
              <a:buChar char="▪"/>
            </a:pPr>
            <a:r>
              <a:rPr lang="en-US" sz="1900" b="1">
                <a:solidFill>
                  <a:srgbClr val="1E1E20"/>
                </a:solidFill>
                <a:latin typeface="Calibri"/>
                <a:ea typeface="Calibri"/>
                <a:cs typeface="Calibri"/>
                <a:sym typeface="Calibri"/>
              </a:rPr>
              <a:t>Get in contact </a:t>
            </a:r>
            <a:r>
              <a:rPr lang="en-US" sz="1900">
                <a:solidFill>
                  <a:srgbClr val="1E1E20"/>
                </a:solidFill>
                <a:latin typeface="Calibri"/>
                <a:ea typeface="Calibri"/>
                <a:cs typeface="Calibri"/>
                <a:sym typeface="Calibri"/>
              </a:rPr>
              <a:t> with customer service representatives if confused</a:t>
            </a:r>
            <a:endParaRPr sz="1900"/>
          </a:p>
          <a:p>
            <a:pPr marL="285750" marR="0" lvl="0" indent="-196850" algn="l" rtl="0">
              <a:spcBef>
                <a:spcPts val="0"/>
              </a:spcBef>
              <a:spcAft>
                <a:spcPts val="0"/>
              </a:spcAft>
              <a:buClr>
                <a:schemeClr val="dk1"/>
              </a:buClr>
              <a:buSzPts val="1400"/>
              <a:buFont typeface="Noto Sans Symbols"/>
              <a:buNone/>
            </a:pPr>
            <a:endParaRPr sz="1600">
              <a:solidFill>
                <a:srgbClr val="1E1E20"/>
              </a:solidFill>
              <a:latin typeface="Calibri"/>
              <a:ea typeface="Calibri"/>
              <a:cs typeface="Calibri"/>
              <a:sym typeface="Calibri"/>
            </a:endParaRPr>
          </a:p>
        </p:txBody>
      </p:sp>
      <p:sp>
        <p:nvSpPr>
          <p:cNvPr id="314" name="Google Shape;314;p31"/>
          <p:cNvSpPr/>
          <p:nvPr/>
        </p:nvSpPr>
        <p:spPr>
          <a:xfrm>
            <a:off x="5003930" y="4320129"/>
            <a:ext cx="2381171" cy="738664"/>
          </a:xfrm>
          <a:prstGeom prst="rect">
            <a:avLst/>
          </a:prstGeom>
          <a:noFill/>
          <a:ln>
            <a:noFill/>
          </a:ln>
        </p:spPr>
        <p:txBody>
          <a:bodyPr spcFirstLastPara="1" wrap="square" lIns="91425" tIns="45700" rIns="91425" bIns="45700" anchor="t" anchorCtr="0">
            <a:noAutofit/>
          </a:bodyPr>
          <a:lstStyle/>
          <a:p>
            <a:pPr marL="285750" marR="0" lvl="0" indent="-317500" algn="l" rtl="0">
              <a:spcBef>
                <a:spcPts val="0"/>
              </a:spcBef>
              <a:spcAft>
                <a:spcPts val="0"/>
              </a:spcAft>
              <a:buClr>
                <a:srgbClr val="1E1E20"/>
              </a:buClr>
              <a:buSzPts val="1900"/>
              <a:buFont typeface="Noto Sans Symbols"/>
              <a:buChar char="▪"/>
            </a:pPr>
            <a:r>
              <a:rPr lang="en-US" sz="1900" b="1">
                <a:solidFill>
                  <a:srgbClr val="1E1E20"/>
                </a:solidFill>
                <a:latin typeface="Calibri"/>
                <a:ea typeface="Calibri"/>
                <a:cs typeface="Calibri"/>
                <a:sym typeface="Calibri"/>
              </a:rPr>
              <a:t>Make sure </a:t>
            </a:r>
            <a:r>
              <a:rPr lang="en-US" sz="1900">
                <a:solidFill>
                  <a:srgbClr val="1E1E20"/>
                </a:solidFill>
                <a:latin typeface="Calibri"/>
                <a:ea typeface="Calibri"/>
                <a:cs typeface="Calibri"/>
                <a:sym typeface="Calibri"/>
              </a:rPr>
              <a:t>to collect screenshots</a:t>
            </a:r>
            <a:endParaRPr sz="1900"/>
          </a:p>
          <a:p>
            <a:pPr marL="0" marR="0" lvl="0" indent="0" algn="l" rtl="0">
              <a:spcBef>
                <a:spcPts val="0"/>
              </a:spcBef>
              <a:spcAft>
                <a:spcPts val="0"/>
              </a:spcAft>
              <a:buNone/>
            </a:pPr>
            <a:endParaRPr sz="1600">
              <a:solidFill>
                <a:srgbClr val="1E1E20"/>
              </a:solidFill>
              <a:latin typeface="Calibri"/>
              <a:ea typeface="Calibri"/>
              <a:cs typeface="Calibri"/>
              <a:sym typeface="Calibri"/>
            </a:endParaRPr>
          </a:p>
        </p:txBody>
      </p:sp>
      <p:sp>
        <p:nvSpPr>
          <p:cNvPr id="315" name="Google Shape;315;p31"/>
          <p:cNvSpPr/>
          <p:nvPr/>
        </p:nvSpPr>
        <p:spPr>
          <a:xfrm>
            <a:off x="7895725" y="4320125"/>
            <a:ext cx="3376800" cy="2215200"/>
          </a:xfrm>
          <a:prstGeom prst="rect">
            <a:avLst/>
          </a:prstGeom>
          <a:noFill/>
          <a:ln>
            <a:noFill/>
          </a:ln>
        </p:spPr>
        <p:txBody>
          <a:bodyPr spcFirstLastPara="1" wrap="square" lIns="91425" tIns="45700" rIns="91425" bIns="45700" anchor="t" anchorCtr="0">
            <a:noAutofit/>
          </a:bodyPr>
          <a:lstStyle/>
          <a:p>
            <a:pPr marL="285750" marR="0" lvl="0" indent="-317500" algn="l" rtl="0">
              <a:spcBef>
                <a:spcPts val="0"/>
              </a:spcBef>
              <a:spcAft>
                <a:spcPts val="0"/>
              </a:spcAft>
              <a:buClr>
                <a:srgbClr val="1E1E20"/>
              </a:buClr>
              <a:buSzPts val="1900"/>
              <a:buFont typeface="Noto Sans Symbols"/>
              <a:buChar char="▪"/>
            </a:pPr>
            <a:r>
              <a:rPr lang="en-US" sz="1900" b="1">
                <a:solidFill>
                  <a:srgbClr val="1E1E20"/>
                </a:solidFill>
                <a:latin typeface="Calibri"/>
                <a:ea typeface="Calibri"/>
                <a:cs typeface="Calibri"/>
                <a:sym typeface="Calibri"/>
              </a:rPr>
              <a:t>Approach the cyber investigation cell</a:t>
            </a:r>
            <a:endParaRPr sz="1900"/>
          </a:p>
          <a:p>
            <a:pPr marL="285750" marR="0" lvl="0" indent="-317500" algn="l" rtl="0">
              <a:spcBef>
                <a:spcPts val="0"/>
              </a:spcBef>
              <a:spcAft>
                <a:spcPts val="0"/>
              </a:spcAft>
              <a:buClr>
                <a:srgbClr val="1E1E20"/>
              </a:buClr>
              <a:buSzPts val="1900"/>
              <a:buFont typeface="Noto Sans Symbols"/>
              <a:buChar char="▪"/>
            </a:pPr>
            <a:r>
              <a:rPr lang="en-US" sz="1900">
                <a:solidFill>
                  <a:srgbClr val="1E1E20"/>
                </a:solidFill>
                <a:latin typeface="Calibri"/>
                <a:ea typeface="Calibri"/>
                <a:cs typeface="Calibri"/>
                <a:sym typeface="Calibri"/>
              </a:rPr>
              <a:t>You can report to a cyber cell from any city,</a:t>
            </a:r>
            <a:endParaRPr sz="1900"/>
          </a:p>
          <a:p>
            <a:pPr marL="285750" marR="0" lvl="0" indent="-317500" algn="l" rtl="0">
              <a:spcBef>
                <a:spcPts val="0"/>
              </a:spcBef>
              <a:spcAft>
                <a:spcPts val="0"/>
              </a:spcAft>
              <a:buClr>
                <a:srgbClr val="1E1E20"/>
              </a:buClr>
              <a:buSzPts val="1900"/>
              <a:buFont typeface="Noto Sans Symbols"/>
              <a:buChar char="▪"/>
            </a:pPr>
            <a:r>
              <a:rPr lang="en-US" sz="1900">
                <a:solidFill>
                  <a:srgbClr val="1E1E20"/>
                </a:solidFill>
                <a:latin typeface="Calibri"/>
                <a:ea typeface="Calibri"/>
                <a:cs typeface="Calibri"/>
                <a:sym typeface="Calibri"/>
              </a:rPr>
              <a:t>If unable to report to cyber cell, </a:t>
            </a:r>
            <a:r>
              <a:rPr lang="en-US" sz="1900" b="1">
                <a:solidFill>
                  <a:srgbClr val="1E1E20"/>
                </a:solidFill>
                <a:latin typeface="Calibri"/>
                <a:ea typeface="Calibri"/>
                <a:cs typeface="Calibri"/>
                <a:sym typeface="Calibri"/>
              </a:rPr>
              <a:t>lodge FIR, or reach women oriented ‘she-teams’</a:t>
            </a:r>
            <a:endParaRPr sz="1900"/>
          </a:p>
        </p:txBody>
      </p:sp>
      <p:sp>
        <p:nvSpPr>
          <p:cNvPr id="316" name="Google Shape;316;p31"/>
          <p:cNvSpPr txBox="1"/>
          <p:nvPr/>
        </p:nvSpPr>
        <p:spPr>
          <a:xfrm>
            <a:off x="1515758" y="645045"/>
            <a:ext cx="9389400" cy="144690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4400">
                <a:solidFill>
                  <a:srgbClr val="5B6358"/>
                </a:solidFill>
                <a:latin typeface="Langar"/>
                <a:ea typeface="Langar"/>
                <a:cs typeface="Langar"/>
                <a:sym typeface="Langar"/>
              </a:rPr>
              <a:t>What can you do if you’re being cyber-bullied?</a:t>
            </a:r>
            <a:endParaRPr sz="4400">
              <a:solidFill>
                <a:srgbClr val="5B6358"/>
              </a:solidFill>
              <a:latin typeface="Langar"/>
              <a:ea typeface="Langar"/>
              <a:cs typeface="Langar"/>
              <a:sym typeface="Lang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0"/>
        <p:cNvGrpSpPr/>
        <p:nvPr/>
      </p:nvGrpSpPr>
      <p:grpSpPr>
        <a:xfrm>
          <a:off x="0" y="0"/>
          <a:ext cx="0" cy="0"/>
          <a:chOff x="0" y="0"/>
          <a:chExt cx="0" cy="0"/>
        </a:xfrm>
      </p:grpSpPr>
      <p:sp>
        <p:nvSpPr>
          <p:cNvPr id="321" name="Google Shape;321;p32"/>
          <p:cNvSpPr txBox="1"/>
          <p:nvPr/>
        </p:nvSpPr>
        <p:spPr>
          <a:xfrm>
            <a:off x="848648" y="870681"/>
            <a:ext cx="4465800" cy="7851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4500">
                <a:solidFill>
                  <a:srgbClr val="5B6358"/>
                </a:solidFill>
                <a:latin typeface="Langar"/>
                <a:ea typeface="Langar"/>
                <a:cs typeface="Langar"/>
                <a:sym typeface="Langar"/>
              </a:rPr>
              <a:t>Stalking</a:t>
            </a:r>
            <a:endParaRPr sz="4500">
              <a:solidFill>
                <a:srgbClr val="5B6358"/>
              </a:solidFill>
              <a:latin typeface="Langar"/>
              <a:ea typeface="Langar"/>
              <a:cs typeface="Langar"/>
              <a:sym typeface="Langar"/>
            </a:endParaRPr>
          </a:p>
        </p:txBody>
      </p:sp>
      <p:sp>
        <p:nvSpPr>
          <p:cNvPr id="322" name="Google Shape;322;p32"/>
          <p:cNvSpPr txBox="1"/>
          <p:nvPr/>
        </p:nvSpPr>
        <p:spPr>
          <a:xfrm>
            <a:off x="596850" y="1703475"/>
            <a:ext cx="5673300" cy="1554600"/>
          </a:xfrm>
          <a:prstGeom prst="rect">
            <a:avLst/>
          </a:prstGeom>
          <a:noFill/>
          <a:ln>
            <a:noFill/>
          </a:ln>
        </p:spPr>
        <p:txBody>
          <a:bodyPr spcFirstLastPara="1" wrap="square" lIns="91425" tIns="45700" rIns="91425" bIns="45700" anchor="t" anchorCtr="0">
            <a:spAutoFit/>
          </a:bodyPr>
          <a:lstStyle/>
          <a:p>
            <a:pPr marL="285750" marR="0" lvl="0" indent="-317500" algn="l" rtl="0">
              <a:spcBef>
                <a:spcPts val="0"/>
              </a:spcBef>
              <a:spcAft>
                <a:spcPts val="0"/>
              </a:spcAft>
              <a:buClr>
                <a:srgbClr val="1E1E20"/>
              </a:buClr>
              <a:buSzPts val="1900"/>
              <a:buFont typeface="Arial"/>
              <a:buChar char="•"/>
            </a:pPr>
            <a:r>
              <a:rPr lang="en-US" sz="1900">
                <a:solidFill>
                  <a:srgbClr val="1E1E20"/>
                </a:solidFill>
                <a:latin typeface="Calibri"/>
                <a:ea typeface="Calibri"/>
                <a:cs typeface="Calibri"/>
                <a:sym typeface="Calibri"/>
              </a:rPr>
              <a:t>When an individual follows a woman, and repeatedly tries to contact her without consent</a:t>
            </a:r>
            <a:endParaRPr sz="1900"/>
          </a:p>
          <a:p>
            <a:pPr marL="285750" marR="0" lvl="0" indent="-317500" algn="l" rtl="0">
              <a:spcBef>
                <a:spcPts val="0"/>
              </a:spcBef>
              <a:spcAft>
                <a:spcPts val="0"/>
              </a:spcAft>
              <a:buClr>
                <a:srgbClr val="1E1E20"/>
              </a:buClr>
              <a:buSzPts val="1900"/>
              <a:buFont typeface="Arial"/>
              <a:buChar char="•"/>
            </a:pPr>
            <a:r>
              <a:rPr lang="en-US" sz="1900">
                <a:solidFill>
                  <a:srgbClr val="1E1E20"/>
                </a:solidFill>
                <a:latin typeface="Calibri"/>
                <a:ea typeface="Calibri"/>
                <a:cs typeface="Calibri"/>
                <a:sym typeface="Calibri"/>
              </a:rPr>
              <a:t>Can occur digitally</a:t>
            </a:r>
            <a:endParaRPr sz="1900"/>
          </a:p>
          <a:p>
            <a:pPr marL="285750" marR="0" lvl="0" indent="-317500" algn="l" rtl="0">
              <a:spcBef>
                <a:spcPts val="0"/>
              </a:spcBef>
              <a:spcAft>
                <a:spcPts val="0"/>
              </a:spcAft>
              <a:buClr>
                <a:srgbClr val="1E1E20"/>
              </a:buClr>
              <a:buSzPts val="1900"/>
              <a:buFont typeface="Arial"/>
              <a:buChar char="•"/>
            </a:pPr>
            <a:r>
              <a:rPr lang="en-US" sz="1900" b="1">
                <a:solidFill>
                  <a:srgbClr val="1E1E20"/>
                </a:solidFill>
                <a:latin typeface="Calibri"/>
                <a:ea typeface="Calibri"/>
                <a:cs typeface="Calibri"/>
                <a:sym typeface="Calibri"/>
              </a:rPr>
              <a:t>Section 354D IPC </a:t>
            </a:r>
            <a:r>
              <a:rPr lang="en-US" sz="1900">
                <a:solidFill>
                  <a:srgbClr val="1E1E20"/>
                </a:solidFill>
                <a:latin typeface="Calibri"/>
                <a:ea typeface="Calibri"/>
                <a:cs typeface="Calibri"/>
                <a:sym typeface="Calibri"/>
              </a:rPr>
              <a:t>imprisons the culprit for 1-3 years, and culprit can be liable to fine</a:t>
            </a:r>
            <a:endParaRPr sz="1900"/>
          </a:p>
        </p:txBody>
      </p:sp>
      <p:sp>
        <p:nvSpPr>
          <p:cNvPr id="323" name="Google Shape;323;p32"/>
          <p:cNvSpPr txBox="1"/>
          <p:nvPr/>
        </p:nvSpPr>
        <p:spPr>
          <a:xfrm>
            <a:off x="937848" y="3428996"/>
            <a:ext cx="4465800" cy="5850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3200">
                <a:solidFill>
                  <a:srgbClr val="1E1E20"/>
                </a:solidFill>
                <a:latin typeface="Calibri"/>
                <a:ea typeface="Calibri"/>
                <a:cs typeface="Calibri"/>
                <a:sym typeface="Calibri"/>
              </a:rPr>
              <a:t>Case Study</a:t>
            </a:r>
            <a:endParaRPr sz="3200">
              <a:solidFill>
                <a:srgbClr val="1E1E20"/>
              </a:solidFill>
              <a:latin typeface="Calibri"/>
              <a:ea typeface="Calibri"/>
              <a:cs typeface="Calibri"/>
              <a:sym typeface="Calibri"/>
            </a:endParaRPr>
          </a:p>
        </p:txBody>
      </p:sp>
      <p:sp>
        <p:nvSpPr>
          <p:cNvPr id="324" name="Google Shape;324;p32"/>
          <p:cNvSpPr txBox="1"/>
          <p:nvPr/>
        </p:nvSpPr>
        <p:spPr>
          <a:xfrm>
            <a:off x="937848" y="4023050"/>
            <a:ext cx="5551200" cy="2862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rgbClr val="1E1E20"/>
                </a:solidFill>
                <a:latin typeface="Calibri"/>
                <a:ea typeface="Calibri"/>
                <a:cs typeface="Calibri"/>
                <a:sym typeface="Calibri"/>
              </a:rPr>
              <a:t>Sanjay, 17, starts to follow around Meera, 17, everywhere she goes, learning her everyday routine, taking pictures of her, joining her tuitions, etc. His friends start to encourage him, comparing him  to popular roles that actors have played in Bollywood movies. </a:t>
            </a:r>
            <a:br>
              <a:rPr lang="en-US" sz="2000">
                <a:solidFill>
                  <a:srgbClr val="1E1E20"/>
                </a:solidFill>
                <a:latin typeface="Calibri"/>
                <a:ea typeface="Calibri"/>
                <a:cs typeface="Calibri"/>
                <a:sym typeface="Calibri"/>
              </a:rPr>
            </a:br>
            <a:br>
              <a:rPr lang="en-US" sz="2000">
                <a:solidFill>
                  <a:srgbClr val="1E1E20"/>
                </a:solidFill>
                <a:latin typeface="Calibri"/>
                <a:ea typeface="Calibri"/>
                <a:cs typeface="Calibri"/>
                <a:sym typeface="Calibri"/>
              </a:rPr>
            </a:br>
            <a:r>
              <a:rPr lang="en-US" sz="2000" b="1" i="1">
                <a:solidFill>
                  <a:srgbClr val="1E1E20"/>
                </a:solidFill>
                <a:latin typeface="Calibri"/>
                <a:ea typeface="Calibri"/>
                <a:cs typeface="Calibri"/>
                <a:sym typeface="Calibri"/>
              </a:rPr>
              <a:t>Meera starts to feel uncomfortable, what can     she do next? </a:t>
            </a:r>
            <a:endParaRPr sz="2000"/>
          </a:p>
        </p:txBody>
      </p:sp>
      <p:pic>
        <p:nvPicPr>
          <p:cNvPr id="325" name="Google Shape;325;p32" descr="Stalking Cliparts, Stock Vector and Royalty Free Stalking Illustrations"/>
          <p:cNvPicPr preferRelativeResize="0"/>
          <p:nvPr/>
        </p:nvPicPr>
        <p:blipFill rotWithShape="1">
          <a:blip r:embed="rId3">
            <a:alphaModFix/>
          </a:blip>
          <a:srcRect l="1768" t="3020" r="1767" b="1680"/>
          <a:stretch/>
        </p:blipFill>
        <p:spPr>
          <a:xfrm>
            <a:off x="7355151" y="1328852"/>
            <a:ext cx="4251600" cy="4200300"/>
          </a:xfrm>
          <a:prstGeom prst="round2SameRect">
            <a:avLst>
              <a:gd name="adj1" fmla="val 16667"/>
              <a:gd name="adj2" fmla="val 0"/>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9"/>
        <p:cNvGrpSpPr/>
        <p:nvPr/>
      </p:nvGrpSpPr>
      <p:grpSpPr>
        <a:xfrm>
          <a:off x="0" y="0"/>
          <a:ext cx="0" cy="0"/>
          <a:chOff x="0" y="0"/>
          <a:chExt cx="0" cy="0"/>
        </a:xfrm>
      </p:grpSpPr>
      <p:sp>
        <p:nvSpPr>
          <p:cNvPr id="330" name="Google Shape;330;p33"/>
          <p:cNvSpPr txBox="1"/>
          <p:nvPr/>
        </p:nvSpPr>
        <p:spPr>
          <a:xfrm>
            <a:off x="788875" y="1798244"/>
            <a:ext cx="4465800" cy="78510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4500">
                <a:solidFill>
                  <a:srgbClr val="5B6358"/>
                </a:solidFill>
                <a:latin typeface="Langar"/>
                <a:ea typeface="Langar"/>
                <a:cs typeface="Langar"/>
                <a:sym typeface="Langar"/>
              </a:rPr>
              <a:t>Voyeurism</a:t>
            </a:r>
            <a:endParaRPr sz="4500">
              <a:solidFill>
                <a:srgbClr val="5B6358"/>
              </a:solidFill>
              <a:latin typeface="Langar"/>
              <a:ea typeface="Langar"/>
              <a:cs typeface="Langar"/>
              <a:sym typeface="Langar"/>
            </a:endParaRPr>
          </a:p>
        </p:txBody>
      </p:sp>
      <p:sp>
        <p:nvSpPr>
          <p:cNvPr id="331" name="Google Shape;331;p33"/>
          <p:cNvSpPr txBox="1"/>
          <p:nvPr/>
        </p:nvSpPr>
        <p:spPr>
          <a:xfrm>
            <a:off x="788875" y="2754724"/>
            <a:ext cx="4851000" cy="3278400"/>
          </a:xfrm>
          <a:prstGeom prst="rect">
            <a:avLst/>
          </a:prstGeom>
          <a:noFill/>
          <a:ln>
            <a:noFill/>
          </a:ln>
        </p:spPr>
        <p:txBody>
          <a:bodyPr spcFirstLastPara="1" wrap="square" lIns="91425" tIns="45700" rIns="91425" bIns="45700" anchor="t" anchorCtr="0">
            <a:spAutoFit/>
          </a:bodyPr>
          <a:lstStyle/>
          <a:p>
            <a:pPr marL="285750" marR="0" lvl="0" indent="-342900" algn="l" rtl="0">
              <a:spcBef>
                <a:spcPts val="0"/>
              </a:spcBef>
              <a:spcAft>
                <a:spcPts val="0"/>
              </a:spcAft>
              <a:buClr>
                <a:srgbClr val="1E1E20"/>
              </a:buClr>
              <a:buSzPts val="2300"/>
              <a:buFont typeface="Arial"/>
              <a:buChar char="•"/>
            </a:pPr>
            <a:r>
              <a:rPr lang="en-US" sz="2300">
                <a:solidFill>
                  <a:srgbClr val="1E1E20"/>
                </a:solidFill>
                <a:latin typeface="Calibri"/>
                <a:ea typeface="Calibri"/>
                <a:cs typeface="Calibri"/>
                <a:sym typeface="Calibri"/>
              </a:rPr>
              <a:t>The watching or/and taking pictures of women, without consent, and without the knowledge of the woman</a:t>
            </a:r>
            <a:endParaRPr sz="2300"/>
          </a:p>
          <a:p>
            <a:pPr marL="285750" marR="0" lvl="0" indent="-342900" algn="l" rtl="0">
              <a:spcBef>
                <a:spcPts val="0"/>
              </a:spcBef>
              <a:spcAft>
                <a:spcPts val="0"/>
              </a:spcAft>
              <a:buClr>
                <a:srgbClr val="1E1E20"/>
              </a:buClr>
              <a:buSzPts val="2300"/>
              <a:buFont typeface="Arial"/>
              <a:buChar char="•"/>
            </a:pPr>
            <a:r>
              <a:rPr lang="en-US" sz="2300" b="1">
                <a:solidFill>
                  <a:srgbClr val="1E1E20"/>
                </a:solidFill>
                <a:latin typeface="Calibri"/>
                <a:ea typeface="Calibri"/>
                <a:cs typeface="Calibri"/>
                <a:sym typeface="Calibri"/>
              </a:rPr>
              <a:t>Section 354C IPC</a:t>
            </a:r>
            <a:r>
              <a:rPr lang="en-US" sz="2300">
                <a:solidFill>
                  <a:srgbClr val="1E1E20"/>
                </a:solidFill>
                <a:latin typeface="Calibri"/>
                <a:ea typeface="Calibri"/>
                <a:cs typeface="Calibri"/>
                <a:sym typeface="Calibri"/>
              </a:rPr>
              <a:t>, imprisons the culprit for 1-3 years on first conviction</a:t>
            </a:r>
            <a:endParaRPr sz="2300"/>
          </a:p>
          <a:p>
            <a:pPr marL="285750" marR="0" lvl="0" indent="-342900" algn="l" rtl="0">
              <a:spcBef>
                <a:spcPts val="0"/>
              </a:spcBef>
              <a:spcAft>
                <a:spcPts val="0"/>
              </a:spcAft>
              <a:buClr>
                <a:srgbClr val="1E1E20"/>
              </a:buClr>
              <a:buSzPts val="2300"/>
              <a:buFont typeface="Arial"/>
              <a:buChar char="•"/>
            </a:pPr>
            <a:r>
              <a:rPr lang="en-US" sz="2300">
                <a:solidFill>
                  <a:srgbClr val="1E1E20"/>
                </a:solidFill>
                <a:latin typeface="Calibri"/>
                <a:ea typeface="Calibri"/>
                <a:cs typeface="Calibri"/>
                <a:sym typeface="Calibri"/>
              </a:rPr>
              <a:t>After more convictions, abuser can be imprisoned for 3-7 years</a:t>
            </a:r>
            <a:endParaRPr sz="2300"/>
          </a:p>
        </p:txBody>
      </p:sp>
      <p:pic>
        <p:nvPicPr>
          <p:cNvPr id="332" name="Google Shape;332;p33"/>
          <p:cNvPicPr preferRelativeResize="0"/>
          <p:nvPr/>
        </p:nvPicPr>
        <p:blipFill rotWithShape="1">
          <a:blip r:embed="rId3">
            <a:alphaModFix/>
          </a:blip>
          <a:srcRect/>
          <a:stretch/>
        </p:blipFill>
        <p:spPr>
          <a:xfrm>
            <a:off x="6580224" y="1391826"/>
            <a:ext cx="4657800" cy="4641300"/>
          </a:xfrm>
          <a:prstGeom prst="round2SameRect">
            <a:avLst>
              <a:gd name="adj1" fmla="val 16667"/>
              <a:gd name="adj2" fmla="val 0"/>
            </a:avLst>
          </a:prstGeom>
          <a:noFill/>
          <a:ln>
            <a:noFill/>
          </a:ln>
        </p:spPr>
      </p:pic>
      <p:pic>
        <p:nvPicPr>
          <p:cNvPr id="333" name="Google Shape;333;p33"/>
          <p:cNvPicPr preferRelativeResize="0"/>
          <p:nvPr/>
        </p:nvPicPr>
        <p:blipFill>
          <a:blip r:embed="rId4">
            <a:alphaModFix/>
          </a:blip>
          <a:stretch>
            <a:fillRect/>
          </a:stretch>
        </p:blipFill>
        <p:spPr>
          <a:xfrm>
            <a:off x="5302613" y="85875"/>
            <a:ext cx="1485129" cy="928774"/>
          </a:xfrm>
          <a:prstGeom prst="rect">
            <a:avLst/>
          </a:prstGeom>
          <a:noFill/>
          <a:ln>
            <a:noFill/>
          </a:ln>
        </p:spPr>
      </p:pic>
      <p:pic>
        <p:nvPicPr>
          <p:cNvPr id="334" name="Google Shape;334;p33"/>
          <p:cNvPicPr preferRelativeResize="0"/>
          <p:nvPr/>
        </p:nvPicPr>
        <p:blipFill>
          <a:blip r:embed="rId5">
            <a:alphaModFix/>
          </a:blip>
          <a:stretch>
            <a:fillRect/>
          </a:stretch>
        </p:blipFill>
        <p:spPr>
          <a:xfrm>
            <a:off x="11206662" y="47475"/>
            <a:ext cx="890349" cy="967176"/>
          </a:xfrm>
          <a:prstGeom prst="rect">
            <a:avLst/>
          </a:prstGeom>
          <a:noFill/>
          <a:ln>
            <a:noFill/>
          </a:ln>
        </p:spPr>
      </p:pic>
      <p:pic>
        <p:nvPicPr>
          <p:cNvPr id="335" name="Google Shape;335;p33"/>
          <p:cNvPicPr preferRelativeResize="0"/>
          <p:nvPr/>
        </p:nvPicPr>
        <p:blipFill>
          <a:blip r:embed="rId6">
            <a:alphaModFix/>
          </a:blip>
          <a:stretch>
            <a:fillRect/>
          </a:stretch>
        </p:blipFill>
        <p:spPr>
          <a:xfrm>
            <a:off x="94988" y="47475"/>
            <a:ext cx="967148" cy="96717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9"/>
        <p:cNvGrpSpPr/>
        <p:nvPr/>
      </p:nvGrpSpPr>
      <p:grpSpPr>
        <a:xfrm>
          <a:off x="0" y="0"/>
          <a:ext cx="0" cy="0"/>
          <a:chOff x="0" y="0"/>
          <a:chExt cx="0" cy="0"/>
        </a:xfrm>
      </p:grpSpPr>
      <p:sp>
        <p:nvSpPr>
          <p:cNvPr id="340" name="Google Shape;340;p34"/>
          <p:cNvSpPr txBox="1"/>
          <p:nvPr/>
        </p:nvSpPr>
        <p:spPr>
          <a:xfrm>
            <a:off x="1217775" y="1697441"/>
            <a:ext cx="4465800" cy="80040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4600">
                <a:solidFill>
                  <a:srgbClr val="5B6358"/>
                </a:solidFill>
                <a:latin typeface="Langar"/>
                <a:ea typeface="Langar"/>
                <a:cs typeface="Langar"/>
                <a:sym typeface="Langar"/>
              </a:rPr>
              <a:t>Eve - teasing</a:t>
            </a:r>
            <a:endParaRPr sz="4600">
              <a:solidFill>
                <a:srgbClr val="5B6358"/>
              </a:solidFill>
              <a:latin typeface="Langar"/>
              <a:ea typeface="Langar"/>
              <a:cs typeface="Langar"/>
              <a:sym typeface="Langar"/>
            </a:endParaRPr>
          </a:p>
        </p:txBody>
      </p:sp>
      <p:sp>
        <p:nvSpPr>
          <p:cNvPr id="341" name="Google Shape;341;p34"/>
          <p:cNvSpPr txBox="1"/>
          <p:nvPr/>
        </p:nvSpPr>
        <p:spPr>
          <a:xfrm>
            <a:off x="1069125" y="2524200"/>
            <a:ext cx="5235600" cy="3632700"/>
          </a:xfrm>
          <a:prstGeom prst="rect">
            <a:avLst/>
          </a:prstGeom>
          <a:noFill/>
          <a:ln>
            <a:noFill/>
          </a:ln>
        </p:spPr>
        <p:txBody>
          <a:bodyPr spcFirstLastPara="1" wrap="square" lIns="91425" tIns="45700" rIns="91425" bIns="45700" anchor="t" anchorCtr="0">
            <a:spAutoFit/>
          </a:bodyPr>
          <a:lstStyle/>
          <a:p>
            <a:pPr marL="285750" marR="0" lvl="0" indent="-342900" algn="l" rtl="0">
              <a:spcBef>
                <a:spcPts val="0"/>
              </a:spcBef>
              <a:spcAft>
                <a:spcPts val="0"/>
              </a:spcAft>
              <a:buClr>
                <a:srgbClr val="1E1E20"/>
              </a:buClr>
              <a:buSzPts val="2300"/>
              <a:buFont typeface="Arial"/>
              <a:buChar char="•"/>
            </a:pPr>
            <a:r>
              <a:rPr lang="en-US" sz="2300">
                <a:solidFill>
                  <a:srgbClr val="1E1E20"/>
                </a:solidFill>
                <a:latin typeface="Calibri"/>
                <a:ea typeface="Calibri"/>
                <a:cs typeface="Calibri"/>
                <a:sym typeface="Calibri"/>
              </a:rPr>
              <a:t>Obscene actions like unwanted remarks, sexual advances by a man, to insult a woman, in a public place, is eve-teasing</a:t>
            </a:r>
            <a:endParaRPr sz="2300"/>
          </a:p>
          <a:p>
            <a:pPr marL="285750" marR="0" lvl="0" indent="-342900" algn="l" rtl="0">
              <a:spcBef>
                <a:spcPts val="0"/>
              </a:spcBef>
              <a:spcAft>
                <a:spcPts val="0"/>
              </a:spcAft>
              <a:buClr>
                <a:srgbClr val="1E1E20"/>
              </a:buClr>
              <a:buSzPts val="2300"/>
              <a:buFont typeface="Arial"/>
              <a:buChar char="•"/>
            </a:pPr>
            <a:r>
              <a:rPr lang="en-US" sz="2300" b="1">
                <a:solidFill>
                  <a:srgbClr val="1E1E20"/>
                </a:solidFill>
                <a:latin typeface="Calibri"/>
                <a:ea typeface="Calibri"/>
                <a:cs typeface="Calibri"/>
                <a:sym typeface="Calibri"/>
              </a:rPr>
              <a:t>Section 294 IPC </a:t>
            </a:r>
            <a:r>
              <a:rPr lang="en-US" sz="2300">
                <a:solidFill>
                  <a:srgbClr val="1E1E20"/>
                </a:solidFill>
                <a:latin typeface="Calibri"/>
                <a:ea typeface="Calibri"/>
                <a:cs typeface="Calibri"/>
                <a:sym typeface="Calibri"/>
              </a:rPr>
              <a:t>punishes men who act/speak in an obscene way, for a maximum of 3 months</a:t>
            </a:r>
            <a:endParaRPr sz="2300"/>
          </a:p>
          <a:p>
            <a:pPr marL="285750" marR="0" lvl="0" indent="-342900" algn="l" rtl="0">
              <a:spcBef>
                <a:spcPts val="0"/>
              </a:spcBef>
              <a:spcAft>
                <a:spcPts val="0"/>
              </a:spcAft>
              <a:buClr>
                <a:srgbClr val="1E1E20"/>
              </a:buClr>
              <a:buSzPts val="2300"/>
              <a:buFont typeface="Arial"/>
              <a:buChar char="•"/>
            </a:pPr>
            <a:r>
              <a:rPr lang="en-US" sz="2300" b="1">
                <a:solidFill>
                  <a:srgbClr val="1E1E20"/>
                </a:solidFill>
                <a:latin typeface="Calibri"/>
                <a:ea typeface="Calibri"/>
                <a:cs typeface="Calibri"/>
                <a:sym typeface="Calibri"/>
              </a:rPr>
              <a:t>Section 509 IPC </a:t>
            </a:r>
            <a:r>
              <a:rPr lang="en-US" sz="2300">
                <a:solidFill>
                  <a:srgbClr val="1E1E20"/>
                </a:solidFill>
                <a:latin typeface="Calibri"/>
                <a:ea typeface="Calibri"/>
                <a:cs typeface="Calibri"/>
                <a:sym typeface="Calibri"/>
              </a:rPr>
              <a:t>punishes men who acts or uses an object to insult a woman with hail term for up to 3 years</a:t>
            </a:r>
            <a:endParaRPr sz="2300"/>
          </a:p>
        </p:txBody>
      </p:sp>
      <p:pic>
        <p:nvPicPr>
          <p:cNvPr id="342" name="Google Shape;342;p34"/>
          <p:cNvPicPr preferRelativeResize="0"/>
          <p:nvPr/>
        </p:nvPicPr>
        <p:blipFill rotWithShape="1">
          <a:blip r:embed="rId3">
            <a:alphaModFix/>
          </a:blip>
          <a:srcRect l="11016" t="10131" r="63440" b="12541"/>
          <a:stretch/>
        </p:blipFill>
        <p:spPr>
          <a:xfrm>
            <a:off x="7510549" y="669899"/>
            <a:ext cx="3462300" cy="5518200"/>
          </a:xfrm>
          <a:prstGeom prst="round2SameRect">
            <a:avLst>
              <a:gd name="adj1" fmla="val 16667"/>
              <a:gd name="adj2" fmla="val 0"/>
            </a:avLst>
          </a:prstGeom>
          <a:noFill/>
          <a:ln>
            <a:noFill/>
          </a:ln>
        </p:spPr>
      </p:pic>
      <p:pic>
        <p:nvPicPr>
          <p:cNvPr id="343" name="Google Shape;343;p34"/>
          <p:cNvPicPr preferRelativeResize="0"/>
          <p:nvPr/>
        </p:nvPicPr>
        <p:blipFill>
          <a:blip r:embed="rId4">
            <a:alphaModFix/>
          </a:blip>
          <a:stretch>
            <a:fillRect/>
          </a:stretch>
        </p:blipFill>
        <p:spPr>
          <a:xfrm>
            <a:off x="5302613" y="85875"/>
            <a:ext cx="1485129" cy="928774"/>
          </a:xfrm>
          <a:prstGeom prst="rect">
            <a:avLst/>
          </a:prstGeom>
          <a:noFill/>
          <a:ln>
            <a:noFill/>
          </a:ln>
        </p:spPr>
      </p:pic>
      <p:pic>
        <p:nvPicPr>
          <p:cNvPr id="344" name="Google Shape;344;p34"/>
          <p:cNvPicPr preferRelativeResize="0"/>
          <p:nvPr/>
        </p:nvPicPr>
        <p:blipFill>
          <a:blip r:embed="rId5">
            <a:alphaModFix/>
          </a:blip>
          <a:stretch>
            <a:fillRect/>
          </a:stretch>
        </p:blipFill>
        <p:spPr>
          <a:xfrm>
            <a:off x="11206662" y="47475"/>
            <a:ext cx="890349" cy="967176"/>
          </a:xfrm>
          <a:prstGeom prst="rect">
            <a:avLst/>
          </a:prstGeom>
          <a:noFill/>
          <a:ln>
            <a:noFill/>
          </a:ln>
        </p:spPr>
      </p:pic>
      <p:pic>
        <p:nvPicPr>
          <p:cNvPr id="345" name="Google Shape;345;p34"/>
          <p:cNvPicPr preferRelativeResize="0"/>
          <p:nvPr/>
        </p:nvPicPr>
        <p:blipFill>
          <a:blip r:embed="rId6">
            <a:alphaModFix/>
          </a:blip>
          <a:stretch>
            <a:fillRect/>
          </a:stretch>
        </p:blipFill>
        <p:spPr>
          <a:xfrm>
            <a:off x="94988" y="47475"/>
            <a:ext cx="967148" cy="96717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9"/>
        <p:cNvGrpSpPr/>
        <p:nvPr/>
      </p:nvGrpSpPr>
      <p:grpSpPr>
        <a:xfrm>
          <a:off x="0" y="0"/>
          <a:ext cx="0" cy="0"/>
          <a:chOff x="0" y="0"/>
          <a:chExt cx="0" cy="0"/>
        </a:xfrm>
      </p:grpSpPr>
      <p:sp>
        <p:nvSpPr>
          <p:cNvPr id="350" name="Google Shape;350;p35"/>
          <p:cNvSpPr txBox="1"/>
          <p:nvPr/>
        </p:nvSpPr>
        <p:spPr>
          <a:xfrm>
            <a:off x="610171" y="1715391"/>
            <a:ext cx="4465800" cy="147750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4500">
                <a:solidFill>
                  <a:srgbClr val="5B6358"/>
                </a:solidFill>
                <a:latin typeface="Langar"/>
                <a:ea typeface="Langar"/>
                <a:cs typeface="Langar"/>
                <a:sym typeface="Langar"/>
              </a:rPr>
              <a:t>Criminal Intimidation</a:t>
            </a:r>
            <a:endParaRPr sz="4500">
              <a:solidFill>
                <a:srgbClr val="5B6358"/>
              </a:solidFill>
              <a:latin typeface="Langar"/>
              <a:ea typeface="Langar"/>
              <a:cs typeface="Langar"/>
              <a:sym typeface="Langar"/>
            </a:endParaRPr>
          </a:p>
        </p:txBody>
      </p:sp>
      <p:sp>
        <p:nvSpPr>
          <p:cNvPr id="351" name="Google Shape;351;p35"/>
          <p:cNvSpPr txBox="1"/>
          <p:nvPr/>
        </p:nvSpPr>
        <p:spPr>
          <a:xfrm>
            <a:off x="610175" y="3319500"/>
            <a:ext cx="4714800" cy="2216400"/>
          </a:xfrm>
          <a:prstGeom prst="rect">
            <a:avLst/>
          </a:prstGeom>
          <a:noFill/>
          <a:ln>
            <a:noFill/>
          </a:ln>
        </p:spPr>
        <p:txBody>
          <a:bodyPr spcFirstLastPara="1" wrap="square" lIns="91425" tIns="45700" rIns="91425" bIns="45700" anchor="t" anchorCtr="0">
            <a:spAutoFit/>
          </a:bodyPr>
          <a:lstStyle/>
          <a:p>
            <a:pPr marL="285750" marR="0" lvl="0" indent="-342900" algn="l" rtl="0">
              <a:spcBef>
                <a:spcPts val="0"/>
              </a:spcBef>
              <a:spcAft>
                <a:spcPts val="0"/>
              </a:spcAft>
              <a:buClr>
                <a:srgbClr val="1E1E20"/>
              </a:buClr>
              <a:buSzPts val="2300"/>
              <a:buFont typeface="Arial"/>
              <a:buChar char="•"/>
            </a:pPr>
            <a:r>
              <a:rPr lang="en-US" sz="2300">
                <a:solidFill>
                  <a:srgbClr val="1E1E20"/>
                </a:solidFill>
                <a:latin typeface="Calibri"/>
                <a:ea typeface="Calibri"/>
                <a:cs typeface="Calibri"/>
                <a:sym typeface="Calibri"/>
              </a:rPr>
              <a:t>When someone is threatening to cause death, hurt grievously, or to destroy your property</a:t>
            </a:r>
            <a:endParaRPr sz="2300"/>
          </a:p>
          <a:p>
            <a:pPr marL="285750" marR="0" lvl="0" indent="-342900" algn="l" rtl="0">
              <a:spcBef>
                <a:spcPts val="0"/>
              </a:spcBef>
              <a:spcAft>
                <a:spcPts val="0"/>
              </a:spcAft>
              <a:buClr>
                <a:srgbClr val="1E1E20"/>
              </a:buClr>
              <a:buSzPts val="2300"/>
              <a:buFont typeface="Arial"/>
              <a:buChar char="•"/>
            </a:pPr>
            <a:r>
              <a:rPr lang="en-US" sz="2300" b="1">
                <a:solidFill>
                  <a:srgbClr val="1E1E20"/>
                </a:solidFill>
                <a:latin typeface="Calibri"/>
                <a:ea typeface="Calibri"/>
                <a:cs typeface="Calibri"/>
                <a:sym typeface="Calibri"/>
              </a:rPr>
              <a:t>Section 503 IPC </a:t>
            </a:r>
            <a:r>
              <a:rPr lang="en-US" sz="2300">
                <a:solidFill>
                  <a:srgbClr val="1E1E20"/>
                </a:solidFill>
                <a:latin typeface="Calibri"/>
                <a:ea typeface="Calibri"/>
                <a:cs typeface="Calibri"/>
                <a:sym typeface="Calibri"/>
              </a:rPr>
              <a:t>can cause imprisonment for up to 2 years, or a fine, or both</a:t>
            </a:r>
            <a:endParaRPr sz="2300"/>
          </a:p>
        </p:txBody>
      </p:sp>
      <p:pic>
        <p:nvPicPr>
          <p:cNvPr id="352" name="Google Shape;352;p35" descr="Criminal intimidation case filed against woman who accused CJI Gogoi of  sexual harassment - India News"/>
          <p:cNvPicPr preferRelativeResize="0"/>
          <p:nvPr/>
        </p:nvPicPr>
        <p:blipFill rotWithShape="1">
          <a:blip r:embed="rId3">
            <a:alphaModFix/>
          </a:blip>
          <a:srcRect/>
          <a:stretch/>
        </p:blipFill>
        <p:spPr>
          <a:xfrm>
            <a:off x="5809125" y="2223600"/>
            <a:ext cx="5889900" cy="3312300"/>
          </a:xfrm>
          <a:prstGeom prst="round2SameRect">
            <a:avLst>
              <a:gd name="adj1" fmla="val 16667"/>
              <a:gd name="adj2" fmla="val 0"/>
            </a:avLst>
          </a:prstGeom>
          <a:noFill/>
          <a:ln>
            <a:noFill/>
          </a:ln>
        </p:spPr>
      </p:pic>
      <p:pic>
        <p:nvPicPr>
          <p:cNvPr id="353" name="Google Shape;353;p35"/>
          <p:cNvPicPr preferRelativeResize="0"/>
          <p:nvPr/>
        </p:nvPicPr>
        <p:blipFill>
          <a:blip r:embed="rId4">
            <a:alphaModFix/>
          </a:blip>
          <a:stretch>
            <a:fillRect/>
          </a:stretch>
        </p:blipFill>
        <p:spPr>
          <a:xfrm>
            <a:off x="5302613" y="85875"/>
            <a:ext cx="1485129" cy="928774"/>
          </a:xfrm>
          <a:prstGeom prst="rect">
            <a:avLst/>
          </a:prstGeom>
          <a:noFill/>
          <a:ln>
            <a:noFill/>
          </a:ln>
        </p:spPr>
      </p:pic>
      <p:pic>
        <p:nvPicPr>
          <p:cNvPr id="354" name="Google Shape;354;p35"/>
          <p:cNvPicPr preferRelativeResize="0"/>
          <p:nvPr/>
        </p:nvPicPr>
        <p:blipFill>
          <a:blip r:embed="rId5">
            <a:alphaModFix/>
          </a:blip>
          <a:stretch>
            <a:fillRect/>
          </a:stretch>
        </p:blipFill>
        <p:spPr>
          <a:xfrm>
            <a:off x="11206662" y="47475"/>
            <a:ext cx="890349" cy="967176"/>
          </a:xfrm>
          <a:prstGeom prst="rect">
            <a:avLst/>
          </a:prstGeom>
          <a:noFill/>
          <a:ln>
            <a:noFill/>
          </a:ln>
        </p:spPr>
      </p:pic>
      <p:pic>
        <p:nvPicPr>
          <p:cNvPr id="355" name="Google Shape;355;p35"/>
          <p:cNvPicPr preferRelativeResize="0"/>
          <p:nvPr/>
        </p:nvPicPr>
        <p:blipFill>
          <a:blip r:embed="rId6">
            <a:alphaModFix/>
          </a:blip>
          <a:stretch>
            <a:fillRect/>
          </a:stretch>
        </p:blipFill>
        <p:spPr>
          <a:xfrm>
            <a:off x="94988" y="47475"/>
            <a:ext cx="967148" cy="96717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9"/>
        <p:cNvGrpSpPr/>
        <p:nvPr/>
      </p:nvGrpSpPr>
      <p:grpSpPr>
        <a:xfrm>
          <a:off x="0" y="0"/>
          <a:ext cx="0" cy="0"/>
          <a:chOff x="0" y="0"/>
          <a:chExt cx="0" cy="0"/>
        </a:xfrm>
      </p:grpSpPr>
      <p:sp>
        <p:nvSpPr>
          <p:cNvPr id="360" name="Google Shape;360;p36"/>
          <p:cNvSpPr txBox="1"/>
          <p:nvPr/>
        </p:nvSpPr>
        <p:spPr>
          <a:xfrm>
            <a:off x="848622" y="304700"/>
            <a:ext cx="5571300" cy="7695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4400" dirty="0">
                <a:solidFill>
                  <a:srgbClr val="5B6358"/>
                </a:solidFill>
                <a:latin typeface="Langar"/>
                <a:ea typeface="Langar"/>
                <a:cs typeface="Langar"/>
                <a:sym typeface="Langar"/>
              </a:rPr>
              <a:t>Sexual Harassment</a:t>
            </a:r>
            <a:endParaRPr sz="4400" dirty="0">
              <a:solidFill>
                <a:srgbClr val="5B6358"/>
              </a:solidFill>
              <a:latin typeface="Langar"/>
              <a:ea typeface="Langar"/>
              <a:cs typeface="Langar"/>
              <a:sym typeface="Langar"/>
            </a:endParaRPr>
          </a:p>
        </p:txBody>
      </p:sp>
      <p:sp>
        <p:nvSpPr>
          <p:cNvPr id="361" name="Google Shape;361;p36"/>
          <p:cNvSpPr txBox="1"/>
          <p:nvPr/>
        </p:nvSpPr>
        <p:spPr>
          <a:xfrm>
            <a:off x="848625" y="1163775"/>
            <a:ext cx="5082000" cy="1754700"/>
          </a:xfrm>
          <a:prstGeom prst="rect">
            <a:avLst/>
          </a:prstGeom>
          <a:noFill/>
          <a:ln>
            <a:noFill/>
          </a:ln>
        </p:spPr>
        <p:txBody>
          <a:bodyPr spcFirstLastPara="1" wrap="square" lIns="91425" tIns="45700" rIns="91425" bIns="45700" anchor="t" anchorCtr="0">
            <a:spAutoFit/>
          </a:bodyPr>
          <a:lstStyle/>
          <a:p>
            <a:pPr marL="285750" marR="0" lvl="0" indent="-311150" algn="l" rtl="0">
              <a:spcBef>
                <a:spcPts val="0"/>
              </a:spcBef>
              <a:spcAft>
                <a:spcPts val="0"/>
              </a:spcAft>
              <a:buClr>
                <a:srgbClr val="1E1E20"/>
              </a:buClr>
              <a:buSzPts val="1800"/>
              <a:buFont typeface="Arial"/>
              <a:buChar char="•"/>
            </a:pPr>
            <a:r>
              <a:rPr lang="en-US" sz="1800">
                <a:solidFill>
                  <a:srgbClr val="1E1E20"/>
                </a:solidFill>
                <a:latin typeface="Calibri"/>
                <a:ea typeface="Calibri"/>
                <a:cs typeface="Calibri"/>
                <a:sym typeface="Calibri"/>
              </a:rPr>
              <a:t>Unwelcome sexual advances, requests for sexual favours, sexual remarks, showing pornography without consent, all constitute as sexual harassment</a:t>
            </a:r>
            <a:endParaRPr sz="1800"/>
          </a:p>
          <a:p>
            <a:pPr marL="285750" marR="0" lvl="0" indent="-311150" algn="l" rtl="0">
              <a:spcBef>
                <a:spcPts val="0"/>
              </a:spcBef>
              <a:spcAft>
                <a:spcPts val="0"/>
              </a:spcAft>
              <a:buClr>
                <a:srgbClr val="1E1E20"/>
              </a:buClr>
              <a:buSzPts val="1800"/>
              <a:buFont typeface="Arial"/>
              <a:buChar char="•"/>
            </a:pPr>
            <a:r>
              <a:rPr lang="en-US" sz="1800">
                <a:solidFill>
                  <a:srgbClr val="1E1E20"/>
                </a:solidFill>
                <a:latin typeface="Calibri"/>
                <a:ea typeface="Calibri"/>
                <a:cs typeface="Calibri"/>
                <a:sym typeface="Calibri"/>
              </a:rPr>
              <a:t>Can be reported under </a:t>
            </a:r>
            <a:r>
              <a:rPr lang="en-US" sz="1800" b="1">
                <a:solidFill>
                  <a:srgbClr val="1E1E20"/>
                </a:solidFill>
                <a:latin typeface="Calibri"/>
                <a:ea typeface="Calibri"/>
                <a:cs typeface="Calibri"/>
                <a:sym typeface="Calibri"/>
              </a:rPr>
              <a:t>Section 354A IPC</a:t>
            </a:r>
            <a:r>
              <a:rPr lang="en-US" sz="1800">
                <a:solidFill>
                  <a:srgbClr val="1E1E20"/>
                </a:solidFill>
                <a:latin typeface="Calibri"/>
                <a:ea typeface="Calibri"/>
                <a:cs typeface="Calibri"/>
                <a:sym typeface="Calibri"/>
              </a:rPr>
              <a:t>, which is punishable with up to 3 years of imprisonment</a:t>
            </a:r>
            <a:endParaRPr sz="1800"/>
          </a:p>
        </p:txBody>
      </p:sp>
      <p:pic>
        <p:nvPicPr>
          <p:cNvPr id="362" name="Google Shape;362;p36"/>
          <p:cNvPicPr preferRelativeResize="0"/>
          <p:nvPr/>
        </p:nvPicPr>
        <p:blipFill rotWithShape="1">
          <a:blip r:embed="rId3">
            <a:alphaModFix/>
          </a:blip>
          <a:srcRect/>
          <a:stretch/>
        </p:blipFill>
        <p:spPr>
          <a:xfrm>
            <a:off x="7254975" y="1613562"/>
            <a:ext cx="4500845" cy="3940725"/>
          </a:xfrm>
          <a:prstGeom prst="rect">
            <a:avLst/>
          </a:prstGeom>
          <a:noFill/>
          <a:ln>
            <a:noFill/>
          </a:ln>
        </p:spPr>
      </p:pic>
      <p:sp>
        <p:nvSpPr>
          <p:cNvPr id="363" name="Google Shape;363;p36"/>
          <p:cNvSpPr txBox="1"/>
          <p:nvPr/>
        </p:nvSpPr>
        <p:spPr>
          <a:xfrm>
            <a:off x="848636" y="3322335"/>
            <a:ext cx="4465800" cy="5232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2800">
                <a:solidFill>
                  <a:srgbClr val="1E1E20"/>
                </a:solidFill>
                <a:latin typeface="Calibri"/>
                <a:ea typeface="Calibri"/>
                <a:cs typeface="Calibri"/>
                <a:sym typeface="Calibri"/>
              </a:rPr>
              <a:t>Case Study</a:t>
            </a:r>
            <a:endParaRPr sz="2800">
              <a:solidFill>
                <a:srgbClr val="1E1E20"/>
              </a:solidFill>
              <a:latin typeface="Calibri"/>
              <a:ea typeface="Calibri"/>
              <a:cs typeface="Calibri"/>
              <a:sym typeface="Calibri"/>
            </a:endParaRPr>
          </a:p>
        </p:txBody>
      </p:sp>
      <p:sp>
        <p:nvSpPr>
          <p:cNvPr id="364" name="Google Shape;364;p36"/>
          <p:cNvSpPr txBox="1"/>
          <p:nvPr/>
        </p:nvSpPr>
        <p:spPr>
          <a:xfrm>
            <a:off x="848625" y="3903625"/>
            <a:ext cx="6170700" cy="2862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rgbClr val="1E1E20"/>
                </a:solidFill>
                <a:latin typeface="Calibri"/>
                <a:ea typeface="Calibri"/>
                <a:cs typeface="Calibri"/>
                <a:sym typeface="Calibri"/>
              </a:rPr>
              <a:t>Unseasonal rain has caused a farmer to lose a considerable amount of crop that he was unable to sell. To make ends meet, he takes a loan from the village loanshark, Raghu. After a few months, unable to pay his loan back, his daughter offers to help settle her father’s debt by working for the loan shark. Taking advantage of their desperation, Raghu sexually harasses the girl.</a:t>
            </a:r>
            <a:endParaRPr sz="2000">
              <a:solidFill>
                <a:srgbClr val="1E1E20"/>
              </a:solidFill>
              <a:latin typeface="Calibri"/>
              <a:ea typeface="Calibri"/>
              <a:cs typeface="Calibri"/>
              <a:sym typeface="Calibri"/>
            </a:endParaRPr>
          </a:p>
          <a:p>
            <a:pPr marL="0" marR="0" lvl="0" indent="0" algn="l" rtl="0">
              <a:spcBef>
                <a:spcPts val="0"/>
              </a:spcBef>
              <a:spcAft>
                <a:spcPts val="0"/>
              </a:spcAft>
              <a:buNone/>
            </a:pPr>
            <a:br>
              <a:rPr lang="en-US" sz="2000">
                <a:solidFill>
                  <a:srgbClr val="1E1E20"/>
                </a:solidFill>
                <a:latin typeface="Calibri"/>
                <a:ea typeface="Calibri"/>
                <a:cs typeface="Calibri"/>
                <a:sym typeface="Calibri"/>
              </a:rPr>
            </a:br>
            <a:r>
              <a:rPr lang="en-US" sz="2000" b="1" i="1">
                <a:solidFill>
                  <a:srgbClr val="1E1E20"/>
                </a:solidFill>
                <a:latin typeface="Calibri"/>
                <a:ea typeface="Calibri"/>
                <a:cs typeface="Calibri"/>
                <a:sym typeface="Calibri"/>
              </a:rPr>
              <a:t>If you saw this happening, what could you do?</a:t>
            </a:r>
            <a:endParaRPr sz="20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8"/>
        <p:cNvGrpSpPr/>
        <p:nvPr/>
      </p:nvGrpSpPr>
      <p:grpSpPr>
        <a:xfrm>
          <a:off x="0" y="0"/>
          <a:ext cx="0" cy="0"/>
          <a:chOff x="0" y="0"/>
          <a:chExt cx="0" cy="0"/>
        </a:xfrm>
      </p:grpSpPr>
      <p:sp>
        <p:nvSpPr>
          <p:cNvPr id="369" name="Google Shape;369;p37"/>
          <p:cNvSpPr/>
          <p:nvPr/>
        </p:nvSpPr>
        <p:spPr>
          <a:xfrm>
            <a:off x="3378200" y="1410129"/>
            <a:ext cx="5435600" cy="4037742"/>
          </a:xfrm>
          <a:custGeom>
            <a:avLst/>
            <a:gdLst/>
            <a:ahLst/>
            <a:cxnLst/>
            <a:rect l="l" t="t" r="r" b="b"/>
            <a:pathLst>
              <a:path w="2351206" h="1746554" extrusionOk="0">
                <a:moveTo>
                  <a:pt x="877098" y="1721228"/>
                </a:moveTo>
                <a:cubicBezTo>
                  <a:pt x="1159877" y="1783914"/>
                  <a:pt x="1459289" y="1729733"/>
                  <a:pt x="1725177" y="1614849"/>
                </a:cubicBezTo>
                <a:cubicBezTo>
                  <a:pt x="2040132" y="1478773"/>
                  <a:pt x="2341883" y="1212170"/>
                  <a:pt x="2352014" y="869223"/>
                </a:cubicBezTo>
                <a:cubicBezTo>
                  <a:pt x="2362759" y="505579"/>
                  <a:pt x="2038149" y="210866"/>
                  <a:pt x="1695460" y="88765"/>
                </a:cubicBezTo>
                <a:cubicBezTo>
                  <a:pt x="1220937" y="-80299"/>
                  <a:pt x="398094" y="-29469"/>
                  <a:pt x="90256" y="438631"/>
                </a:cubicBezTo>
                <a:cubicBezTo>
                  <a:pt x="-239983" y="940771"/>
                  <a:pt x="411238" y="1617962"/>
                  <a:pt x="877098" y="1721228"/>
                </a:cubicBezTo>
                <a:close/>
              </a:path>
            </a:pathLst>
          </a:custGeom>
          <a:solidFill>
            <a:srgbClr val="5B6358"/>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6600">
                <a:solidFill>
                  <a:srgbClr val="F8F7F3"/>
                </a:solidFill>
                <a:latin typeface="Baumans"/>
                <a:ea typeface="Baumans"/>
                <a:cs typeface="Baumans"/>
                <a:sym typeface="Baumans"/>
              </a:rPr>
              <a:t>Combination</a:t>
            </a:r>
            <a:endParaRPr sz="6600">
              <a:solidFill>
                <a:srgbClr val="F8F7F3"/>
              </a:solidFill>
              <a:latin typeface="Baumans"/>
              <a:ea typeface="Baumans"/>
              <a:cs typeface="Baumans"/>
              <a:sym typeface="Baumans"/>
            </a:endParaRPr>
          </a:p>
        </p:txBody>
      </p:sp>
      <p:pic>
        <p:nvPicPr>
          <p:cNvPr id="370" name="Google Shape;370;p37"/>
          <p:cNvPicPr preferRelativeResize="0"/>
          <p:nvPr/>
        </p:nvPicPr>
        <p:blipFill>
          <a:blip r:embed="rId3">
            <a:alphaModFix/>
          </a:blip>
          <a:stretch>
            <a:fillRect/>
          </a:stretch>
        </p:blipFill>
        <p:spPr>
          <a:xfrm>
            <a:off x="5302613" y="85875"/>
            <a:ext cx="1485129" cy="928774"/>
          </a:xfrm>
          <a:prstGeom prst="rect">
            <a:avLst/>
          </a:prstGeom>
          <a:noFill/>
          <a:ln>
            <a:noFill/>
          </a:ln>
        </p:spPr>
      </p:pic>
      <p:pic>
        <p:nvPicPr>
          <p:cNvPr id="371" name="Google Shape;371;p37"/>
          <p:cNvPicPr preferRelativeResize="0"/>
          <p:nvPr/>
        </p:nvPicPr>
        <p:blipFill>
          <a:blip r:embed="rId4">
            <a:alphaModFix/>
          </a:blip>
          <a:stretch>
            <a:fillRect/>
          </a:stretch>
        </p:blipFill>
        <p:spPr>
          <a:xfrm>
            <a:off x="11206662" y="47475"/>
            <a:ext cx="890349" cy="967176"/>
          </a:xfrm>
          <a:prstGeom prst="rect">
            <a:avLst/>
          </a:prstGeom>
          <a:noFill/>
          <a:ln>
            <a:noFill/>
          </a:ln>
        </p:spPr>
      </p:pic>
      <p:pic>
        <p:nvPicPr>
          <p:cNvPr id="372" name="Google Shape;372;p37"/>
          <p:cNvPicPr preferRelativeResize="0"/>
          <p:nvPr/>
        </p:nvPicPr>
        <p:blipFill>
          <a:blip r:embed="rId5">
            <a:alphaModFix/>
          </a:blip>
          <a:stretch>
            <a:fillRect/>
          </a:stretch>
        </p:blipFill>
        <p:spPr>
          <a:xfrm>
            <a:off x="94988" y="47475"/>
            <a:ext cx="967148" cy="96717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6"/>
        <p:cNvGrpSpPr/>
        <p:nvPr/>
      </p:nvGrpSpPr>
      <p:grpSpPr>
        <a:xfrm>
          <a:off x="0" y="0"/>
          <a:ext cx="0" cy="0"/>
          <a:chOff x="0" y="0"/>
          <a:chExt cx="0" cy="0"/>
        </a:xfrm>
      </p:grpSpPr>
      <p:sp>
        <p:nvSpPr>
          <p:cNvPr id="377" name="Google Shape;377;p38"/>
          <p:cNvSpPr txBox="1"/>
          <p:nvPr/>
        </p:nvSpPr>
        <p:spPr>
          <a:xfrm>
            <a:off x="1439623" y="1239575"/>
            <a:ext cx="5360700" cy="7695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4400">
                <a:solidFill>
                  <a:srgbClr val="5B6358"/>
                </a:solidFill>
                <a:latin typeface="Langar"/>
                <a:ea typeface="Langar"/>
                <a:cs typeface="Langar"/>
                <a:sym typeface="Langar"/>
              </a:rPr>
              <a:t>Domestic Violence</a:t>
            </a:r>
            <a:endParaRPr sz="4400">
              <a:solidFill>
                <a:srgbClr val="5B6358"/>
              </a:solidFill>
              <a:latin typeface="Langar"/>
              <a:ea typeface="Langar"/>
              <a:cs typeface="Langar"/>
              <a:sym typeface="Langar"/>
            </a:endParaRPr>
          </a:p>
        </p:txBody>
      </p:sp>
      <p:sp>
        <p:nvSpPr>
          <p:cNvPr id="378" name="Google Shape;378;p38"/>
          <p:cNvSpPr txBox="1"/>
          <p:nvPr/>
        </p:nvSpPr>
        <p:spPr>
          <a:xfrm>
            <a:off x="1439662" y="2009074"/>
            <a:ext cx="4465800" cy="1631700"/>
          </a:xfrm>
          <a:prstGeom prst="rect">
            <a:avLst/>
          </a:prstGeom>
          <a:noFill/>
          <a:ln>
            <a:noFill/>
          </a:ln>
        </p:spPr>
        <p:txBody>
          <a:bodyPr spcFirstLastPara="1" wrap="square" lIns="91425" tIns="45700" rIns="91425" bIns="45700" anchor="t" anchorCtr="0">
            <a:spAutoFit/>
          </a:bodyPr>
          <a:lstStyle/>
          <a:p>
            <a:pPr marL="285750" marR="0" lvl="0" indent="-323850" algn="l" rtl="0">
              <a:spcBef>
                <a:spcPts val="0"/>
              </a:spcBef>
              <a:spcAft>
                <a:spcPts val="0"/>
              </a:spcAft>
              <a:buClr>
                <a:srgbClr val="1E1E20"/>
              </a:buClr>
              <a:buSzPts val="2000"/>
              <a:buFont typeface="Arial"/>
              <a:buChar char="•"/>
            </a:pPr>
            <a:r>
              <a:rPr lang="en-US" sz="2000" dirty="0">
                <a:solidFill>
                  <a:srgbClr val="1E1E20"/>
                </a:solidFill>
                <a:latin typeface="Calibri"/>
                <a:ea typeface="Calibri"/>
                <a:cs typeface="Calibri"/>
                <a:sym typeface="Calibri"/>
              </a:rPr>
              <a:t>Doesn’t just have to between a married couple</a:t>
            </a:r>
            <a:endParaRPr sz="2000" dirty="0"/>
          </a:p>
          <a:p>
            <a:pPr marL="285750" marR="0" lvl="0" indent="-323850" algn="l" rtl="0">
              <a:spcBef>
                <a:spcPts val="0"/>
              </a:spcBef>
              <a:spcAft>
                <a:spcPts val="0"/>
              </a:spcAft>
              <a:buClr>
                <a:srgbClr val="1E1E20"/>
              </a:buClr>
              <a:buSzPts val="2000"/>
              <a:buFont typeface="Arial"/>
              <a:buChar char="•"/>
            </a:pPr>
            <a:r>
              <a:rPr lang="en-US" sz="2000" dirty="0">
                <a:solidFill>
                  <a:srgbClr val="1E1E20"/>
                </a:solidFill>
                <a:latin typeface="Calibri"/>
                <a:ea typeface="Calibri"/>
                <a:cs typeface="Calibri"/>
                <a:sym typeface="Calibri"/>
              </a:rPr>
              <a:t>Any pattern of behaviour used to gain/maintain power or control over partner</a:t>
            </a:r>
            <a:endParaRPr sz="2000" dirty="0"/>
          </a:p>
        </p:txBody>
      </p:sp>
      <p:sp>
        <p:nvSpPr>
          <p:cNvPr id="379" name="Google Shape;379;p38"/>
          <p:cNvSpPr txBox="1"/>
          <p:nvPr/>
        </p:nvSpPr>
        <p:spPr>
          <a:xfrm>
            <a:off x="1535025" y="4094675"/>
            <a:ext cx="4465800" cy="5850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3200" dirty="0">
                <a:solidFill>
                  <a:srgbClr val="1E1E20"/>
                </a:solidFill>
                <a:latin typeface="Calibri"/>
                <a:ea typeface="Calibri"/>
                <a:cs typeface="Calibri"/>
                <a:sym typeface="Calibri"/>
              </a:rPr>
              <a:t>Main Issues</a:t>
            </a:r>
            <a:endParaRPr sz="3200" dirty="0">
              <a:solidFill>
                <a:srgbClr val="1E1E20"/>
              </a:solidFill>
              <a:latin typeface="Calibri"/>
              <a:ea typeface="Calibri"/>
              <a:cs typeface="Calibri"/>
              <a:sym typeface="Calibri"/>
            </a:endParaRPr>
          </a:p>
        </p:txBody>
      </p:sp>
      <p:sp>
        <p:nvSpPr>
          <p:cNvPr id="380" name="Google Shape;380;p38"/>
          <p:cNvSpPr txBox="1"/>
          <p:nvPr/>
        </p:nvSpPr>
        <p:spPr>
          <a:xfrm>
            <a:off x="1439625" y="4679675"/>
            <a:ext cx="4656600" cy="1708500"/>
          </a:xfrm>
          <a:prstGeom prst="rect">
            <a:avLst/>
          </a:prstGeom>
          <a:noFill/>
          <a:ln>
            <a:noFill/>
          </a:ln>
        </p:spPr>
        <p:txBody>
          <a:bodyPr spcFirstLastPara="1" wrap="square" lIns="91425" tIns="45700" rIns="91425" bIns="45700" anchor="t" anchorCtr="0">
            <a:spAutoFit/>
          </a:bodyPr>
          <a:lstStyle/>
          <a:p>
            <a:pPr marL="285750" marR="0" lvl="0" indent="-330200" algn="l" rtl="0">
              <a:spcBef>
                <a:spcPts val="0"/>
              </a:spcBef>
              <a:spcAft>
                <a:spcPts val="0"/>
              </a:spcAft>
              <a:buClr>
                <a:srgbClr val="1E1E20"/>
              </a:buClr>
              <a:buSzPts val="2100"/>
              <a:buFont typeface="Arial"/>
              <a:buChar char="•"/>
            </a:pPr>
            <a:r>
              <a:rPr lang="en-US" sz="2100">
                <a:solidFill>
                  <a:srgbClr val="1E1E20"/>
                </a:solidFill>
                <a:latin typeface="Calibri"/>
                <a:ea typeface="Calibri"/>
                <a:cs typeface="Calibri"/>
                <a:sym typeface="Calibri"/>
              </a:rPr>
              <a:t>Most victims of domestic violence do not know that they are being abused</a:t>
            </a:r>
            <a:endParaRPr sz="2100"/>
          </a:p>
          <a:p>
            <a:pPr marL="285750" marR="0" lvl="0" indent="-330200" algn="l" rtl="0">
              <a:spcBef>
                <a:spcPts val="0"/>
              </a:spcBef>
              <a:spcAft>
                <a:spcPts val="0"/>
              </a:spcAft>
              <a:buClr>
                <a:srgbClr val="1E1E20"/>
              </a:buClr>
              <a:buSzPts val="2100"/>
              <a:buFont typeface="Arial"/>
              <a:buChar char="•"/>
            </a:pPr>
            <a:r>
              <a:rPr lang="en-US" sz="2100">
                <a:solidFill>
                  <a:srgbClr val="1E1E20"/>
                </a:solidFill>
                <a:latin typeface="Calibri"/>
                <a:ea typeface="Calibri"/>
                <a:cs typeface="Calibri"/>
                <a:sym typeface="Calibri"/>
              </a:rPr>
              <a:t>It is hard to believe a trusted partner could be manipulative</a:t>
            </a:r>
            <a:endParaRPr sz="2100"/>
          </a:p>
          <a:p>
            <a:pPr marL="285750" marR="0" lvl="0" indent="-330200" algn="l" rtl="0">
              <a:spcBef>
                <a:spcPts val="0"/>
              </a:spcBef>
              <a:spcAft>
                <a:spcPts val="0"/>
              </a:spcAft>
              <a:buClr>
                <a:srgbClr val="1E1E20"/>
              </a:buClr>
              <a:buSzPts val="2100"/>
              <a:buFont typeface="Arial"/>
              <a:buChar char="•"/>
            </a:pPr>
            <a:r>
              <a:rPr lang="en-US" sz="2100">
                <a:solidFill>
                  <a:srgbClr val="1E1E20"/>
                </a:solidFill>
                <a:latin typeface="Calibri"/>
                <a:ea typeface="Calibri"/>
                <a:cs typeface="Calibri"/>
                <a:sym typeface="Calibri"/>
              </a:rPr>
              <a:t>Can also be harassment from in-laws</a:t>
            </a:r>
            <a:endParaRPr sz="2100"/>
          </a:p>
        </p:txBody>
      </p:sp>
      <p:pic>
        <p:nvPicPr>
          <p:cNvPr id="381" name="Google Shape;381;p38"/>
          <p:cNvPicPr preferRelativeResize="0"/>
          <p:nvPr/>
        </p:nvPicPr>
        <p:blipFill>
          <a:blip r:embed="rId3">
            <a:alphaModFix/>
          </a:blip>
          <a:stretch>
            <a:fillRect/>
          </a:stretch>
        </p:blipFill>
        <p:spPr>
          <a:xfrm>
            <a:off x="7203775" y="1720024"/>
            <a:ext cx="4656600" cy="4197600"/>
          </a:xfrm>
          <a:prstGeom prst="round2SameRect">
            <a:avLst>
              <a:gd name="adj1" fmla="val 16667"/>
              <a:gd name="adj2" fmla="val 0"/>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5"/>
        <p:cNvGrpSpPr/>
        <p:nvPr/>
      </p:nvGrpSpPr>
      <p:grpSpPr>
        <a:xfrm>
          <a:off x="0" y="0"/>
          <a:ext cx="0" cy="0"/>
          <a:chOff x="0" y="0"/>
          <a:chExt cx="0" cy="0"/>
        </a:xfrm>
      </p:grpSpPr>
      <p:sp>
        <p:nvSpPr>
          <p:cNvPr id="386" name="Google Shape;386;p39"/>
          <p:cNvSpPr txBox="1"/>
          <p:nvPr/>
        </p:nvSpPr>
        <p:spPr>
          <a:xfrm>
            <a:off x="1365118" y="3044277"/>
            <a:ext cx="4465838" cy="769441"/>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4400">
                <a:solidFill>
                  <a:srgbClr val="5B6358"/>
                </a:solidFill>
                <a:latin typeface="Baumans"/>
                <a:ea typeface="Baumans"/>
                <a:cs typeface="Baumans"/>
                <a:sym typeface="Baumans"/>
              </a:rPr>
              <a:t>Examples</a:t>
            </a:r>
            <a:endParaRPr sz="4400">
              <a:solidFill>
                <a:srgbClr val="5B6358"/>
              </a:solidFill>
              <a:latin typeface="Baumans"/>
              <a:ea typeface="Baumans"/>
              <a:cs typeface="Baumans"/>
              <a:sym typeface="Baumans"/>
            </a:endParaRPr>
          </a:p>
        </p:txBody>
      </p:sp>
      <p:pic>
        <p:nvPicPr>
          <p:cNvPr id="387" name="Google Shape;387;p39"/>
          <p:cNvPicPr preferRelativeResize="0"/>
          <p:nvPr/>
        </p:nvPicPr>
        <p:blipFill>
          <a:blip r:embed="rId3">
            <a:alphaModFix/>
          </a:blip>
          <a:stretch>
            <a:fillRect/>
          </a:stretch>
        </p:blipFill>
        <p:spPr>
          <a:xfrm>
            <a:off x="4866525" y="174750"/>
            <a:ext cx="6563476" cy="6557051"/>
          </a:xfrm>
          <a:prstGeom prst="rect">
            <a:avLst/>
          </a:prstGeom>
          <a:noFill/>
          <a:ln>
            <a:noFill/>
          </a:ln>
        </p:spPr>
      </p:pic>
      <p:pic>
        <p:nvPicPr>
          <p:cNvPr id="388" name="Google Shape;388;p39"/>
          <p:cNvPicPr preferRelativeResize="0"/>
          <p:nvPr/>
        </p:nvPicPr>
        <p:blipFill>
          <a:blip r:embed="rId4">
            <a:alphaModFix/>
          </a:blip>
          <a:stretch>
            <a:fillRect/>
          </a:stretch>
        </p:blipFill>
        <p:spPr>
          <a:xfrm>
            <a:off x="7363413" y="2652600"/>
            <a:ext cx="1521125" cy="1552826"/>
          </a:xfrm>
          <a:prstGeom prst="rect">
            <a:avLst/>
          </a:prstGeom>
          <a:noFill/>
          <a:ln>
            <a:noFill/>
          </a:ln>
        </p:spPr>
      </p:pic>
      <p:sp>
        <p:nvSpPr>
          <p:cNvPr id="389" name="Google Shape;389;p39"/>
          <p:cNvSpPr txBox="1"/>
          <p:nvPr/>
        </p:nvSpPr>
        <p:spPr>
          <a:xfrm>
            <a:off x="7541975" y="3013350"/>
            <a:ext cx="1164000" cy="877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500" b="1"/>
              <a:t>POWER</a:t>
            </a:r>
            <a:endParaRPr sz="1500" b="1"/>
          </a:p>
          <a:p>
            <a:pPr marL="0" lvl="0" indent="0" algn="ctr" rtl="0">
              <a:spcBef>
                <a:spcPts val="0"/>
              </a:spcBef>
              <a:spcAft>
                <a:spcPts val="0"/>
              </a:spcAft>
              <a:buNone/>
            </a:pPr>
            <a:r>
              <a:rPr lang="en-US" sz="1500" b="1"/>
              <a:t>&amp;</a:t>
            </a:r>
            <a:endParaRPr sz="1500" b="1"/>
          </a:p>
          <a:p>
            <a:pPr marL="0" lvl="0" indent="0" algn="ctr" rtl="0">
              <a:spcBef>
                <a:spcPts val="0"/>
              </a:spcBef>
              <a:spcAft>
                <a:spcPts val="0"/>
              </a:spcAft>
              <a:buNone/>
            </a:pPr>
            <a:r>
              <a:rPr lang="en-US" sz="1500" b="1"/>
              <a:t>CONTROL</a:t>
            </a:r>
            <a:endParaRPr sz="1500" b="1"/>
          </a:p>
        </p:txBody>
      </p:sp>
      <p:sp>
        <p:nvSpPr>
          <p:cNvPr id="390" name="Google Shape;390;p39"/>
          <p:cNvSpPr txBox="1"/>
          <p:nvPr/>
        </p:nvSpPr>
        <p:spPr>
          <a:xfrm>
            <a:off x="8217225" y="1136825"/>
            <a:ext cx="17643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t>Using </a:t>
            </a:r>
            <a:endParaRPr sz="2000"/>
          </a:p>
          <a:p>
            <a:pPr marL="0" lvl="0" indent="0" algn="l" rtl="0">
              <a:spcBef>
                <a:spcPts val="0"/>
              </a:spcBef>
              <a:spcAft>
                <a:spcPts val="0"/>
              </a:spcAft>
              <a:buNone/>
            </a:pPr>
            <a:r>
              <a:rPr lang="en-US" sz="2000"/>
              <a:t>Intimidation</a:t>
            </a:r>
            <a:endParaRPr sz="2000"/>
          </a:p>
        </p:txBody>
      </p:sp>
      <p:sp>
        <p:nvSpPr>
          <p:cNvPr id="391" name="Google Shape;391;p39"/>
          <p:cNvSpPr txBox="1"/>
          <p:nvPr/>
        </p:nvSpPr>
        <p:spPr>
          <a:xfrm>
            <a:off x="9387800" y="2160175"/>
            <a:ext cx="17643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t>Using Emotional </a:t>
            </a:r>
            <a:endParaRPr sz="2000"/>
          </a:p>
          <a:p>
            <a:pPr marL="0" lvl="0" indent="0" algn="l" rtl="0">
              <a:spcBef>
                <a:spcPts val="0"/>
              </a:spcBef>
              <a:spcAft>
                <a:spcPts val="0"/>
              </a:spcAft>
              <a:buNone/>
            </a:pPr>
            <a:r>
              <a:rPr lang="en-US" sz="2000"/>
              <a:t>Abuse</a:t>
            </a:r>
            <a:endParaRPr sz="2000"/>
          </a:p>
        </p:txBody>
      </p:sp>
      <p:sp>
        <p:nvSpPr>
          <p:cNvPr id="392" name="Google Shape;392;p39"/>
          <p:cNvSpPr txBox="1"/>
          <p:nvPr/>
        </p:nvSpPr>
        <p:spPr>
          <a:xfrm>
            <a:off x="9020425" y="3844650"/>
            <a:ext cx="19029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t>Using Isolation</a:t>
            </a:r>
            <a:endParaRPr sz="2000"/>
          </a:p>
        </p:txBody>
      </p:sp>
      <p:sp>
        <p:nvSpPr>
          <p:cNvPr id="393" name="Google Shape;393;p39"/>
          <p:cNvSpPr txBox="1"/>
          <p:nvPr/>
        </p:nvSpPr>
        <p:spPr>
          <a:xfrm>
            <a:off x="8155475" y="4596725"/>
            <a:ext cx="1606500" cy="141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t>Minimising, </a:t>
            </a:r>
            <a:endParaRPr sz="2000"/>
          </a:p>
          <a:p>
            <a:pPr marL="0" lvl="0" indent="0" algn="l" rtl="0">
              <a:spcBef>
                <a:spcPts val="0"/>
              </a:spcBef>
              <a:spcAft>
                <a:spcPts val="0"/>
              </a:spcAft>
              <a:buNone/>
            </a:pPr>
            <a:r>
              <a:rPr lang="en-US" sz="2000"/>
              <a:t>Denying</a:t>
            </a:r>
            <a:endParaRPr sz="2000"/>
          </a:p>
          <a:p>
            <a:pPr marL="0" lvl="0" indent="0" algn="l" rtl="0">
              <a:spcBef>
                <a:spcPts val="0"/>
              </a:spcBef>
              <a:spcAft>
                <a:spcPts val="0"/>
              </a:spcAft>
              <a:buNone/>
            </a:pPr>
            <a:r>
              <a:rPr lang="en-US" sz="2000"/>
              <a:t> &amp;</a:t>
            </a:r>
            <a:endParaRPr sz="2000"/>
          </a:p>
          <a:p>
            <a:pPr marL="0" lvl="0" indent="0" algn="l" rtl="0">
              <a:spcBef>
                <a:spcPts val="0"/>
              </a:spcBef>
              <a:spcAft>
                <a:spcPts val="0"/>
              </a:spcAft>
              <a:buNone/>
            </a:pPr>
            <a:r>
              <a:rPr lang="en-US" sz="2000"/>
              <a:t>Blaming </a:t>
            </a:r>
            <a:endParaRPr sz="2000"/>
          </a:p>
        </p:txBody>
      </p:sp>
      <p:sp>
        <p:nvSpPr>
          <p:cNvPr id="394" name="Google Shape;394;p39"/>
          <p:cNvSpPr txBox="1"/>
          <p:nvPr/>
        </p:nvSpPr>
        <p:spPr>
          <a:xfrm>
            <a:off x="6856925" y="4736225"/>
            <a:ext cx="15210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t>Using </a:t>
            </a:r>
            <a:endParaRPr sz="2000"/>
          </a:p>
          <a:p>
            <a:pPr marL="0" lvl="0" indent="0" algn="l" rtl="0">
              <a:spcBef>
                <a:spcPts val="0"/>
              </a:spcBef>
              <a:spcAft>
                <a:spcPts val="0"/>
              </a:spcAft>
              <a:buNone/>
            </a:pPr>
            <a:r>
              <a:rPr lang="en-US" sz="2000"/>
              <a:t>Children</a:t>
            </a:r>
            <a:endParaRPr sz="2000"/>
          </a:p>
        </p:txBody>
      </p:sp>
      <p:sp>
        <p:nvSpPr>
          <p:cNvPr id="395" name="Google Shape;395;p39"/>
          <p:cNvSpPr txBox="1"/>
          <p:nvPr/>
        </p:nvSpPr>
        <p:spPr>
          <a:xfrm>
            <a:off x="5483600" y="3690750"/>
            <a:ext cx="15210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t>Using Male</a:t>
            </a:r>
            <a:endParaRPr sz="2000"/>
          </a:p>
          <a:p>
            <a:pPr marL="0" lvl="0" indent="0" algn="l" rtl="0">
              <a:spcBef>
                <a:spcPts val="0"/>
              </a:spcBef>
              <a:spcAft>
                <a:spcPts val="0"/>
              </a:spcAft>
              <a:buNone/>
            </a:pPr>
            <a:r>
              <a:rPr lang="en-US" sz="2000"/>
              <a:t>Privilege</a:t>
            </a:r>
            <a:endParaRPr sz="2000"/>
          </a:p>
        </p:txBody>
      </p:sp>
      <p:sp>
        <p:nvSpPr>
          <p:cNvPr id="396" name="Google Shape;396;p39"/>
          <p:cNvSpPr txBox="1"/>
          <p:nvPr/>
        </p:nvSpPr>
        <p:spPr>
          <a:xfrm>
            <a:off x="5287800" y="2384200"/>
            <a:ext cx="21738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t>Using Economic</a:t>
            </a:r>
            <a:endParaRPr sz="2000"/>
          </a:p>
          <a:p>
            <a:pPr marL="0" lvl="0" indent="0" algn="l" rtl="0">
              <a:spcBef>
                <a:spcPts val="0"/>
              </a:spcBef>
              <a:spcAft>
                <a:spcPts val="0"/>
              </a:spcAft>
              <a:buNone/>
            </a:pPr>
            <a:r>
              <a:rPr lang="en-US" sz="2000"/>
              <a:t>Abuse</a:t>
            </a:r>
            <a:endParaRPr sz="2000"/>
          </a:p>
        </p:txBody>
      </p:sp>
      <p:sp>
        <p:nvSpPr>
          <p:cNvPr id="397" name="Google Shape;397;p39"/>
          <p:cNvSpPr txBox="1"/>
          <p:nvPr/>
        </p:nvSpPr>
        <p:spPr>
          <a:xfrm>
            <a:off x="6665975" y="1013600"/>
            <a:ext cx="19029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t>Using Coercion</a:t>
            </a:r>
            <a:endParaRPr sz="2000"/>
          </a:p>
          <a:p>
            <a:pPr marL="0" lvl="0" indent="0" algn="l" rtl="0">
              <a:spcBef>
                <a:spcPts val="0"/>
              </a:spcBef>
              <a:spcAft>
                <a:spcPts val="0"/>
              </a:spcAft>
              <a:buNone/>
            </a:pPr>
            <a:r>
              <a:rPr lang="en-US" sz="2000"/>
              <a:t> &amp; Threats</a:t>
            </a:r>
            <a:endParaRPr sz="20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1"/>
        <p:cNvGrpSpPr/>
        <p:nvPr/>
      </p:nvGrpSpPr>
      <p:grpSpPr>
        <a:xfrm>
          <a:off x="0" y="0"/>
          <a:ext cx="0" cy="0"/>
          <a:chOff x="0" y="0"/>
          <a:chExt cx="0" cy="0"/>
        </a:xfrm>
      </p:grpSpPr>
      <p:sp>
        <p:nvSpPr>
          <p:cNvPr id="402" name="Google Shape;402;p40"/>
          <p:cNvSpPr txBox="1"/>
          <p:nvPr/>
        </p:nvSpPr>
        <p:spPr>
          <a:xfrm>
            <a:off x="7128085" y="3044279"/>
            <a:ext cx="4061719" cy="769441"/>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4400">
                <a:solidFill>
                  <a:srgbClr val="5B6358"/>
                </a:solidFill>
                <a:latin typeface="Langar"/>
                <a:ea typeface="Langar"/>
                <a:cs typeface="Langar"/>
                <a:sym typeface="Langar"/>
              </a:rPr>
              <a:t>Cycle of Abuse</a:t>
            </a:r>
            <a:endParaRPr sz="4400">
              <a:solidFill>
                <a:srgbClr val="5B6358"/>
              </a:solidFill>
              <a:latin typeface="Langar"/>
              <a:ea typeface="Langar"/>
              <a:cs typeface="Langar"/>
              <a:sym typeface="Langar"/>
            </a:endParaRPr>
          </a:p>
        </p:txBody>
      </p:sp>
      <p:pic>
        <p:nvPicPr>
          <p:cNvPr id="403" name="Google Shape;403;p40"/>
          <p:cNvPicPr preferRelativeResize="0"/>
          <p:nvPr/>
        </p:nvPicPr>
        <p:blipFill rotWithShape="1">
          <a:blip r:embed="rId3">
            <a:alphaModFix/>
          </a:blip>
          <a:srcRect/>
          <a:stretch/>
        </p:blipFill>
        <p:spPr>
          <a:xfrm>
            <a:off x="1002196" y="742950"/>
            <a:ext cx="5372100" cy="5372100"/>
          </a:xfrm>
          <a:prstGeom prst="roundRect">
            <a:avLst>
              <a:gd name="adj" fmla="val 16667"/>
            </a:avLst>
          </a:prstGeom>
          <a:noFill/>
          <a:ln>
            <a:noFill/>
          </a:ln>
        </p:spPr>
      </p:pic>
      <p:sp>
        <p:nvSpPr>
          <p:cNvPr id="404" name="Google Shape;404;p40"/>
          <p:cNvSpPr/>
          <p:nvPr/>
        </p:nvSpPr>
        <p:spPr>
          <a:xfrm>
            <a:off x="3077450" y="4080225"/>
            <a:ext cx="1244700" cy="150000"/>
          </a:xfrm>
          <a:prstGeom prst="rect">
            <a:avLst/>
          </a:prstGeom>
          <a:solidFill>
            <a:schemeClr val="lt1"/>
          </a:solidFill>
          <a:ln w="9525" cap="flat" cmpd="sng">
            <a:solidFill>
              <a:schemeClr val="lt1"/>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8"/>
        <p:cNvGrpSpPr/>
        <p:nvPr/>
      </p:nvGrpSpPr>
      <p:grpSpPr>
        <a:xfrm>
          <a:off x="0" y="0"/>
          <a:ext cx="0" cy="0"/>
          <a:chOff x="0" y="0"/>
          <a:chExt cx="0" cy="0"/>
        </a:xfrm>
      </p:grpSpPr>
      <p:sp>
        <p:nvSpPr>
          <p:cNvPr id="409" name="Google Shape;409;p41"/>
          <p:cNvSpPr txBox="1"/>
          <p:nvPr/>
        </p:nvSpPr>
        <p:spPr>
          <a:xfrm>
            <a:off x="1407885" y="1756916"/>
            <a:ext cx="9376200" cy="1227000"/>
          </a:xfrm>
          <a:prstGeom prst="rect">
            <a:avLst/>
          </a:prstGeom>
          <a:noFill/>
          <a:ln>
            <a:noFill/>
          </a:ln>
        </p:spPr>
        <p:txBody>
          <a:bodyPr spcFirstLastPara="1" wrap="square" lIns="72000" tIns="36000" rIns="72000" bIns="36000" anchor="t" anchorCtr="0">
            <a:spAutoFit/>
          </a:bodyPr>
          <a:lstStyle/>
          <a:p>
            <a:pPr marL="342900" marR="0" lvl="0" indent="-374650" algn="ctr" rtl="0">
              <a:spcBef>
                <a:spcPts val="0"/>
              </a:spcBef>
              <a:spcAft>
                <a:spcPts val="0"/>
              </a:spcAft>
              <a:buClr>
                <a:srgbClr val="1E1E20"/>
              </a:buClr>
              <a:buSzPts val="2500"/>
              <a:buFont typeface="Arial"/>
              <a:buChar char="•"/>
            </a:pPr>
            <a:r>
              <a:rPr lang="en-US" sz="2500" b="0">
                <a:solidFill>
                  <a:srgbClr val="1E1E20"/>
                </a:solidFill>
                <a:latin typeface="Calibri"/>
                <a:ea typeface="Calibri"/>
                <a:cs typeface="Calibri"/>
                <a:sym typeface="Calibri"/>
              </a:rPr>
              <a:t>Covers physical, sexual, verbal and economic abuse</a:t>
            </a:r>
            <a:endParaRPr sz="1900"/>
          </a:p>
          <a:p>
            <a:pPr marL="342900" marR="0" lvl="0" indent="-374650" algn="ctr" rtl="0">
              <a:spcBef>
                <a:spcPts val="0"/>
              </a:spcBef>
              <a:spcAft>
                <a:spcPts val="0"/>
              </a:spcAft>
              <a:buClr>
                <a:srgbClr val="1E1E20"/>
              </a:buClr>
              <a:buSzPts val="2500"/>
              <a:buFont typeface="Arial"/>
              <a:buChar char="•"/>
            </a:pPr>
            <a:r>
              <a:rPr lang="en-US" sz="2500" b="0">
                <a:solidFill>
                  <a:srgbClr val="1E1E20"/>
                </a:solidFill>
                <a:latin typeface="Calibri"/>
                <a:ea typeface="Calibri"/>
                <a:cs typeface="Calibri"/>
                <a:sym typeface="Calibri"/>
              </a:rPr>
              <a:t>Grants immediate protection</a:t>
            </a:r>
            <a:endParaRPr sz="1900"/>
          </a:p>
          <a:p>
            <a:pPr marL="342900" marR="0" lvl="0" indent="-374650" algn="ctr" rtl="0">
              <a:spcBef>
                <a:spcPts val="0"/>
              </a:spcBef>
              <a:spcAft>
                <a:spcPts val="0"/>
              </a:spcAft>
              <a:buClr>
                <a:srgbClr val="1E1E20"/>
              </a:buClr>
              <a:buSzPts val="2500"/>
              <a:buFont typeface="Arial"/>
              <a:buChar char="•"/>
            </a:pPr>
            <a:r>
              <a:rPr lang="en-US" sz="2500" b="0">
                <a:solidFill>
                  <a:srgbClr val="1E1E20"/>
                </a:solidFill>
                <a:latin typeface="Calibri"/>
                <a:ea typeface="Calibri"/>
                <a:cs typeface="Calibri"/>
                <a:sym typeface="Calibri"/>
              </a:rPr>
              <a:t>Punishes the abuser with imprisonment upto 3 years</a:t>
            </a:r>
            <a:endParaRPr sz="1900"/>
          </a:p>
        </p:txBody>
      </p:sp>
      <p:grpSp>
        <p:nvGrpSpPr>
          <p:cNvPr id="410" name="Google Shape;410;p41"/>
          <p:cNvGrpSpPr/>
          <p:nvPr/>
        </p:nvGrpSpPr>
        <p:grpSpPr>
          <a:xfrm>
            <a:off x="-13033" y="5254798"/>
            <a:ext cx="2426852" cy="1603203"/>
            <a:chOff x="-13033" y="5254798"/>
            <a:chExt cx="2426852" cy="1603203"/>
          </a:xfrm>
        </p:grpSpPr>
        <p:pic>
          <p:nvPicPr>
            <p:cNvPr id="411" name="Google Shape;411;p41"/>
            <p:cNvPicPr preferRelativeResize="0"/>
            <p:nvPr/>
          </p:nvPicPr>
          <p:blipFill rotWithShape="1">
            <a:blip r:embed="rId3">
              <a:alphaModFix/>
            </a:blip>
            <a:srcRect t="-1" r="23150" b="27911"/>
            <a:stretch/>
          </p:blipFill>
          <p:spPr>
            <a:xfrm rot="5400000">
              <a:off x="370971" y="4870794"/>
              <a:ext cx="1603203" cy="2371210"/>
            </a:xfrm>
            <a:prstGeom prst="rect">
              <a:avLst/>
            </a:prstGeom>
            <a:noFill/>
            <a:ln>
              <a:noFill/>
            </a:ln>
          </p:spPr>
        </p:pic>
        <p:pic>
          <p:nvPicPr>
            <p:cNvPr id="412" name="Google Shape;412;p41"/>
            <p:cNvPicPr preferRelativeResize="0"/>
            <p:nvPr/>
          </p:nvPicPr>
          <p:blipFill rotWithShape="1">
            <a:blip r:embed="rId4">
              <a:alphaModFix/>
            </a:blip>
            <a:srcRect/>
            <a:stretch/>
          </p:blipFill>
          <p:spPr>
            <a:xfrm rot="3708079">
              <a:off x="2117680" y="6365926"/>
              <a:ext cx="278156" cy="207288"/>
            </a:xfrm>
            <a:prstGeom prst="rect">
              <a:avLst/>
            </a:prstGeom>
            <a:noFill/>
            <a:ln>
              <a:noFill/>
            </a:ln>
          </p:spPr>
        </p:pic>
      </p:grpSp>
      <p:grpSp>
        <p:nvGrpSpPr>
          <p:cNvPr id="413" name="Google Shape;413;p41"/>
          <p:cNvGrpSpPr/>
          <p:nvPr/>
        </p:nvGrpSpPr>
        <p:grpSpPr>
          <a:xfrm>
            <a:off x="9870502" y="5791751"/>
            <a:ext cx="2321498" cy="1066249"/>
            <a:chOff x="9870502" y="5791751"/>
            <a:chExt cx="2321498" cy="1066249"/>
          </a:xfrm>
        </p:grpSpPr>
        <p:pic>
          <p:nvPicPr>
            <p:cNvPr id="414" name="Google Shape;414;p41"/>
            <p:cNvPicPr preferRelativeResize="0"/>
            <p:nvPr/>
          </p:nvPicPr>
          <p:blipFill rotWithShape="1">
            <a:blip r:embed="rId5">
              <a:alphaModFix/>
            </a:blip>
            <a:srcRect l="7747"/>
            <a:stretch/>
          </p:blipFill>
          <p:spPr>
            <a:xfrm rot="10800000">
              <a:off x="11255947" y="5927713"/>
              <a:ext cx="936053" cy="930287"/>
            </a:xfrm>
            <a:prstGeom prst="rect">
              <a:avLst/>
            </a:prstGeom>
            <a:noFill/>
            <a:ln>
              <a:noFill/>
            </a:ln>
          </p:spPr>
        </p:pic>
        <p:pic>
          <p:nvPicPr>
            <p:cNvPr id="415" name="Google Shape;415;p41"/>
            <p:cNvPicPr preferRelativeResize="0"/>
            <p:nvPr/>
          </p:nvPicPr>
          <p:blipFill rotWithShape="1">
            <a:blip r:embed="rId6">
              <a:alphaModFix/>
            </a:blip>
            <a:srcRect t="47815" r="8927"/>
            <a:stretch/>
          </p:blipFill>
          <p:spPr>
            <a:xfrm rot="10800000" flipH="1">
              <a:off x="9870502" y="5986575"/>
              <a:ext cx="2321498" cy="869432"/>
            </a:xfrm>
            <a:prstGeom prst="rect">
              <a:avLst/>
            </a:prstGeom>
            <a:noFill/>
            <a:ln>
              <a:noFill/>
            </a:ln>
          </p:spPr>
        </p:pic>
        <p:pic>
          <p:nvPicPr>
            <p:cNvPr id="416" name="Google Shape;416;p41"/>
            <p:cNvPicPr preferRelativeResize="0"/>
            <p:nvPr/>
          </p:nvPicPr>
          <p:blipFill rotWithShape="1">
            <a:blip r:embed="rId7">
              <a:alphaModFix/>
            </a:blip>
            <a:srcRect/>
            <a:stretch/>
          </p:blipFill>
          <p:spPr>
            <a:xfrm rot="-6519508">
              <a:off x="10072296" y="5823362"/>
              <a:ext cx="297561" cy="353215"/>
            </a:xfrm>
            <a:prstGeom prst="rect">
              <a:avLst/>
            </a:prstGeom>
            <a:noFill/>
            <a:ln>
              <a:noFill/>
            </a:ln>
          </p:spPr>
        </p:pic>
        <p:pic>
          <p:nvPicPr>
            <p:cNvPr id="417" name="Google Shape;417;p41"/>
            <p:cNvPicPr preferRelativeResize="0"/>
            <p:nvPr/>
          </p:nvPicPr>
          <p:blipFill rotWithShape="1">
            <a:blip r:embed="rId8">
              <a:alphaModFix/>
            </a:blip>
            <a:srcRect/>
            <a:stretch/>
          </p:blipFill>
          <p:spPr>
            <a:xfrm rot="10800000">
              <a:off x="11413995" y="5791751"/>
              <a:ext cx="196672" cy="842585"/>
            </a:xfrm>
            <a:prstGeom prst="rect">
              <a:avLst/>
            </a:prstGeom>
            <a:noFill/>
            <a:ln>
              <a:noFill/>
            </a:ln>
          </p:spPr>
        </p:pic>
      </p:grpSp>
      <p:sp>
        <p:nvSpPr>
          <p:cNvPr id="418" name="Google Shape;418;p41"/>
          <p:cNvSpPr txBox="1"/>
          <p:nvPr/>
        </p:nvSpPr>
        <p:spPr>
          <a:xfrm>
            <a:off x="1407886" y="849091"/>
            <a:ext cx="9376200" cy="58500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3200" b="1">
                <a:solidFill>
                  <a:srgbClr val="1E1E20"/>
                </a:solidFill>
                <a:latin typeface="Calibri"/>
                <a:ea typeface="Calibri"/>
                <a:cs typeface="Calibri"/>
                <a:sym typeface="Calibri"/>
              </a:rPr>
              <a:t>Domestic Violence Act, 2005</a:t>
            </a:r>
            <a:endParaRPr sz="3200" b="1">
              <a:solidFill>
                <a:srgbClr val="1E1E20"/>
              </a:solidFill>
              <a:latin typeface="Calibri"/>
              <a:ea typeface="Calibri"/>
              <a:cs typeface="Calibri"/>
              <a:sym typeface="Calibri"/>
            </a:endParaRPr>
          </a:p>
        </p:txBody>
      </p:sp>
      <p:pic>
        <p:nvPicPr>
          <p:cNvPr id="419" name="Google Shape;419;p41"/>
          <p:cNvPicPr preferRelativeResize="0"/>
          <p:nvPr/>
        </p:nvPicPr>
        <p:blipFill rotWithShape="1">
          <a:blip r:embed="rId9">
            <a:alphaModFix/>
          </a:blip>
          <a:srcRect/>
          <a:stretch/>
        </p:blipFill>
        <p:spPr>
          <a:xfrm>
            <a:off x="1312078" y="3306724"/>
            <a:ext cx="9567843" cy="2867972"/>
          </a:xfrm>
          <a:prstGeom prst="roundRect">
            <a:avLst>
              <a:gd name="adj" fmla="val 16667"/>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3"/>
        <p:cNvGrpSpPr/>
        <p:nvPr/>
      </p:nvGrpSpPr>
      <p:grpSpPr>
        <a:xfrm>
          <a:off x="0" y="0"/>
          <a:ext cx="0" cy="0"/>
          <a:chOff x="0" y="0"/>
          <a:chExt cx="0" cy="0"/>
        </a:xfrm>
      </p:grpSpPr>
      <p:pic>
        <p:nvPicPr>
          <p:cNvPr id="424" name="Google Shape;424;p42"/>
          <p:cNvPicPr preferRelativeResize="0"/>
          <p:nvPr/>
        </p:nvPicPr>
        <p:blipFill rotWithShape="1">
          <a:blip r:embed="rId3">
            <a:alphaModFix/>
          </a:blip>
          <a:srcRect/>
          <a:stretch/>
        </p:blipFill>
        <p:spPr>
          <a:xfrm>
            <a:off x="1062121" y="1281159"/>
            <a:ext cx="6961800" cy="4872000"/>
          </a:xfrm>
          <a:prstGeom prst="roundRect">
            <a:avLst>
              <a:gd name="adj" fmla="val 16667"/>
            </a:avLst>
          </a:prstGeom>
          <a:noFill/>
          <a:ln>
            <a:noFill/>
          </a:ln>
        </p:spPr>
      </p:pic>
      <p:sp>
        <p:nvSpPr>
          <p:cNvPr id="425" name="Google Shape;425;p42"/>
          <p:cNvSpPr txBox="1"/>
          <p:nvPr/>
        </p:nvSpPr>
        <p:spPr>
          <a:xfrm>
            <a:off x="8521145" y="1720839"/>
            <a:ext cx="2946000" cy="34170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5400">
                <a:solidFill>
                  <a:srgbClr val="5B6358"/>
                </a:solidFill>
                <a:latin typeface="Langar"/>
                <a:ea typeface="Langar"/>
                <a:cs typeface="Langar"/>
                <a:sym typeface="Langar"/>
              </a:rPr>
              <a:t>Ending VAW, one step at a time</a:t>
            </a:r>
            <a:endParaRPr>
              <a:latin typeface="Langar"/>
              <a:ea typeface="Langar"/>
              <a:cs typeface="Langar"/>
              <a:sym typeface="Langar"/>
            </a:endParaRPr>
          </a:p>
        </p:txBody>
      </p:sp>
      <p:pic>
        <p:nvPicPr>
          <p:cNvPr id="426" name="Google Shape;426;p42"/>
          <p:cNvPicPr preferRelativeResize="0"/>
          <p:nvPr/>
        </p:nvPicPr>
        <p:blipFill>
          <a:blip r:embed="rId4">
            <a:alphaModFix/>
          </a:blip>
          <a:stretch>
            <a:fillRect/>
          </a:stretch>
        </p:blipFill>
        <p:spPr>
          <a:xfrm>
            <a:off x="5302613" y="85875"/>
            <a:ext cx="1485129" cy="928774"/>
          </a:xfrm>
          <a:prstGeom prst="rect">
            <a:avLst/>
          </a:prstGeom>
          <a:noFill/>
          <a:ln>
            <a:noFill/>
          </a:ln>
        </p:spPr>
      </p:pic>
      <p:pic>
        <p:nvPicPr>
          <p:cNvPr id="427" name="Google Shape;427;p42"/>
          <p:cNvPicPr preferRelativeResize="0"/>
          <p:nvPr/>
        </p:nvPicPr>
        <p:blipFill>
          <a:blip r:embed="rId5">
            <a:alphaModFix/>
          </a:blip>
          <a:stretch>
            <a:fillRect/>
          </a:stretch>
        </p:blipFill>
        <p:spPr>
          <a:xfrm>
            <a:off x="11206662" y="47475"/>
            <a:ext cx="890349" cy="967176"/>
          </a:xfrm>
          <a:prstGeom prst="rect">
            <a:avLst/>
          </a:prstGeom>
          <a:noFill/>
          <a:ln>
            <a:noFill/>
          </a:ln>
        </p:spPr>
      </p:pic>
      <p:pic>
        <p:nvPicPr>
          <p:cNvPr id="428" name="Google Shape;428;p42"/>
          <p:cNvPicPr preferRelativeResize="0"/>
          <p:nvPr/>
        </p:nvPicPr>
        <p:blipFill>
          <a:blip r:embed="rId6">
            <a:alphaModFix/>
          </a:blip>
          <a:stretch>
            <a:fillRect/>
          </a:stretch>
        </p:blipFill>
        <p:spPr>
          <a:xfrm>
            <a:off x="94988" y="47475"/>
            <a:ext cx="967148" cy="96717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43"/>
          <p:cNvSpPr txBox="1"/>
          <p:nvPr/>
        </p:nvSpPr>
        <p:spPr>
          <a:xfrm>
            <a:off x="893250" y="1209094"/>
            <a:ext cx="10405500" cy="5563031"/>
          </a:xfrm>
          <a:prstGeom prst="rect">
            <a:avLst/>
          </a:prstGeom>
          <a:noFill/>
          <a:ln>
            <a:noFill/>
          </a:ln>
        </p:spPr>
        <p:txBody>
          <a:bodyPr spcFirstLastPara="1" wrap="square" lIns="91425" tIns="91425" rIns="91425" bIns="91425" anchor="t" anchorCtr="0">
            <a:spAutoFit/>
          </a:bodyPr>
          <a:lstStyle/>
          <a:p>
            <a:pPr marL="0" lvl="0" indent="0" algn="ctr">
              <a:buFont typeface="Arial"/>
              <a:buNone/>
            </a:pPr>
            <a:r>
              <a:rPr lang="en-US" sz="3600" dirty="0">
                <a:solidFill>
                  <a:srgbClr val="002060"/>
                </a:solidFill>
                <a:latin typeface="Chonburi"/>
                <a:cs typeface="Chonburi"/>
                <a:sym typeface="Calibri"/>
              </a:rPr>
              <a:t>Courageous Together – Say No to Violence Against Women </a:t>
            </a:r>
            <a:endParaRPr sz="3600" dirty="0">
              <a:solidFill>
                <a:srgbClr val="002060"/>
              </a:solidFill>
              <a:latin typeface="Chonburi"/>
              <a:cs typeface="Chonburi"/>
              <a:sym typeface="Calibri"/>
            </a:endParaRPr>
          </a:p>
          <a:p>
            <a:pPr marL="0" lvl="0" indent="0" algn="ctr" rtl="0">
              <a:lnSpc>
                <a:spcPct val="115000"/>
              </a:lnSpc>
              <a:spcBef>
                <a:spcPts val="0"/>
              </a:spcBef>
              <a:spcAft>
                <a:spcPts val="0"/>
              </a:spcAft>
              <a:buNone/>
            </a:pPr>
            <a:r>
              <a:rPr lang="en-US" sz="3000" dirty="0">
                <a:solidFill>
                  <a:schemeClr val="dk1"/>
                </a:solidFill>
                <a:latin typeface="Calibri"/>
                <a:ea typeface="Calibri"/>
                <a:cs typeface="Calibri"/>
                <a:sym typeface="Calibri"/>
              </a:rPr>
              <a:t> </a:t>
            </a:r>
            <a:endParaRPr sz="3000" dirty="0">
              <a:solidFill>
                <a:schemeClr val="dk1"/>
              </a:solidFill>
              <a:latin typeface="Calibri"/>
              <a:ea typeface="Calibri"/>
              <a:cs typeface="Calibri"/>
              <a:sym typeface="Calibri"/>
            </a:endParaRPr>
          </a:p>
          <a:p>
            <a:pPr algn="ctr"/>
            <a:r>
              <a:rPr lang="en-IN" sz="3200" dirty="0">
                <a:solidFill>
                  <a:schemeClr val="accent4">
                    <a:lumMod val="75000"/>
                  </a:schemeClr>
                </a:solidFill>
                <a:latin typeface="Chonburi"/>
                <a:cs typeface="Chonburi"/>
              </a:rPr>
              <a:t>#dheeratogether</a:t>
            </a:r>
          </a:p>
          <a:p>
            <a:pPr marL="0" lvl="0" indent="0" algn="ctr" rtl="0">
              <a:lnSpc>
                <a:spcPct val="115000"/>
              </a:lnSpc>
              <a:spcBef>
                <a:spcPts val="0"/>
              </a:spcBef>
              <a:spcAft>
                <a:spcPts val="0"/>
              </a:spcAft>
              <a:buNone/>
            </a:pPr>
            <a:r>
              <a:rPr lang="en-US" sz="3000" dirty="0">
                <a:solidFill>
                  <a:schemeClr val="dk1"/>
                </a:solidFill>
                <a:latin typeface="Calibri"/>
                <a:ea typeface="Calibri"/>
                <a:cs typeface="Calibri"/>
                <a:sym typeface="Calibri"/>
              </a:rPr>
              <a:t> </a:t>
            </a:r>
            <a:endParaRPr sz="3000" dirty="0">
              <a:solidFill>
                <a:schemeClr val="dk1"/>
              </a:solidFill>
              <a:latin typeface="Calibri"/>
              <a:ea typeface="Calibri"/>
              <a:cs typeface="Calibri"/>
              <a:sym typeface="Calibri"/>
            </a:endParaRPr>
          </a:p>
          <a:p>
            <a:pPr marL="0" lvl="0" indent="0" algn="ctr" rtl="0">
              <a:lnSpc>
                <a:spcPct val="115000"/>
              </a:lnSpc>
              <a:spcBef>
                <a:spcPts val="0"/>
              </a:spcBef>
              <a:spcAft>
                <a:spcPts val="0"/>
              </a:spcAft>
              <a:buNone/>
            </a:pPr>
            <a:r>
              <a:rPr lang="en-US" sz="4000" b="1" dirty="0">
                <a:solidFill>
                  <a:srgbClr val="5B6358"/>
                </a:solidFill>
                <a:latin typeface="Langar" panose="020B0604020202020204" charset="0"/>
                <a:ea typeface="Calibri"/>
                <a:cs typeface="Langar" panose="020B0604020202020204" charset="0"/>
                <a:sym typeface="Calibri"/>
              </a:rPr>
              <a:t>Lets Tweet Together ! </a:t>
            </a:r>
            <a:endParaRPr sz="4000" b="1" dirty="0">
              <a:solidFill>
                <a:srgbClr val="5B6358"/>
              </a:solidFill>
              <a:latin typeface="Langar" panose="020B0604020202020204" charset="0"/>
              <a:ea typeface="Calibri"/>
              <a:cs typeface="Langar" panose="020B0604020202020204" charset="0"/>
              <a:sym typeface="Calibri"/>
            </a:endParaRPr>
          </a:p>
          <a:p>
            <a:pPr marL="0" lvl="0" indent="0" algn="ctr" rtl="0">
              <a:lnSpc>
                <a:spcPct val="115000"/>
              </a:lnSpc>
              <a:spcBef>
                <a:spcPts val="0"/>
              </a:spcBef>
              <a:spcAft>
                <a:spcPts val="0"/>
              </a:spcAft>
              <a:buNone/>
            </a:pPr>
            <a:r>
              <a:rPr lang="en-US" sz="3000" dirty="0">
                <a:solidFill>
                  <a:srgbClr val="5B6358"/>
                </a:solidFill>
                <a:latin typeface="Calibri"/>
                <a:ea typeface="Calibri"/>
                <a:cs typeface="Calibri"/>
                <a:sym typeface="Calibri"/>
              </a:rPr>
              <a:t> </a:t>
            </a:r>
            <a:endParaRPr sz="3000" dirty="0">
              <a:solidFill>
                <a:srgbClr val="5B6358"/>
              </a:solidFill>
              <a:latin typeface="Calibri"/>
              <a:ea typeface="Calibri"/>
              <a:cs typeface="Calibri"/>
              <a:sym typeface="Calibri"/>
            </a:endParaRPr>
          </a:p>
          <a:p>
            <a:pPr algn="ctr"/>
            <a:r>
              <a:rPr lang="en-IN" sz="3200" b="1" dirty="0">
                <a:solidFill>
                  <a:srgbClr val="002060"/>
                </a:solidFill>
                <a:latin typeface="Chonburi"/>
                <a:cs typeface="Chonburi"/>
              </a:rPr>
              <a:t>Building A Voice – </a:t>
            </a:r>
            <a:r>
              <a:rPr lang="en-IN" sz="3200" dirty="0">
                <a:solidFill>
                  <a:srgbClr val="002060"/>
                </a:solidFill>
                <a:latin typeface="Chonburi"/>
                <a:cs typeface="Chonburi"/>
              </a:rPr>
              <a:t>Our target is 100,000+ tweets, so </a:t>
            </a:r>
            <a:r>
              <a:rPr lang="en-IN" sz="3200" dirty="0">
                <a:solidFill>
                  <a:schemeClr val="accent4">
                    <a:lumMod val="75000"/>
                  </a:schemeClr>
                </a:solidFill>
                <a:latin typeface="Chonburi"/>
                <a:cs typeface="Chonburi"/>
              </a:rPr>
              <a:t>ADD YOUR COURAGEOUS VOICE </a:t>
            </a:r>
            <a:r>
              <a:rPr lang="en-IN" sz="3200" dirty="0">
                <a:solidFill>
                  <a:srgbClr val="002060"/>
                </a:solidFill>
                <a:latin typeface="Chonburi"/>
                <a:cs typeface="Chonburi"/>
              </a:rPr>
              <a:t>to the conversation!</a:t>
            </a:r>
          </a:p>
        </p:txBody>
      </p:sp>
      <p:pic>
        <p:nvPicPr>
          <p:cNvPr id="434" name="Google Shape;434;p43"/>
          <p:cNvPicPr preferRelativeResize="0"/>
          <p:nvPr/>
        </p:nvPicPr>
        <p:blipFill>
          <a:blip r:embed="rId3">
            <a:alphaModFix/>
          </a:blip>
          <a:stretch>
            <a:fillRect/>
          </a:stretch>
        </p:blipFill>
        <p:spPr>
          <a:xfrm>
            <a:off x="5302613" y="85875"/>
            <a:ext cx="1485129" cy="928774"/>
          </a:xfrm>
          <a:prstGeom prst="rect">
            <a:avLst/>
          </a:prstGeom>
          <a:noFill/>
          <a:ln>
            <a:noFill/>
          </a:ln>
        </p:spPr>
      </p:pic>
      <p:pic>
        <p:nvPicPr>
          <p:cNvPr id="435" name="Google Shape;435;p43"/>
          <p:cNvPicPr preferRelativeResize="0"/>
          <p:nvPr/>
        </p:nvPicPr>
        <p:blipFill>
          <a:blip r:embed="rId4">
            <a:alphaModFix/>
          </a:blip>
          <a:stretch>
            <a:fillRect/>
          </a:stretch>
        </p:blipFill>
        <p:spPr>
          <a:xfrm>
            <a:off x="11206662" y="47475"/>
            <a:ext cx="890349" cy="967176"/>
          </a:xfrm>
          <a:prstGeom prst="rect">
            <a:avLst/>
          </a:prstGeom>
          <a:noFill/>
          <a:ln>
            <a:noFill/>
          </a:ln>
        </p:spPr>
      </p:pic>
      <p:pic>
        <p:nvPicPr>
          <p:cNvPr id="436" name="Google Shape;436;p43"/>
          <p:cNvPicPr preferRelativeResize="0"/>
          <p:nvPr/>
        </p:nvPicPr>
        <p:blipFill>
          <a:blip r:embed="rId5">
            <a:alphaModFix/>
          </a:blip>
          <a:stretch>
            <a:fillRect/>
          </a:stretch>
        </p:blipFill>
        <p:spPr>
          <a:xfrm>
            <a:off x="94988" y="47475"/>
            <a:ext cx="967148" cy="967173"/>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1660</Words>
  <Application>Microsoft Office PowerPoint</Application>
  <PresentationFormat>Widescreen</PresentationFormat>
  <Paragraphs>201</Paragraphs>
  <Slides>27</Slides>
  <Notes>27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Century</vt:lpstr>
      <vt:lpstr>Baumans</vt:lpstr>
      <vt:lpstr>Langar</vt:lpstr>
      <vt:lpstr>EB Garamond</vt:lpstr>
      <vt:lpstr>Comic Sans MS</vt:lpstr>
      <vt:lpstr>Calibri</vt:lpstr>
      <vt:lpstr>Chonburi</vt:lpstr>
      <vt:lpstr>Arial</vt:lpstr>
      <vt:lpstr>Noto Sans Symbols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Gagana Erukulapati</cp:lastModifiedBy>
  <cp:revision>2</cp:revision>
  <dcterms:modified xsi:type="dcterms:W3CDTF">2021-06-16T13:11:07Z</dcterms:modified>
</cp:coreProperties>
</file>