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75E42-F3A7-B1FE-F53E-8400FAF59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4796BA-B4C5-D469-2178-C66F48A180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BCB01-2F6D-E0BF-934F-207063DF8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36469-2476-6351-891B-6745A672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1F105-9EF9-211D-5B83-F1844D67C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41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DCE5C-D6B3-5385-4FFB-755AF0520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A4B26-B0DE-1A0F-B49F-4DC097976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D7892-7DD3-1E39-8F36-C7876EA78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CB358-3D61-DC6D-32F4-20A46F1CB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53DA2-AAFD-A21F-E253-08F7E5E4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71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2FBF6-B037-7463-49D0-456BDC2EB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13C24-3C7F-C002-1ED9-D62ECB65F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A6A1B-F72A-A45B-4270-C72C75356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6E9A8-6F50-EC71-3BD8-1865164B5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065B0-5F72-4AAD-04D1-A09D4BA36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6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1EDA3-B18A-EDDD-72D2-948820B4B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5C2BC-F036-D584-9B4B-AAC39B796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572B3C-24A9-F54F-5888-1A70D4D9D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4F25D-E371-B1DC-9863-76B96705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0FC5A-8BEF-49C3-2320-1F61D1CCA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ED644-39C1-1B47-5EC1-6443422CD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21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0B6B2-A93B-F826-5494-3123E8BA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E0F3B-1436-B501-71CF-AF225ED4A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16377-FA15-DCBA-8B74-016A6DE2C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998959-8965-8115-CC8E-C8E2130337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140699-F8B9-DA61-BC16-46065CAA94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0A05F4-DCAB-D5C9-65CD-75F8346B9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63B5A9-4DD4-9821-9117-3CA86E57B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3740F-8863-D558-21D3-332AB45CB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71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99ED-4740-A865-A3DF-0EC5D7D1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B1A758-181E-A0AC-51FD-534B1AA1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A399C5-A056-7D2F-B8D7-2B0D2115F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EFC801-1629-3A80-DCA7-3C7D1BC0E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57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648712-E655-C8AC-1FC7-6806D05CC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E7D5F7-0B26-64DB-C4C6-39D4D67A6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F976F-3A3C-215C-2E29-277B7A7F1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30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EA9F7-4D66-45D4-96A4-B48666E5B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D0441-AAF8-96BF-F246-2842299F3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405FC-C015-F0ED-39CC-5E7BF6A89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C06B5-562F-8B44-91B5-63E1E09D2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803AD-7659-E211-1799-D9AD34B17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D90B7-1AFE-375F-B4E0-31B08066B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847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999B9-AE74-CED3-F59C-57C672D20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B85E10-8575-174F-98E7-EAB368C3BB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B46FC-0FED-01D7-0ECE-70FB56BAA1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4D0D2C-C222-D6F0-192C-9647CEE50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096D60-38E6-84A8-6A1C-6B36C6FBC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C846E1-B036-A9D0-893C-2A21921B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07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80387-72EF-04E0-17E7-AD9C0B48E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13F1C2-A06F-4736-B904-2F637EA4A9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F7153-AEF5-A597-42AA-D3F41E461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D68E2-CCE5-F6F3-E1D7-76EC3F52F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305BA-6B33-6C4C-418A-324DE48F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9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6AE38C-B085-D3C4-C57C-76DB2ABD26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2B806-000B-5EB1-A3BA-CD3634682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C646D-163C-5490-04ED-68E186F8A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ADF0C-F56C-CC59-1BC9-116633E7D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C1A97-A31C-3841-6E52-425C60713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39DF0F-2B5F-EF18-32E9-D157C4F85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A74BB-217E-814A-59E2-E9A8CE140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78599-12B2-2538-6B89-017AB9A742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9A79F2-B949-494B-B86B-25D8DAC4D7E0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90B70-275D-465B-9DC9-39A5DC35F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6DC14-336F-203A-6F00-312C0131F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6F0715-23D8-6C49-8BCB-AEB2A666C2C8}" type="slidenum">
              <a:rPr lang="en-US" smtClean="0"/>
              <a:t>‹#›</a:t>
            </a:fld>
            <a:endParaRPr lang="en-US"/>
          </a:p>
        </p:txBody>
      </p:sp>
      <p:sp>
        <p:nvSpPr>
          <p:cNvPr id="900" name="Footer Bar"/>
          <p:cNvSpPr/>
          <p:nvPr userDrawn="1"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8E2D3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1" name="Gold Accent"/>
          <p:cNvSpPr/>
          <p:nvPr userDrawn="1"/>
        </p:nvSpPr>
        <p:spPr>
          <a:xfrm>
            <a:off x="0" y="6858000"/>
            <a:ext cx="9144000" cy="50800"/>
          </a:xfrm>
          <a:prstGeom prst="rect">
            <a:avLst/>
          </a:prstGeom>
          <a:solidFill>
            <a:srgbClr val="C5762E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979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8E2D3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CB876A-4EB1-DB45-A383-DF2C9B22B873}"/>
              </a:ext>
            </a:extLst>
          </p:cNvPr>
          <p:cNvSpPr/>
          <p:nvPr/>
        </p:nvSpPr>
        <p:spPr>
          <a:xfrm>
            <a:off x="0" y="0"/>
            <a:ext cx="12192000" cy="609600"/>
          </a:xfrm>
          <a:prstGeom prst="rect">
            <a:avLst/>
          </a:prstGeom>
          <a:solidFill>
            <a:srgbClr val="8E2D34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4A4BAF-2050-B044-8BAE-90A729E48A87}"/>
              </a:ext>
            </a:extLst>
          </p:cNvPr>
          <p:cNvSpPr txBox="1"/>
          <p:nvPr/>
        </p:nvSpPr>
        <p:spPr>
          <a:xfrm>
            <a:off x="381000" y="101600"/>
            <a:ext cx="6350000" cy="406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l"/>
            <a:r>
              <a:rPr lang="en-US" sz="1200" b="1">
                <a:solidFill>
                  <a:srgbClr val="FAF6F0"/>
                </a:solidFill>
                <a:latin typeface="Calibri"/>
                <a:cs typeface="Calibri"/>
              </a:rPr>
              <a:t>COMPLETED PROGRAMS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FD01DE-6CA7-2849-AEA5-FF666C2E2022}"/>
              </a:ext>
            </a:extLst>
          </p:cNvPr>
          <p:cNvSpPr txBox="1"/>
          <p:nvPr/>
        </p:nvSpPr>
        <p:spPr>
          <a:xfrm>
            <a:off x="7620000" y="101600"/>
            <a:ext cx="4191000" cy="406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l"/>
            <a:r>
              <a:rPr lang="en-US" sz="1400" b="1">
                <a:solidFill>
                  <a:srgbClr val="FAF6F0"/>
                </a:solidFill>
                <a:latin typeface="Georgia"/>
              </a:rPr>
              <a:t>2022 - 2025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4EE299-D52A-C741-99DA-B61EE90ACFD8}"/>
              </a:ext>
            </a:extLst>
          </p:cNvPr>
          <p:cNvSpPr txBox="1"/>
          <p:nvPr/>
        </p:nvSpPr>
        <p:spPr>
          <a:xfrm>
            <a:off x="457200" y="762000"/>
            <a:ext cx="11277600" cy="1016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spAutoFit/>
          </a:bodyPr>
          <a:lstStyle/>
          <a:p>
            <a:pPr algn="l"/>
            <a:r>
              <a:rPr lang="en-US" sz="2200" b="1">
                <a:solidFill>
                  <a:srgbClr val="8E2D34"/>
                </a:solidFill>
                <a:latin typeface="Georgia"/>
              </a:rPr>
              <a:t>Leadership development initiative - Removing barriers to effective access and coverage of maternal healthcare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2882C0-C3DC-3646-8DB5-E6505A8975FE}"/>
              </a:ext>
            </a:extLst>
          </p:cNvPr>
          <p:cNvSpPr/>
          <p:nvPr/>
        </p:nvSpPr>
        <p:spPr>
          <a:xfrm>
            <a:off x="457200" y="1828800"/>
            <a:ext cx="762000" cy="38100"/>
          </a:xfrm>
          <a:prstGeom prst="rect">
            <a:avLst/>
          </a:prstGeom>
          <a:solidFill>
            <a:srgbClr val="C5762E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7352D4-825F-A341-A38A-5E2DF6F48B29}"/>
              </a:ext>
            </a:extLst>
          </p:cNvPr>
          <p:cNvSpPr txBox="1"/>
          <p:nvPr/>
        </p:nvSpPr>
        <p:spPr>
          <a:xfrm>
            <a:off x="457200" y="1955800"/>
            <a:ext cx="112776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300" i="1">
                <a:solidFill>
                  <a:srgbClr val="7A6E62"/>
                </a:solidFill>
                <a:latin typeface="Calibri"/>
                <a:cs typeface="Calibri"/>
              </a:rPr>
              <a:t>India, · Bangladesh, Ethiopia, Kenya, Nigeria and Pakistan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A69530-FCA7-C24A-9321-8FEE5C5C7D44}"/>
              </a:ext>
            </a:extLst>
          </p:cNvPr>
          <p:cNvSpPr/>
          <p:nvPr/>
        </p:nvSpPr>
        <p:spPr>
          <a:xfrm>
            <a:off x="457200" y="2400300"/>
            <a:ext cx="11277600" cy="609600"/>
          </a:xfrm>
          <a:prstGeom prst="rect">
            <a:avLst/>
          </a:prstGeom>
          <a:solidFill>
            <a:srgbClr val="EFE7DA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82CA87-95F8-6C45-BDAF-0EA375F44C94}"/>
              </a:ext>
            </a:extLst>
          </p:cNvPr>
          <p:cNvSpPr txBox="1"/>
          <p:nvPr/>
        </p:nvSpPr>
        <p:spPr>
          <a:xfrm>
            <a:off x="635000" y="2463800"/>
            <a:ext cx="1397000" cy="482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l"/>
            <a:r>
              <a:rPr lang="en-US" sz="1100" b="1">
                <a:solidFill>
                  <a:srgbClr val="8E2D34"/>
                </a:solidFill>
                <a:latin typeface="Calibri"/>
                <a:cs typeface="Calibri"/>
              </a:rPr>
              <a:t>PARTNERS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FC76A9-74E6-0E42-961D-35846C7E2200}"/>
              </a:ext>
            </a:extLst>
          </p:cNvPr>
          <p:cNvSpPr txBox="1"/>
          <p:nvPr/>
        </p:nvSpPr>
        <p:spPr>
          <a:xfrm>
            <a:off x="2095500" y="2551212"/>
            <a:ext cx="9461500" cy="307777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spAutoFit/>
          </a:bodyPr>
          <a:lstStyle/>
          <a:p>
            <a:pPr algn="l"/>
            <a:r>
              <a:rPr lang="en-US" sz="1400" b="1" dirty="0">
                <a:solidFill>
                  <a:srgbClr val="2B2B2B"/>
                </a:solidFill>
                <a:latin typeface="Calibri"/>
                <a:cs typeface="Calibri"/>
              </a:rPr>
              <a:t>AHF  ·  FIGO  ·  FOGSI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DC7785-008C-074B-A349-19A820695C5F}"/>
              </a:ext>
            </a:extLst>
          </p:cNvPr>
          <p:cNvSpPr txBox="1"/>
          <p:nvPr/>
        </p:nvSpPr>
        <p:spPr>
          <a:xfrm>
            <a:off x="457200" y="3200400"/>
            <a:ext cx="54610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100" b="1">
                <a:solidFill>
                  <a:srgbClr val="8E2D34"/>
                </a:solidFill>
                <a:latin typeface="Calibri"/>
                <a:cs typeface="Calibri"/>
              </a:rPr>
              <a:t>GOAL  /  OBJECTIVES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4E9222-8ABF-6149-B507-41CB69490CD9}"/>
              </a:ext>
            </a:extLst>
          </p:cNvPr>
          <p:cNvSpPr/>
          <p:nvPr/>
        </p:nvSpPr>
        <p:spPr>
          <a:xfrm>
            <a:off x="457200" y="3479800"/>
            <a:ext cx="381000" cy="25400"/>
          </a:xfrm>
          <a:prstGeom prst="rect">
            <a:avLst/>
          </a:prstGeom>
          <a:solidFill>
            <a:srgbClr val="C5762E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A7B2C7-9FCF-8943-B7B3-9A535F6E9359}"/>
              </a:ext>
            </a:extLst>
          </p:cNvPr>
          <p:cNvSpPr txBox="1"/>
          <p:nvPr/>
        </p:nvSpPr>
        <p:spPr>
          <a:xfrm>
            <a:off x="457200" y="3606800"/>
            <a:ext cx="5461000" cy="2870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rgbClr val="2B2B2B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2000" dirty="0"/>
              <a:t>We were accountable for its implementation in India.
Goal - Strengthening leadership skills, increase adoption of maternal and newborn interventions, address the barriers, and building a gender-transformative approach to champion women in leadership.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4EDB94-40FD-2C42-9BF8-D5D49B67CC4D}"/>
              </a:ext>
            </a:extLst>
          </p:cNvPr>
          <p:cNvSpPr txBox="1"/>
          <p:nvPr/>
        </p:nvSpPr>
        <p:spPr>
          <a:xfrm>
            <a:off x="6273800" y="3200400"/>
            <a:ext cx="54610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100" b="1">
                <a:solidFill>
                  <a:srgbClr val="8E2D34"/>
                </a:solidFill>
                <a:latin typeface="Calibri"/>
                <a:cs typeface="Calibri"/>
              </a:rPr>
              <a:t>OUTPUT  /  OUTCOME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BF2C09-B1B1-8541-B86B-C679CFD32A41}"/>
              </a:ext>
            </a:extLst>
          </p:cNvPr>
          <p:cNvSpPr/>
          <p:nvPr/>
        </p:nvSpPr>
        <p:spPr>
          <a:xfrm>
            <a:off x="6273800" y="3479800"/>
            <a:ext cx="381000" cy="25400"/>
          </a:xfrm>
          <a:prstGeom prst="rect">
            <a:avLst/>
          </a:prstGeom>
          <a:solidFill>
            <a:srgbClr val="C5762E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506137-39BF-E249-A1E2-67B2119471BC}"/>
              </a:ext>
            </a:extLst>
          </p:cNvPr>
          <p:cNvSpPr txBox="1"/>
          <p:nvPr/>
        </p:nvSpPr>
        <p:spPr>
          <a:xfrm>
            <a:off x="6273800" y="3567044"/>
            <a:ext cx="5461000" cy="2870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rgbClr val="2B2B2B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1400" dirty="0"/>
              <a:t>04 Implementation Sites Setup
50 Champions Identified, Oriented
Completed BAT round 1, 2 cycles
Clinical Focus Areas Curriculum Designed, Developed, Implemented
Data Training, Collection, Analysis
Participated and Built Salience for LDI – EMOTIVE PPH, Anemia in 71 Trainings/Conferences. 6690 OG’s, Nursing Staff, PGs Trained
Partnership with State Health Society &amp; UNICEF (Bihar) – Train Healthcare Providers in District Hospitals
Launched Ready Reckoner Poster/Chart on Critical Pathways, Actions to be taken.
Total Deliveries attended - 5479
PPH Cases identified and managed - 344
Anaemia Cases identified and managed - 1246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D6CF0F-EFE4-1D4E-9769-51E06D404966}"/>
              </a:ext>
            </a:extLst>
          </p:cNvPr>
          <p:cNvSpPr/>
          <p:nvPr/>
        </p:nvSpPr>
        <p:spPr>
          <a:xfrm>
            <a:off x="6096000" y="3225800"/>
            <a:ext cx="12700" cy="3225800"/>
          </a:xfrm>
          <a:prstGeom prst="rect">
            <a:avLst/>
          </a:prstGeom>
          <a:solidFill>
            <a:srgbClr val="D9CFC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68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[1782840235387]">
  <a:themeElements>
    <a:clrScheme name="Office">
      <a:dk1>
        <a:srgbClr val="2B2B2B"/>
      </a:dk1>
      <a:lt1>
        <a:srgbClr val="FAF6F0"/>
      </a:lt1>
      <a:dk2>
        <a:srgbClr val="5A2A30"/>
      </a:dk2>
      <a:lt2>
        <a:srgbClr val="EFE7DA"/>
      </a:lt2>
      <a:accent1>
        <a:srgbClr val="8E2D34"/>
      </a:accent1>
      <a:accent2>
        <a:srgbClr val="C5762E"/>
      </a:accent2>
      <a:accent3>
        <a:srgbClr val="4A6741"/>
      </a:accent3>
      <a:accent4>
        <a:srgbClr val="2C5F7C"/>
      </a:accent4>
      <a:accent5>
        <a:srgbClr val="B07A3E"/>
      </a:accent5>
      <a:accent6>
        <a:srgbClr val="6D2D34"/>
      </a:accent6>
      <a:hlink>
        <a:srgbClr val="467886"/>
      </a:hlink>
      <a:folHlink>
        <a:srgbClr val="96607D"/>
      </a:folHlink>
    </a:clrScheme>
    <a:fontScheme name="Office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93D196D-7C33-274A-834A-8A654BD411E4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8fced45a-19b4-4833-8d89-5d6c33d9c19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199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 [1782840235387]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AJey B</dc:creator>
  <cp:keywords/>
  <dc:description/>
  <cp:lastModifiedBy>AJey B</cp:lastModifiedBy>
  <cp:revision>11</cp:revision>
  <dcterms:created xsi:type="dcterms:W3CDTF">2026-06-30T17:14:19Z</dcterms:created>
  <dcterms:modified xsi:type="dcterms:W3CDTF">2026-07-06T17:46:08Z</dcterms:modified>
  <cp:category/>
</cp:coreProperties>
</file>